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 id="2147483869" r:id="rId2"/>
  </p:sldMasterIdLst>
  <p:notesMasterIdLst>
    <p:notesMasterId r:id="rId50"/>
  </p:notesMasterIdLst>
  <p:handoutMasterIdLst>
    <p:handoutMasterId r:id="rId51"/>
  </p:handoutMasterIdLst>
  <p:sldIdLst>
    <p:sldId id="256" r:id="rId3"/>
    <p:sldId id="421" r:id="rId4"/>
    <p:sldId id="257" r:id="rId5"/>
    <p:sldId id="258" r:id="rId6"/>
    <p:sldId id="398" r:id="rId7"/>
    <p:sldId id="263" r:id="rId8"/>
    <p:sldId id="264" r:id="rId9"/>
    <p:sldId id="303" r:id="rId10"/>
    <p:sldId id="259" r:id="rId11"/>
    <p:sldId id="260" r:id="rId12"/>
    <p:sldId id="262" r:id="rId13"/>
    <p:sldId id="304" r:id="rId14"/>
    <p:sldId id="305" r:id="rId15"/>
    <p:sldId id="306" r:id="rId16"/>
    <p:sldId id="307" r:id="rId17"/>
    <p:sldId id="308" r:id="rId18"/>
    <p:sldId id="269" r:id="rId19"/>
    <p:sldId id="416" r:id="rId20"/>
    <p:sldId id="270" r:id="rId21"/>
    <p:sldId id="354" r:id="rId22"/>
    <p:sldId id="349" r:id="rId23"/>
    <p:sldId id="378" r:id="rId24"/>
    <p:sldId id="417" r:id="rId25"/>
    <p:sldId id="346" r:id="rId26"/>
    <p:sldId id="392" r:id="rId27"/>
    <p:sldId id="343" r:id="rId28"/>
    <p:sldId id="396" r:id="rId29"/>
    <p:sldId id="399" r:id="rId30"/>
    <p:sldId id="400" r:id="rId31"/>
    <p:sldId id="309" r:id="rId32"/>
    <p:sldId id="310" r:id="rId33"/>
    <p:sldId id="311" r:id="rId34"/>
    <p:sldId id="312" r:id="rId35"/>
    <p:sldId id="313" r:id="rId36"/>
    <p:sldId id="314" r:id="rId37"/>
    <p:sldId id="418" r:id="rId38"/>
    <p:sldId id="404" r:id="rId39"/>
    <p:sldId id="405" r:id="rId40"/>
    <p:sldId id="410" r:id="rId41"/>
    <p:sldId id="419" r:id="rId42"/>
    <p:sldId id="318" r:id="rId43"/>
    <p:sldId id="358" r:id="rId44"/>
    <p:sldId id="420" r:id="rId45"/>
    <p:sldId id="325" r:id="rId46"/>
    <p:sldId id="412" r:id="rId47"/>
    <p:sldId id="413" r:id="rId48"/>
    <p:sldId id="300" r:id="rId4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46409529-54D0-4A57-A8DF-094B60F7425F}">
          <p14:sldIdLst>
            <p14:sldId id="256"/>
            <p14:sldId id="421"/>
            <p14:sldId id="257"/>
            <p14:sldId id="258"/>
            <p14:sldId id="398"/>
            <p14:sldId id="263"/>
            <p14:sldId id="264"/>
            <p14:sldId id="303"/>
            <p14:sldId id="259"/>
            <p14:sldId id="260"/>
            <p14:sldId id="262"/>
            <p14:sldId id="304"/>
            <p14:sldId id="305"/>
            <p14:sldId id="306"/>
            <p14:sldId id="307"/>
            <p14:sldId id="308"/>
            <p14:sldId id="269"/>
            <p14:sldId id="416"/>
            <p14:sldId id="270"/>
            <p14:sldId id="354"/>
            <p14:sldId id="349"/>
            <p14:sldId id="378"/>
            <p14:sldId id="417"/>
            <p14:sldId id="346"/>
            <p14:sldId id="392"/>
            <p14:sldId id="343"/>
            <p14:sldId id="396"/>
            <p14:sldId id="399"/>
            <p14:sldId id="400"/>
            <p14:sldId id="309"/>
            <p14:sldId id="310"/>
            <p14:sldId id="311"/>
            <p14:sldId id="312"/>
            <p14:sldId id="313"/>
            <p14:sldId id="314"/>
            <p14:sldId id="418"/>
            <p14:sldId id="404"/>
            <p14:sldId id="405"/>
            <p14:sldId id="410"/>
            <p14:sldId id="419"/>
            <p14:sldId id="318"/>
            <p14:sldId id="358"/>
          </p14:sldIdLst>
        </p14:section>
        <p14:section name="未命名的章節" id="{C44AC646-44B0-487B-9BD4-E2D2022AE15A}">
          <p14:sldIdLst/>
        </p14:section>
        <p14:section name="未命名的章節" id="{8DB0F76E-B87F-4A2F-B892-9071A2CBD38F}">
          <p14:sldIdLst>
            <p14:sldId id="420"/>
            <p14:sldId id="325"/>
            <p14:sldId id="412"/>
            <p14:sldId id="413"/>
            <p14:sldId id="300"/>
          </p14:sldIdLst>
        </p14:section>
      </p14:sectionLst>
    </p:ext>
    <p:ext uri="{EFAFB233-063F-42B5-8137-9DF3F51BA10A}">
      <p15:sldGuideLst xmlns:p15="http://schemas.microsoft.com/office/powerpoint/2012/main">
        <p15:guide id="1" orient="horz" pos="2183"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153" autoAdjust="0"/>
    <p:restoredTop sz="94660"/>
  </p:normalViewPr>
  <p:slideViewPr>
    <p:cSldViewPr snapToGrid="0">
      <p:cViewPr varScale="1">
        <p:scale>
          <a:sx n="85" d="100"/>
          <a:sy n="85" d="100"/>
        </p:scale>
        <p:origin x="53" y="182"/>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0"/>
            <a:ext cx="2946400" cy="496888"/>
          </a:xfrm>
          <a:prstGeom prst="rect">
            <a:avLst/>
          </a:prstGeom>
        </p:spPr>
        <p:txBody>
          <a:bodyPr vert="horz" lIns="90735" tIns="45368" rIns="90735" bIns="45368"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0735" tIns="45368" rIns="90735" bIns="45368" rtlCol="0"/>
          <a:lstStyle>
            <a:lvl1pPr algn="r">
              <a:defRPr sz="1200"/>
            </a:lvl1pPr>
          </a:lstStyle>
          <a:p>
            <a:fld id="{630F392C-8398-449C-BE8B-F3E28F89020B}" type="datetimeFigureOut">
              <a:rPr lang="zh-TW" altLang="en-US" smtClean="0"/>
              <a:t>2018/6/25</a:t>
            </a:fld>
            <a:endParaRPr lang="zh-TW" altLang="en-US"/>
          </a:p>
        </p:txBody>
      </p:sp>
      <p:sp>
        <p:nvSpPr>
          <p:cNvPr id="4" name="頁尾版面配置區 3"/>
          <p:cNvSpPr>
            <a:spLocks noGrp="1"/>
          </p:cNvSpPr>
          <p:nvPr>
            <p:ph type="ftr" sz="quarter" idx="2"/>
          </p:nvPr>
        </p:nvSpPr>
        <p:spPr>
          <a:xfrm>
            <a:off x="2" y="9429750"/>
            <a:ext cx="2946400" cy="496888"/>
          </a:xfrm>
          <a:prstGeom prst="rect">
            <a:avLst/>
          </a:prstGeom>
        </p:spPr>
        <p:txBody>
          <a:bodyPr vert="horz" lIns="90735" tIns="45368" rIns="90735" bIns="45368"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9750"/>
            <a:ext cx="2946400" cy="496888"/>
          </a:xfrm>
          <a:prstGeom prst="rect">
            <a:avLst/>
          </a:prstGeom>
        </p:spPr>
        <p:txBody>
          <a:bodyPr vert="horz" lIns="90735" tIns="45368" rIns="90735" bIns="45368" rtlCol="0" anchor="b"/>
          <a:lstStyle>
            <a:lvl1pPr algn="r">
              <a:defRPr sz="1200"/>
            </a:lvl1pPr>
          </a:lstStyle>
          <a:p>
            <a:fld id="{67CC24D7-B24E-4DCA-B102-7895C52BFF27}" type="slidenum">
              <a:rPr lang="zh-TW" altLang="en-US" smtClean="0"/>
              <a:t>‹#›</a:t>
            </a:fld>
            <a:endParaRPr lang="zh-TW" altLang="en-US"/>
          </a:p>
        </p:txBody>
      </p:sp>
    </p:spTree>
    <p:extLst>
      <p:ext uri="{BB962C8B-B14F-4D97-AF65-F5344CB8AC3E}">
        <p14:creationId xmlns:p14="http://schemas.microsoft.com/office/powerpoint/2010/main" val="320916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2"/>
            <a:ext cx="2945659" cy="496331"/>
          </a:xfrm>
          <a:prstGeom prst="rect">
            <a:avLst/>
          </a:prstGeom>
        </p:spPr>
        <p:txBody>
          <a:bodyPr vert="horz" lIns="90735" tIns="45368" rIns="90735" bIns="45368" rtlCol="0"/>
          <a:lstStyle>
            <a:lvl1pPr algn="l">
              <a:defRPr sz="1200"/>
            </a:lvl1pPr>
          </a:lstStyle>
          <a:p>
            <a:endParaRPr lang="zh-TW" altLang="en-US"/>
          </a:p>
        </p:txBody>
      </p:sp>
      <p:sp>
        <p:nvSpPr>
          <p:cNvPr id="3" name="日期版面配置區 2"/>
          <p:cNvSpPr>
            <a:spLocks noGrp="1"/>
          </p:cNvSpPr>
          <p:nvPr>
            <p:ph type="dt" idx="1"/>
          </p:nvPr>
        </p:nvSpPr>
        <p:spPr>
          <a:xfrm>
            <a:off x="3850445" y="2"/>
            <a:ext cx="2945659" cy="496331"/>
          </a:xfrm>
          <a:prstGeom prst="rect">
            <a:avLst/>
          </a:prstGeom>
        </p:spPr>
        <p:txBody>
          <a:bodyPr vert="horz" lIns="90735" tIns="45368" rIns="90735" bIns="45368" rtlCol="0"/>
          <a:lstStyle>
            <a:lvl1pPr algn="r">
              <a:defRPr sz="1200"/>
            </a:lvl1pPr>
          </a:lstStyle>
          <a:p>
            <a:fld id="{EF08EA1F-6EEC-4BA5-84DA-D5C8C2F538CD}" type="datetimeFigureOut">
              <a:rPr lang="zh-TW" altLang="en-US" smtClean="0"/>
              <a:t>2018/6/25</a:t>
            </a:fld>
            <a:endParaRPr lang="zh-TW" altLang="en-US"/>
          </a:p>
        </p:txBody>
      </p:sp>
      <p:sp>
        <p:nvSpPr>
          <p:cNvPr id="4" name="投影片圖像版面配置區 3"/>
          <p:cNvSpPr>
            <a:spLocks noGrp="1" noRot="1" noChangeAspect="1"/>
          </p:cNvSpPr>
          <p:nvPr>
            <p:ph type="sldImg" idx="2"/>
          </p:nvPr>
        </p:nvSpPr>
        <p:spPr>
          <a:xfrm>
            <a:off x="87313" y="742950"/>
            <a:ext cx="6623050" cy="3725863"/>
          </a:xfrm>
          <a:prstGeom prst="rect">
            <a:avLst/>
          </a:prstGeom>
          <a:noFill/>
          <a:ln w="12700">
            <a:solidFill>
              <a:prstClr val="black"/>
            </a:solidFill>
          </a:ln>
        </p:spPr>
        <p:txBody>
          <a:bodyPr vert="horz" lIns="90735" tIns="45368" rIns="90735" bIns="45368"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0735" tIns="45368" rIns="90735" bIns="45368"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2" y="9428585"/>
            <a:ext cx="2945659" cy="496331"/>
          </a:xfrm>
          <a:prstGeom prst="rect">
            <a:avLst/>
          </a:prstGeom>
        </p:spPr>
        <p:txBody>
          <a:bodyPr vert="horz" lIns="90735" tIns="45368" rIns="90735" bIns="45368"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5" y="9428585"/>
            <a:ext cx="2945659" cy="496331"/>
          </a:xfrm>
          <a:prstGeom prst="rect">
            <a:avLst/>
          </a:prstGeom>
        </p:spPr>
        <p:txBody>
          <a:bodyPr vert="horz" lIns="90735" tIns="45368" rIns="90735" bIns="45368" rtlCol="0" anchor="b"/>
          <a:lstStyle>
            <a:lvl1pPr algn="r">
              <a:defRPr sz="1200"/>
            </a:lvl1pPr>
          </a:lstStyle>
          <a:p>
            <a:fld id="{80A041E9-312D-43E3-B77D-A7BA6EF56152}" type="slidenum">
              <a:rPr lang="zh-TW" altLang="en-US" smtClean="0"/>
              <a:t>‹#›</a:t>
            </a:fld>
            <a:endParaRPr lang="zh-TW" altLang="en-US"/>
          </a:p>
        </p:txBody>
      </p:sp>
    </p:spTree>
    <p:extLst>
      <p:ext uri="{BB962C8B-B14F-4D97-AF65-F5344CB8AC3E}">
        <p14:creationId xmlns:p14="http://schemas.microsoft.com/office/powerpoint/2010/main" val="536773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CC0F0CB2-52A6-4164-8351-79BD49B50FE0}" type="datetime1">
              <a:rPr lang="en-US" altLang="zh-TW" smtClean="0"/>
              <a:t>6/25/2018</a:t>
            </a:fld>
            <a:endParaRPr lang="en-US"/>
          </a:p>
        </p:txBody>
      </p:sp>
      <p:sp>
        <p:nvSpPr>
          <p:cNvPr id="5" name="Footer Placeholder 4"/>
          <p:cNvSpPr>
            <a:spLocks noGrp="1"/>
          </p:cNvSpPr>
          <p:nvPr>
            <p:ph type="ftr" sz="quarter" idx="11"/>
          </p:nvPr>
        </p:nvSpPr>
        <p:spPr/>
        <p:txBody>
          <a:bodyPr/>
          <a:lstStyle/>
          <a:p>
            <a:r>
              <a:rPr lang="en-US" altLang="zh-TW"/>
              <a:t>105</a:t>
            </a:r>
            <a:r>
              <a:rPr lang="zh-TW" altLang="en-US"/>
              <a:t>學年度行政單位服務品質滿意度調查報告</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8BD30EC4-2BF7-4E05-81CA-31BD473F50B7}" type="datetime1">
              <a:rPr lang="en-US" altLang="zh-TW" smtClean="0"/>
              <a:t>6/25/2018</a:t>
            </a:fld>
            <a:endParaRPr lang="en-US"/>
          </a:p>
        </p:txBody>
      </p:sp>
      <p:sp>
        <p:nvSpPr>
          <p:cNvPr id="5" name="Footer Placeholder 4"/>
          <p:cNvSpPr>
            <a:spLocks noGrp="1"/>
          </p:cNvSpPr>
          <p:nvPr>
            <p:ph type="ftr" sz="quarter" idx="11"/>
          </p:nvPr>
        </p:nvSpPr>
        <p:spPr/>
        <p:txBody>
          <a:bodyPr/>
          <a:lstStyle/>
          <a:p>
            <a:r>
              <a:rPr lang="en-US" altLang="zh-TW"/>
              <a:t>105</a:t>
            </a:r>
            <a:r>
              <a:rPr lang="zh-TW" altLang="en-US"/>
              <a:t>學年度行政單位服務品質滿意度調查報告</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0362"/>
            <a:ext cx="2628900" cy="5811838"/>
          </a:xfrm>
        </p:spPr>
        <p:txBody>
          <a:bodyPr vert="eaVert"/>
          <a:lstStyle/>
          <a:p>
            <a:r>
              <a:rPr lang="zh-TW" altLang="en-US"/>
              <a:t>按一下以編輯母片標題樣式</a:t>
            </a:r>
            <a:endParaRPr lang="en-US"/>
          </a:p>
        </p:txBody>
      </p:sp>
      <p:sp>
        <p:nvSpPr>
          <p:cNvPr id="3" name="Vertical Text Placeholder 2"/>
          <p:cNvSpPr>
            <a:spLocks noGrp="1"/>
          </p:cNvSpPr>
          <p:nvPr>
            <p:ph type="body" orient="vert" idx="1"/>
          </p:nvPr>
        </p:nvSpPr>
        <p:spPr>
          <a:xfrm>
            <a:off x="838201" y="360364"/>
            <a:ext cx="7734300" cy="5811837"/>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p:txBody>
          <a:bodyPr/>
          <a:lstStyle/>
          <a:p>
            <a:fld id="{CC504B8E-58B2-4CAC-97FF-33BE2E3E6270}" type="datetime1">
              <a:rPr lang="en-US" altLang="zh-TW" smtClean="0"/>
              <a:t>6/25/2018</a:t>
            </a:fld>
            <a:endParaRPr lang="en-US"/>
          </a:p>
        </p:txBody>
      </p:sp>
      <p:sp>
        <p:nvSpPr>
          <p:cNvPr id="5" name="Footer Placeholder 4"/>
          <p:cNvSpPr>
            <a:spLocks noGrp="1"/>
          </p:cNvSpPr>
          <p:nvPr>
            <p:ph type="ftr" sz="quarter" idx="11"/>
          </p:nvPr>
        </p:nvSpPr>
        <p:spPr/>
        <p:txBody>
          <a:bodyPr/>
          <a:lstStyle/>
          <a:p>
            <a:r>
              <a:rPr lang="en-US" altLang="zh-TW"/>
              <a:t>105</a:t>
            </a:r>
            <a:r>
              <a:rPr lang="zh-TW" altLang="en-US"/>
              <a:t>學年度行政單位服務品質滿意度調查報告</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zh-TW" altLang="en-US"/>
              <a:t>按一下以編輯母片標題樣式</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18FA38CF-0C8D-4097-BAF8-7FD79154B29F}" type="datetime1">
              <a:rPr lang="en-US" altLang="zh-TW" smtClean="0"/>
              <a:t>6/25/2018</a:t>
            </a:fld>
            <a:endParaRPr lang="en-US"/>
          </a:p>
        </p:txBody>
      </p:sp>
      <p:sp>
        <p:nvSpPr>
          <p:cNvPr id="5" name="Footer Placeholder 4"/>
          <p:cNvSpPr>
            <a:spLocks noGrp="1"/>
          </p:cNvSpPr>
          <p:nvPr>
            <p:ph type="ftr" sz="quarter" idx="11"/>
          </p:nvPr>
        </p:nvSpPr>
        <p:spPr>
          <a:xfrm>
            <a:off x="5332412" y="5883275"/>
            <a:ext cx="4324044" cy="365125"/>
          </a:xfrm>
        </p:spPr>
        <p:txBody>
          <a:bodyPr/>
          <a:lstStyle/>
          <a:p>
            <a:r>
              <a:rPr lang="en-US" altLang="zh-TW"/>
              <a:t>105</a:t>
            </a:r>
            <a:r>
              <a:rPr lang="zh-TW" altLang="en-US"/>
              <a:t>學年度行政單位服務品質滿意度調查報告</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93310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nchor="ct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60E226BA-62E6-46E9-B565-F3D8296DD50D}" type="datetime1">
              <a:rPr lang="en-US" altLang="zh-TW" smtClean="0"/>
              <a:t>6/25/2018</a:t>
            </a:fld>
            <a:endParaRPr lang="en-US"/>
          </a:p>
        </p:txBody>
      </p:sp>
      <p:sp>
        <p:nvSpPr>
          <p:cNvPr id="5" name="Footer Placeholder 4"/>
          <p:cNvSpPr>
            <a:spLocks noGrp="1"/>
          </p:cNvSpPr>
          <p:nvPr>
            <p:ph type="ftr" sz="quarter" idx="11"/>
          </p:nvPr>
        </p:nvSpPr>
        <p:spPr/>
        <p:txBody>
          <a:bodyPr/>
          <a:lstStyle/>
          <a:p>
            <a:r>
              <a:rPr lang="en-US" altLang="zh-TW"/>
              <a:t>105</a:t>
            </a:r>
            <a:r>
              <a:rPr lang="zh-TW" altLang="en-US"/>
              <a:t>學年度行政單位服務品質滿意度調查報告</a:t>
            </a:r>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057111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390EE234-F4D6-4994-81BC-2B7A0904CF2A}" type="datetime1">
              <a:rPr lang="en-US" altLang="zh-TW" smtClean="0"/>
              <a:t>6/25/2018</a:t>
            </a:fld>
            <a:endParaRPr lang="en-US"/>
          </a:p>
        </p:txBody>
      </p:sp>
      <p:sp>
        <p:nvSpPr>
          <p:cNvPr id="5" name="Footer Placeholder 4"/>
          <p:cNvSpPr>
            <a:spLocks noGrp="1"/>
          </p:cNvSpPr>
          <p:nvPr>
            <p:ph type="ftr" sz="quarter" idx="11"/>
          </p:nvPr>
        </p:nvSpPr>
        <p:spPr/>
        <p:txBody>
          <a:bodyPr/>
          <a:lstStyle/>
          <a:p>
            <a:r>
              <a:rPr lang="en-US" altLang="zh-TW"/>
              <a:t>105</a:t>
            </a:r>
            <a:r>
              <a:rPr lang="zh-TW" altLang="en-US"/>
              <a:t>學年度行政單位服務品質滿意度調查報告</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804163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31CFA651-DA99-42C7-8DD3-1A0ACEFA1DD9}" type="datetime1">
              <a:rPr lang="en-US" altLang="zh-TW" smtClean="0"/>
              <a:t>6/25/2018</a:t>
            </a:fld>
            <a:endParaRPr lang="en-US"/>
          </a:p>
        </p:txBody>
      </p:sp>
      <p:sp>
        <p:nvSpPr>
          <p:cNvPr id="6" name="Footer Placeholder 5"/>
          <p:cNvSpPr>
            <a:spLocks noGrp="1"/>
          </p:cNvSpPr>
          <p:nvPr>
            <p:ph type="ftr" sz="quarter" idx="11"/>
          </p:nvPr>
        </p:nvSpPr>
        <p:spPr/>
        <p:txBody>
          <a:bodyPr/>
          <a:lstStyle/>
          <a:p>
            <a:r>
              <a:rPr lang="en-US" altLang="zh-TW"/>
              <a:t>105</a:t>
            </a:r>
            <a:r>
              <a:rPr lang="zh-TW" altLang="en-US"/>
              <a:t>學年度行政單位服務品質滿意度調查報告</a:t>
            </a:r>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414790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dirty="0"/>
              <a:t>按一下以編輯母片標題樣式</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6146D675-1EA3-4090-A4DC-47260D6870FF}" type="datetime1">
              <a:rPr lang="en-US" altLang="zh-TW" smtClean="0"/>
              <a:t>6/25/2018</a:t>
            </a:fld>
            <a:endParaRPr lang="en-US"/>
          </a:p>
        </p:txBody>
      </p:sp>
      <p:sp>
        <p:nvSpPr>
          <p:cNvPr id="8" name="Footer Placeholder 7"/>
          <p:cNvSpPr>
            <a:spLocks noGrp="1"/>
          </p:cNvSpPr>
          <p:nvPr>
            <p:ph type="ftr" sz="quarter" idx="11"/>
          </p:nvPr>
        </p:nvSpPr>
        <p:spPr/>
        <p:txBody>
          <a:bodyPr/>
          <a:lstStyle/>
          <a:p>
            <a:r>
              <a:rPr lang="en-US" altLang="zh-TW"/>
              <a:t>105</a:t>
            </a:r>
            <a:r>
              <a:rPr lang="zh-TW" altLang="en-US"/>
              <a:t>學年度行政單位服務品質滿意度調查報告</a:t>
            </a:r>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0545342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99B6CF89-137B-4F43-B327-60CC007A3CFC}" type="datetime1">
              <a:rPr lang="en-US" altLang="zh-TW" smtClean="0"/>
              <a:t>6/25/2018</a:t>
            </a:fld>
            <a:endParaRPr lang="en-US"/>
          </a:p>
        </p:txBody>
      </p:sp>
      <p:sp>
        <p:nvSpPr>
          <p:cNvPr id="4" name="Footer Placeholder 3"/>
          <p:cNvSpPr>
            <a:spLocks noGrp="1"/>
          </p:cNvSpPr>
          <p:nvPr>
            <p:ph type="ftr" sz="quarter" idx="11"/>
          </p:nvPr>
        </p:nvSpPr>
        <p:spPr/>
        <p:txBody>
          <a:bodyPr/>
          <a:lstStyle/>
          <a:p>
            <a:r>
              <a:rPr lang="en-US" altLang="zh-TW"/>
              <a:t>105</a:t>
            </a:r>
            <a:r>
              <a:rPr lang="zh-TW" altLang="en-US"/>
              <a:t>學年度行政單位服務品質滿意度調查報告</a:t>
            </a:r>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6497837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1181010" y="6491476"/>
            <a:ext cx="551167" cy="365125"/>
          </a:xfrm>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5363411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zh-TW" altLang="en-US"/>
              <a:t>按一下以編輯母片標題樣式</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74DEDECF-3389-438D-A6A4-18D8EE217EE7}" type="datetime1">
              <a:rPr lang="en-US" altLang="zh-TW" smtClean="0"/>
              <a:t>6/25/2018</a:t>
            </a:fld>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170781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2CE47A5-DA09-4851-A100-BFAC77C95B94}" type="datetime1">
              <a:rPr lang="en-US" altLang="zh-TW" smtClean="0"/>
              <a:t>6/25/2018</a:t>
            </a:fld>
            <a:endParaRPr lang="en-US"/>
          </a:p>
        </p:txBody>
      </p:sp>
      <p:sp>
        <p:nvSpPr>
          <p:cNvPr id="5" name="Footer Placeholder 4"/>
          <p:cNvSpPr>
            <a:spLocks noGrp="1"/>
          </p:cNvSpPr>
          <p:nvPr>
            <p:ph type="ftr" sz="quarter" idx="11"/>
          </p:nvPr>
        </p:nvSpPr>
        <p:spPr/>
        <p:txBody>
          <a:bodyPr/>
          <a:lstStyle/>
          <a:p>
            <a:r>
              <a:rPr lang="en-US" altLang="zh-TW"/>
              <a:t>105</a:t>
            </a:r>
            <a:r>
              <a:rPr lang="zh-TW" altLang="en-US"/>
              <a:t>學年度行政單位服務品質滿意度調查報告</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zh-TW" altLang="en-US"/>
              <a:t>按一下以編輯母片標題樣式</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D8C57981-56BD-454A-A561-B7F42A6ABD0D}" type="datetime1">
              <a:rPr lang="en-US" altLang="zh-TW" smtClean="0"/>
              <a:t>6/25/2018</a:t>
            </a:fld>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9111880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EE38DB45-9932-4D19-BEE9-1856A8933265}" type="datetime1">
              <a:rPr lang="en-US" altLang="zh-TW" smtClean="0"/>
              <a:t>6/25/2018</a:t>
            </a:fld>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988397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9EB1D5A-3F1F-474F-A2E7-92E126C66399}" type="datetime1">
              <a:rPr lang="en-US" altLang="zh-TW" smtClean="0"/>
              <a:t>6/25/2018</a:t>
            </a:fld>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334701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zh-TW" altLang="en-US"/>
              <a:t>按一下以編輯母片標題樣式</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A67DA7F9-E7E1-4199-A763-3D659E52F278}" type="datetime1">
              <a:rPr lang="en-US" altLang="zh-TW" smtClean="0"/>
              <a:t>6/25/2018</a:t>
            </a:fld>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267370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0F4317B1-DABA-4BC7-AE5F-4B00393A84D2}" type="datetime1">
              <a:rPr lang="en-US" altLang="zh-TW" smtClean="0"/>
              <a:t>6/25/2018</a:t>
            </a:fld>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9786737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zh-TW" altLang="en-US"/>
              <a:t>按一下以編輯母片標題樣式</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zh-TW" altLang="en-US"/>
              <a:t>按一下以編輯母片文字樣式</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F910C8FC-6151-498F-BA54-FF0B0CF8DE3D}" type="datetime1">
              <a:rPr lang="en-US" altLang="zh-TW" smtClean="0"/>
              <a:t>6/25/2018</a:t>
            </a:fld>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8130541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zh-TW" altLang="en-US"/>
              <a:t>按一下以編輯母片標題樣式</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zh-TW" altLang="en-US"/>
              <a:t>按一下以編輯母片文字樣式</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DF8ACFC2-AEF1-40A2-A98C-9CDC0BCDE2CD}" type="datetime1">
              <a:rPr lang="en-US" altLang="zh-TW" smtClean="0"/>
              <a:t>6/25/2018</a:t>
            </a:fld>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9555389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CB229C8-C49A-4DB3-BB70-BA0BEEACD38F}" type="datetime1">
              <a:rPr lang="en-US" altLang="zh-TW" smtClean="0"/>
              <a:t>6/25/2018</a:t>
            </a:fld>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705886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FAF50540-4861-422F-A093-0AAB39F112FA}" type="datetime1">
              <a:rPr lang="en-US" altLang="zh-TW" smtClean="0"/>
              <a:t>6/25/2018</a:t>
            </a:fld>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13707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831851" y="1712423"/>
            <a:ext cx="10515600" cy="2851208"/>
          </a:xfrm>
        </p:spPr>
        <p:txBody>
          <a:bodyPr anchor="b">
            <a:normAutofit/>
          </a:bodyPr>
          <a:lstStyle>
            <a:lvl1pPr>
              <a:defRPr sz="6000" b="0"/>
            </a:lvl1pPr>
          </a:lstStyle>
          <a:p>
            <a:r>
              <a:rPr lang="zh-TW" altLang="en-US"/>
              <a:t>按一下以編輯母片標題樣式</a:t>
            </a:r>
            <a:endParaRPr lang="en-US" dirty="0"/>
          </a:p>
        </p:txBody>
      </p:sp>
      <p:sp>
        <p:nvSpPr>
          <p:cNvPr id="3" name="Text Placeholder 2"/>
          <p:cNvSpPr>
            <a:spLocks noGrp="1"/>
          </p:cNvSpPr>
          <p:nvPr>
            <p:ph type="body" idx="1"/>
          </p:nvPr>
        </p:nvSpPr>
        <p:spPr>
          <a:xfrm>
            <a:off x="831851" y="4552635"/>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435A1AF1-F27D-4111-B91D-333164447B2B}" type="datetime1">
              <a:rPr lang="en-US" altLang="zh-TW" smtClean="0"/>
              <a:t>6/25/2018</a:t>
            </a:fld>
            <a:endParaRPr lang="en-US"/>
          </a:p>
        </p:txBody>
      </p:sp>
      <p:sp>
        <p:nvSpPr>
          <p:cNvPr id="5" name="Footer Placeholder 4"/>
          <p:cNvSpPr>
            <a:spLocks noGrp="1"/>
          </p:cNvSpPr>
          <p:nvPr>
            <p:ph type="ftr" sz="quarter" idx="11"/>
          </p:nvPr>
        </p:nvSpPr>
        <p:spPr/>
        <p:txBody>
          <a:bodyPr/>
          <a:lstStyle/>
          <a:p>
            <a:r>
              <a:rPr lang="en-US" altLang="zh-TW"/>
              <a:t>105</a:t>
            </a:r>
            <a:r>
              <a:rPr lang="zh-TW" altLang="en-US"/>
              <a:t>學年度行政單位服務品質滿意度調查報告</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845127" y="1828802"/>
            <a:ext cx="5181600" cy="4351337"/>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172200" y="1828802"/>
            <a:ext cx="5181600" cy="4351337"/>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2C159808-1DEC-4054-ACB0-CE016104E132}" type="datetime1">
              <a:rPr lang="en-US" altLang="zh-TW" smtClean="0"/>
              <a:t>6/25/2018</a:t>
            </a:fld>
            <a:endParaRPr lang="en-US"/>
          </a:p>
        </p:txBody>
      </p:sp>
      <p:sp>
        <p:nvSpPr>
          <p:cNvPr id="6" name="Footer Placeholder 5"/>
          <p:cNvSpPr>
            <a:spLocks noGrp="1"/>
          </p:cNvSpPr>
          <p:nvPr>
            <p:ph type="ftr" sz="quarter" idx="11"/>
          </p:nvPr>
        </p:nvSpPr>
        <p:spPr/>
        <p:txBody>
          <a:bodyPr/>
          <a:lstStyle/>
          <a:p>
            <a:r>
              <a:rPr lang="en-US" altLang="zh-TW"/>
              <a:t>105</a:t>
            </a:r>
            <a:r>
              <a:rPr lang="zh-TW" altLang="en-US"/>
              <a:t>學年度行政單位服務品質滿意度調查報告</a:t>
            </a:r>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對">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2"/>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845127" y="2507552"/>
            <a:ext cx="5156200" cy="36805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172201"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172201" y="2507552"/>
            <a:ext cx="5181601" cy="36805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7" name="Date Placeholder 6"/>
          <p:cNvSpPr>
            <a:spLocks noGrp="1"/>
          </p:cNvSpPr>
          <p:nvPr>
            <p:ph type="dt" sz="half" idx="10"/>
          </p:nvPr>
        </p:nvSpPr>
        <p:spPr/>
        <p:txBody>
          <a:bodyPr/>
          <a:lstStyle/>
          <a:p>
            <a:fld id="{528EB0CE-A459-4B34-AEB5-86C6CF5068C0}" type="datetime1">
              <a:rPr lang="en-US" altLang="zh-TW" smtClean="0"/>
              <a:t>6/25/2018</a:t>
            </a:fld>
            <a:endParaRPr lang="en-US"/>
          </a:p>
        </p:txBody>
      </p:sp>
      <p:sp>
        <p:nvSpPr>
          <p:cNvPr id="8" name="Footer Placeholder 7"/>
          <p:cNvSpPr>
            <a:spLocks noGrp="1"/>
          </p:cNvSpPr>
          <p:nvPr>
            <p:ph type="ftr" sz="quarter" idx="11"/>
          </p:nvPr>
        </p:nvSpPr>
        <p:spPr/>
        <p:txBody>
          <a:bodyPr/>
          <a:lstStyle/>
          <a:p>
            <a:r>
              <a:rPr lang="en-US" altLang="zh-TW"/>
              <a:t>105</a:t>
            </a:r>
            <a:r>
              <a:rPr lang="zh-TW" altLang="en-US"/>
              <a:t>學年度行政單位服務品質滿意度調查報告</a:t>
            </a:r>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zh-TW" altLang="en-US"/>
              <a:t>按一下以編輯母片標題樣式</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只有標題">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0CCB9E0-18D8-4EB8-BAE7-986334A4E807}" type="datetime1">
              <a:rPr lang="en-US" altLang="zh-TW" smtClean="0"/>
              <a:t>6/25/2018</a:t>
            </a:fld>
            <a:endParaRPr lang="en-US"/>
          </a:p>
        </p:txBody>
      </p:sp>
      <p:sp>
        <p:nvSpPr>
          <p:cNvPr id="4" name="Footer Placeholder 3"/>
          <p:cNvSpPr>
            <a:spLocks noGrp="1"/>
          </p:cNvSpPr>
          <p:nvPr>
            <p:ph type="ftr" sz="quarter" idx="11"/>
          </p:nvPr>
        </p:nvSpPr>
        <p:spPr/>
        <p:txBody>
          <a:bodyPr/>
          <a:lstStyle/>
          <a:p>
            <a:r>
              <a:rPr lang="en-US" altLang="zh-TW"/>
              <a:t>105</a:t>
            </a:r>
            <a:r>
              <a:rPr lang="zh-TW" altLang="en-US"/>
              <a:t>學年度行政單位服務品質滿意度調查報告</a:t>
            </a:r>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zh-TW" altLang="en-US"/>
              <a:t>按一下以編輯母片標題樣式</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543E3C-A549-44A6-85F3-10A5EE18F3F9}" type="datetime1">
              <a:rPr lang="en-US" altLang="zh-TW" smtClean="0"/>
              <a:t>6/25/2018</a:t>
            </a:fld>
            <a:endParaRPr lang="en-US"/>
          </a:p>
        </p:txBody>
      </p:sp>
      <p:sp>
        <p:nvSpPr>
          <p:cNvPr id="3" name="Footer Placeholder 2"/>
          <p:cNvSpPr>
            <a:spLocks noGrp="1"/>
          </p:cNvSpPr>
          <p:nvPr>
            <p:ph type="ftr" sz="quarter" idx="11"/>
          </p:nvPr>
        </p:nvSpPr>
        <p:spPr/>
        <p:txBody>
          <a:bodyPr/>
          <a:lstStyle/>
          <a:p>
            <a:r>
              <a:rPr lang="en-US" altLang="zh-TW"/>
              <a:t>105</a:t>
            </a:r>
            <a:r>
              <a:rPr lang="zh-TW" altLang="en-US"/>
              <a:t>學年度行政單位服務品質滿意度調查報告</a:t>
            </a:r>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2"/>
            <a:ext cx="3931920" cy="1600197"/>
          </a:xfrm>
        </p:spPr>
        <p:txBody>
          <a:bodyPr anchor="b">
            <a:normAutofit/>
          </a:bodyPr>
          <a:lstStyle>
            <a:lvl1pPr>
              <a:defRPr sz="3200" b="0"/>
            </a:lvl1pPr>
          </a:lstStyle>
          <a:p>
            <a:r>
              <a:rPr lang="zh-TW" altLang="en-US"/>
              <a:t>按一下以編輯母片標題樣式</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25E8BDCA-6EAB-4E29-9A92-95FD8F3832F5}" type="datetime1">
              <a:rPr lang="en-US" altLang="zh-TW" smtClean="0"/>
              <a:t>6/25/2018</a:t>
            </a:fld>
            <a:endParaRPr lang="en-US"/>
          </a:p>
        </p:txBody>
      </p:sp>
      <p:sp>
        <p:nvSpPr>
          <p:cNvPr id="6" name="Footer Placeholder 5"/>
          <p:cNvSpPr>
            <a:spLocks noGrp="1"/>
          </p:cNvSpPr>
          <p:nvPr>
            <p:ph type="ftr" sz="quarter" idx="11"/>
          </p:nvPr>
        </p:nvSpPr>
        <p:spPr/>
        <p:txBody>
          <a:bodyPr/>
          <a:lstStyle/>
          <a:p>
            <a:r>
              <a:rPr lang="en-US" altLang="zh-TW"/>
              <a:t>105</a:t>
            </a:r>
            <a:r>
              <a:rPr lang="zh-TW" altLang="en-US"/>
              <a:t>學年度行政單位服務品質滿意度調查報告</a:t>
            </a:r>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zh-TW" altLang="en-US"/>
              <a:t>按一下以編輯母片標題樣式</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655E5961-A033-4A72-B91B-2678844EDB52}" type="datetime1">
              <a:rPr lang="en-US" altLang="zh-TW" smtClean="0"/>
              <a:t>6/25/2018</a:t>
            </a:fld>
            <a:endParaRPr lang="en-US"/>
          </a:p>
        </p:txBody>
      </p:sp>
      <p:sp>
        <p:nvSpPr>
          <p:cNvPr id="6" name="Footer Placeholder 5"/>
          <p:cNvSpPr>
            <a:spLocks noGrp="1"/>
          </p:cNvSpPr>
          <p:nvPr>
            <p:ph type="ftr" sz="quarter" idx="11"/>
          </p:nvPr>
        </p:nvSpPr>
        <p:spPr/>
        <p:txBody>
          <a:bodyPr/>
          <a:lstStyle/>
          <a:p>
            <a:r>
              <a:rPr lang="en-US" altLang="zh-TW"/>
              <a:t>105</a:t>
            </a:r>
            <a:r>
              <a:rPr lang="zh-TW" altLang="en-US"/>
              <a:t>學年度行政單位服務品質滿意度調查報告</a:t>
            </a:r>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845127" y="1828802"/>
            <a:ext cx="10515600" cy="4351337"/>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D46B5890-2B8F-471D-A3C1-0F056FD57602}" type="datetime1">
              <a:rPr lang="en-US" altLang="zh-TW" smtClean="0"/>
              <a:t>6/25/2018</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lang="en-US" altLang="zh-TW"/>
              <a:t>105</a:t>
            </a:r>
            <a:r>
              <a:rPr lang="zh-TW" altLang="en-US"/>
              <a:t>學年度行政單位服務品質滿意度調查報告</a:t>
            </a:r>
            <a:endParaRPr lang="en-US"/>
          </a:p>
        </p:txBody>
      </p:sp>
      <p:sp>
        <p:nvSpPr>
          <p:cNvPr id="6" name="Slide Number Placeholder 5"/>
          <p:cNvSpPr>
            <a:spLocks noGrp="1"/>
          </p:cNvSpPr>
          <p:nvPr>
            <p:ph type="sldNum" sz="quarter" idx="4"/>
          </p:nvPr>
        </p:nvSpPr>
        <p:spPr>
          <a:xfrm>
            <a:off x="8617527" y="6356352"/>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FAB73BC-B049-4115-A692-8D63A059BFB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11F155F-19DE-4361-BF3D-27F7AC50B152}" type="datetime1">
              <a:rPr lang="en-US" altLang="zh-TW" smtClean="0"/>
              <a:t>6/25/2018</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ltLang="zh-TW"/>
              <a:t>105</a:t>
            </a:r>
            <a:r>
              <a:rPr lang="zh-TW" altLang="en-US"/>
              <a:t>學年度行政單位服務品質滿意度調查報告</a:t>
            </a:r>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AB73BC-B049-4115-A692-8D63A059BFB8}" type="slidenum">
              <a:rPr lang="en-US" smtClean="0"/>
              <a:t>‹#›</a:t>
            </a:fld>
            <a:endParaRPr lang="en-US"/>
          </a:p>
        </p:txBody>
      </p:sp>
    </p:spTree>
    <p:extLst>
      <p:ext uri="{BB962C8B-B14F-4D97-AF65-F5344CB8AC3E}">
        <p14:creationId xmlns:p14="http://schemas.microsoft.com/office/powerpoint/2010/main" val="3830341141"/>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 id="2147483886" r:id="rId17"/>
  </p:sldLayoutIdLst>
  <p:hf hdr="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zh-TW" altLang="en-US" dirty="0"/>
              <a:t/>
            </a:r>
            <a:br>
              <a:rPr lang="zh-TW" altLang="en-US" dirty="0"/>
            </a:br>
            <a:r>
              <a:rPr lang="zh-TW" altLang="en-US" b="1" dirty="0"/>
              <a:t>樹德科技大學</a:t>
            </a:r>
            <a:br>
              <a:rPr lang="zh-TW" altLang="en-US" b="1" dirty="0"/>
            </a:br>
            <a:r>
              <a:rPr lang="zh-TW" altLang="en-US" dirty="0"/>
              <a:t/>
            </a:r>
            <a:br>
              <a:rPr lang="zh-TW" altLang="en-US" dirty="0"/>
            </a:br>
            <a:endParaRPr lang="zh-TW" altLang="en-US" dirty="0"/>
          </a:p>
        </p:txBody>
      </p:sp>
      <p:sp>
        <p:nvSpPr>
          <p:cNvPr id="3" name="副標題 2"/>
          <p:cNvSpPr>
            <a:spLocks noGrp="1"/>
          </p:cNvSpPr>
          <p:nvPr>
            <p:ph type="subTitle" idx="1"/>
          </p:nvPr>
        </p:nvSpPr>
        <p:spPr>
          <a:xfrm>
            <a:off x="4515378" y="2893633"/>
            <a:ext cx="6987645" cy="1388534"/>
          </a:xfrm>
        </p:spPr>
        <p:txBody>
          <a:bodyPr>
            <a:normAutofit/>
          </a:bodyPr>
          <a:lstStyle/>
          <a:p>
            <a:r>
              <a:rPr lang="en-US" altLang="zh-TW" sz="3600" b="1" dirty="0"/>
              <a:t>105</a:t>
            </a:r>
            <a:r>
              <a:rPr lang="zh-TW" altLang="en-US" sz="3600" b="1" dirty="0"/>
              <a:t>學年度行政單位服務品質滿意度調查報告</a:t>
            </a:r>
          </a:p>
        </p:txBody>
      </p:sp>
      <p:sp>
        <p:nvSpPr>
          <p:cNvPr id="6" name="投影片編號版面配置區 5"/>
          <p:cNvSpPr>
            <a:spLocks noGrp="1"/>
          </p:cNvSpPr>
          <p:nvPr>
            <p:ph type="sldNum" sz="quarter" idx="12"/>
          </p:nvPr>
        </p:nvSpPr>
        <p:spPr/>
        <p:txBody>
          <a:bodyPr/>
          <a:lstStyle/>
          <a:p>
            <a:fld id="{4FAB73BC-B049-4115-A692-8D63A059BFB8}" type="slidenum">
              <a:rPr lang="en-US" smtClean="0"/>
              <a:t>1</a:t>
            </a:fld>
            <a:endParaRPr lang="en-US"/>
          </a:p>
        </p:txBody>
      </p:sp>
      <p:sp>
        <p:nvSpPr>
          <p:cNvPr id="7" name="文字方塊 6"/>
          <p:cNvSpPr txBox="1"/>
          <p:nvPr/>
        </p:nvSpPr>
        <p:spPr>
          <a:xfrm>
            <a:off x="8858774" y="4669617"/>
            <a:ext cx="2492990" cy="615553"/>
          </a:xfrm>
          <a:prstGeom prst="rect">
            <a:avLst/>
          </a:prstGeom>
          <a:noFill/>
        </p:spPr>
        <p:txBody>
          <a:bodyPr wrap="none" rtlCol="0">
            <a:spAutoFit/>
          </a:bodyPr>
          <a:lstStyle/>
          <a:p>
            <a:r>
              <a:rPr lang="zh-TW" altLang="en-US" b="1" dirty="0">
                <a:solidFill>
                  <a:srgbClr val="002060"/>
                </a:solidFill>
              </a:rPr>
              <a:t>簡報人陳武雄主任秘書</a:t>
            </a:r>
            <a:endParaRPr lang="en-US" altLang="zh-TW" b="1" dirty="0">
              <a:solidFill>
                <a:srgbClr val="002060"/>
              </a:solidFill>
            </a:endParaRPr>
          </a:p>
          <a:p>
            <a:endParaRPr lang="en-US" altLang="zh-TW" sz="1600" b="1" dirty="0">
              <a:solidFill>
                <a:srgbClr val="002060"/>
              </a:solidFill>
            </a:endParaRPr>
          </a:p>
        </p:txBody>
      </p:sp>
      <p:sp>
        <p:nvSpPr>
          <p:cNvPr id="4" name="日期版面配置區 3">
            <a:extLst>
              <a:ext uri="{FF2B5EF4-FFF2-40B4-BE49-F238E27FC236}">
                <a16:creationId xmlns:a16="http://schemas.microsoft.com/office/drawing/2014/main" xmlns="" id="{BAC646AE-0A6A-42DE-B8B1-4FFFC6F548B7}"/>
              </a:ext>
            </a:extLst>
          </p:cNvPr>
          <p:cNvSpPr>
            <a:spLocks noGrp="1"/>
          </p:cNvSpPr>
          <p:nvPr>
            <p:ph type="dt" sz="half" idx="10"/>
          </p:nvPr>
        </p:nvSpPr>
        <p:spPr/>
        <p:txBody>
          <a:bodyPr/>
          <a:lstStyle/>
          <a:p>
            <a:fld id="{24918FEC-E0EB-443A-A5D3-FD3CF8FDE720}" type="datetime1">
              <a:rPr lang="en-US" altLang="zh-TW" smtClean="0"/>
              <a:t>6/25/2018</a:t>
            </a:fld>
            <a:endParaRPr lang="en-US"/>
          </a:p>
        </p:txBody>
      </p:sp>
    </p:spTree>
    <p:extLst>
      <p:ext uri="{BB962C8B-B14F-4D97-AF65-F5344CB8AC3E}">
        <p14:creationId xmlns:p14="http://schemas.microsoft.com/office/powerpoint/2010/main" val="4194983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72666" y="409007"/>
            <a:ext cx="9881133" cy="707886"/>
          </a:xfrm>
          <a:prstGeom prst="rect">
            <a:avLst/>
          </a:prstGeom>
        </p:spPr>
        <p:txBody>
          <a:bodyPr wrap="square">
            <a:spAutoFit/>
          </a:bodyPr>
          <a:lstStyle/>
          <a:p>
            <a:pPr algn="ctr"/>
            <a:r>
              <a:rPr lang="zh-TW" altLang="en-US" sz="4000" b="1" dirty="0"/>
              <a:t>各單位專業服務問卷題項信、效度</a:t>
            </a:r>
            <a:r>
              <a:rPr lang="en-US" altLang="zh-TW" sz="2000" b="1" dirty="0">
                <a:solidFill>
                  <a:srgbClr val="FF0000"/>
                </a:solidFill>
              </a:rPr>
              <a:t>(</a:t>
            </a:r>
            <a:r>
              <a:rPr lang="zh-TW" altLang="en-US" sz="2000" b="1" dirty="0">
                <a:solidFill>
                  <a:srgbClr val="FF0000"/>
                </a:solidFill>
              </a:rPr>
              <a:t>受訪對象學生</a:t>
            </a:r>
            <a:r>
              <a:rPr lang="en-US" altLang="zh-TW" sz="2000" b="1" dirty="0">
                <a:solidFill>
                  <a:srgbClr val="FF0000"/>
                </a:solidFill>
              </a:rPr>
              <a:t>)</a:t>
            </a:r>
            <a:endParaRPr lang="zh-TW" altLang="en-US" sz="2000" b="1" dirty="0"/>
          </a:p>
        </p:txBody>
      </p:sp>
      <p:graphicFrame>
        <p:nvGraphicFramePr>
          <p:cNvPr id="10" name="表格 9"/>
          <p:cNvGraphicFramePr>
            <a:graphicFrameLocks noGrp="1"/>
          </p:cNvGraphicFramePr>
          <p:nvPr>
            <p:extLst>
              <p:ext uri="{D42A27DB-BD31-4B8C-83A1-F6EECF244321}">
                <p14:modId xmlns:p14="http://schemas.microsoft.com/office/powerpoint/2010/main" val="3417196192"/>
              </p:ext>
            </p:extLst>
          </p:nvPr>
        </p:nvGraphicFramePr>
        <p:xfrm>
          <a:off x="1905804" y="1328283"/>
          <a:ext cx="8893742" cy="3442128"/>
        </p:xfrm>
        <a:graphic>
          <a:graphicData uri="http://schemas.openxmlformats.org/drawingml/2006/table">
            <a:tbl>
              <a:tblPr/>
              <a:tblGrid>
                <a:gridCol w="3179795">
                  <a:extLst>
                    <a:ext uri="{9D8B030D-6E8A-4147-A177-3AD203B41FA5}">
                      <a16:colId xmlns:a16="http://schemas.microsoft.com/office/drawing/2014/main" xmlns="" val="20000"/>
                    </a:ext>
                  </a:extLst>
                </a:gridCol>
                <a:gridCol w="1904649">
                  <a:extLst>
                    <a:ext uri="{9D8B030D-6E8A-4147-A177-3AD203B41FA5}">
                      <a16:colId xmlns:a16="http://schemas.microsoft.com/office/drawing/2014/main" xmlns="" val="20001"/>
                    </a:ext>
                  </a:extLst>
                </a:gridCol>
                <a:gridCol w="1904649">
                  <a:extLst>
                    <a:ext uri="{9D8B030D-6E8A-4147-A177-3AD203B41FA5}">
                      <a16:colId xmlns:a16="http://schemas.microsoft.com/office/drawing/2014/main" xmlns="" val="20002"/>
                    </a:ext>
                  </a:extLst>
                </a:gridCol>
                <a:gridCol w="1904649">
                  <a:extLst>
                    <a:ext uri="{9D8B030D-6E8A-4147-A177-3AD203B41FA5}">
                      <a16:colId xmlns:a16="http://schemas.microsoft.com/office/drawing/2014/main" xmlns="" val="20003"/>
                    </a:ext>
                  </a:extLst>
                </a:gridCol>
              </a:tblGrid>
              <a:tr h="286844">
                <a:tc>
                  <a:txBody>
                    <a:bodyPr/>
                    <a:lstStyle/>
                    <a:p>
                      <a:pPr algn="ctr"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單位</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平均變異萃取</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組合信度</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600" b="0" i="0" u="none" strike="noStrike">
                          <a:solidFill>
                            <a:srgbClr val="000000"/>
                          </a:solidFill>
                          <a:effectLst/>
                          <a:latin typeface="新細明體" panose="02020500000000000000" pitchFamily="18" charset="-120"/>
                          <a:ea typeface="新細明體" panose="02020500000000000000" pitchFamily="18" charset="-120"/>
                        </a:rPr>
                        <a:t>Cronbach's Alpha</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xmlns="" val="10000"/>
                  </a:ext>
                </a:extLst>
              </a:tr>
              <a:tr h="286844">
                <a:tc>
                  <a:txBody>
                    <a:bodyPr/>
                    <a:lstStyle/>
                    <a:p>
                      <a:pPr algn="l" fontAlgn="b"/>
                      <a:r>
                        <a:rPr lang="zh-TW" altLang="en-US" sz="1600" b="0" i="0" u="none" strike="noStrike" dirty="0">
                          <a:solidFill>
                            <a:srgbClr val="000000"/>
                          </a:solidFill>
                          <a:effectLst/>
                          <a:latin typeface="+mn-ea"/>
                          <a:ea typeface="+mn-ea"/>
                        </a:rPr>
                        <a:t>教務處專業服務共</a:t>
                      </a:r>
                      <a:r>
                        <a:rPr lang="en-US" altLang="zh-TW" sz="1600" b="0" i="0" u="none" strike="noStrike" dirty="0">
                          <a:solidFill>
                            <a:srgbClr val="000000"/>
                          </a:solidFill>
                          <a:effectLst/>
                          <a:latin typeface="+mn-ea"/>
                          <a:ea typeface="+mn-ea"/>
                        </a:rPr>
                        <a:t>6</a:t>
                      </a:r>
                      <a:r>
                        <a:rPr lang="zh-TW" altLang="en-US" sz="1600" b="0" i="0" u="none" strike="noStrike" dirty="0">
                          <a:solidFill>
                            <a:srgbClr val="000000"/>
                          </a:solidFill>
                          <a:effectLst/>
                          <a:latin typeface="+mn-ea"/>
                          <a:ea typeface="+mn-ea"/>
                        </a:rPr>
                        <a:t>題</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0.705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0.935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0.886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286844">
                <a:tc>
                  <a:txBody>
                    <a:bodyPr/>
                    <a:lstStyle/>
                    <a:p>
                      <a:pPr algn="l" fontAlgn="b"/>
                      <a:r>
                        <a:rPr lang="zh-TW" altLang="en-US" sz="1600" b="0" i="0" u="none" strike="noStrike" dirty="0">
                          <a:solidFill>
                            <a:srgbClr val="000000"/>
                          </a:solidFill>
                          <a:effectLst/>
                          <a:latin typeface="+mn-ea"/>
                          <a:ea typeface="+mn-ea"/>
                        </a:rPr>
                        <a:t>學生事務處專業服務共</a:t>
                      </a:r>
                      <a:r>
                        <a:rPr lang="en-US" altLang="zh-TW" sz="1600" b="0" i="0" u="none" strike="noStrike" dirty="0">
                          <a:solidFill>
                            <a:srgbClr val="000000"/>
                          </a:solidFill>
                          <a:effectLst/>
                          <a:latin typeface="+mn-ea"/>
                          <a:ea typeface="+mn-ea"/>
                        </a:rPr>
                        <a:t>9</a:t>
                      </a:r>
                      <a:r>
                        <a:rPr lang="zh-TW" altLang="en-US" sz="1600" b="0" i="0" u="none" strike="noStrike" dirty="0">
                          <a:solidFill>
                            <a:srgbClr val="000000"/>
                          </a:solidFill>
                          <a:effectLst/>
                          <a:latin typeface="+mn-ea"/>
                          <a:ea typeface="+mn-ea"/>
                        </a:rPr>
                        <a:t>題</a:t>
                      </a:r>
                    </a:p>
                  </a:txBody>
                  <a:tcPr marL="9525" marR="9525" marT="9525" marB="0" anchor="b">
                    <a:lnL>
                      <a:noFill/>
                    </a:lnL>
                    <a:lnR>
                      <a:noFill/>
                    </a:lnR>
                    <a:lnT>
                      <a:noFill/>
                    </a:lnT>
                    <a:lnB>
                      <a:noFill/>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0.670 </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0.948 </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0.927 </a:t>
                      </a:r>
                    </a:p>
                  </a:txBody>
                  <a:tcPr marL="9525" marR="9525" marT="9525" marB="0" anchor="ctr">
                    <a:lnL>
                      <a:noFill/>
                    </a:lnL>
                    <a:lnR>
                      <a:noFill/>
                    </a:lnR>
                    <a:lnT>
                      <a:noFill/>
                    </a:lnT>
                    <a:lnB>
                      <a:noFill/>
                    </a:lnB>
                  </a:tcPr>
                </a:tc>
                <a:extLst>
                  <a:ext uri="{0D108BD9-81ED-4DB2-BD59-A6C34878D82A}">
                    <a16:rowId xmlns:a16="http://schemas.microsoft.com/office/drawing/2014/main" xmlns="" val="10002"/>
                  </a:ext>
                </a:extLst>
              </a:tr>
              <a:tr h="286844">
                <a:tc>
                  <a:txBody>
                    <a:bodyPr/>
                    <a:lstStyle/>
                    <a:p>
                      <a:pPr algn="l" fontAlgn="b"/>
                      <a:r>
                        <a:rPr lang="zh-TW" altLang="en-US" sz="1600" b="0" i="0" u="none" strike="noStrike" dirty="0">
                          <a:solidFill>
                            <a:srgbClr val="000000"/>
                          </a:solidFill>
                          <a:effectLst/>
                          <a:latin typeface="+mn-ea"/>
                          <a:ea typeface="+mn-ea"/>
                        </a:rPr>
                        <a:t>總務處專業服務共</a:t>
                      </a:r>
                      <a:r>
                        <a:rPr lang="en-US" altLang="zh-TW" sz="1600" b="0" i="0" u="none" strike="noStrike" dirty="0">
                          <a:solidFill>
                            <a:srgbClr val="000000"/>
                          </a:solidFill>
                          <a:effectLst/>
                          <a:latin typeface="+mn-ea"/>
                          <a:ea typeface="+mn-ea"/>
                        </a:rPr>
                        <a:t>8</a:t>
                      </a:r>
                      <a:r>
                        <a:rPr lang="zh-TW" altLang="en-US" sz="1600" b="0" i="0" u="none" strike="noStrike" dirty="0">
                          <a:solidFill>
                            <a:srgbClr val="000000"/>
                          </a:solidFill>
                          <a:effectLst/>
                          <a:latin typeface="+mn-ea"/>
                          <a:ea typeface="+mn-ea"/>
                        </a:rPr>
                        <a:t>題</a:t>
                      </a:r>
                    </a:p>
                  </a:txBody>
                  <a:tcPr marL="9525" marR="9525" marT="9525" marB="0" anchor="b">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0.753 </a:t>
                      </a:r>
                    </a:p>
                  </a:txBody>
                  <a:tcPr marL="9525" marR="9525" marT="9525" marB="0" anchor="ctr">
                    <a:lnL>
                      <a:noFill/>
                    </a:lnL>
                    <a:lnR>
                      <a:noFill/>
                    </a:lnR>
                    <a:lnT>
                      <a:noFill/>
                    </a:lnT>
                    <a:lnB>
                      <a:noFill/>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0.883 </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0.876 </a:t>
                      </a:r>
                    </a:p>
                  </a:txBody>
                  <a:tcPr marL="9525" marR="9525" marT="9525" marB="0" anchor="ctr">
                    <a:lnL>
                      <a:noFill/>
                    </a:lnL>
                    <a:lnR>
                      <a:noFill/>
                    </a:lnR>
                    <a:lnT>
                      <a:noFill/>
                    </a:lnT>
                    <a:lnB>
                      <a:noFill/>
                    </a:lnB>
                  </a:tcPr>
                </a:tc>
                <a:extLst>
                  <a:ext uri="{0D108BD9-81ED-4DB2-BD59-A6C34878D82A}">
                    <a16:rowId xmlns:a16="http://schemas.microsoft.com/office/drawing/2014/main" xmlns="" val="10003"/>
                  </a:ext>
                </a:extLst>
              </a:tr>
              <a:tr h="286844">
                <a:tc>
                  <a:txBody>
                    <a:bodyPr/>
                    <a:lstStyle/>
                    <a:p>
                      <a:pPr algn="l" fontAlgn="b"/>
                      <a:r>
                        <a:rPr lang="zh-TW" altLang="en-US" sz="1600" b="0" i="0" u="none" strike="noStrike" dirty="0">
                          <a:solidFill>
                            <a:srgbClr val="000000"/>
                          </a:solidFill>
                          <a:effectLst/>
                          <a:latin typeface="+mn-ea"/>
                          <a:ea typeface="+mn-ea"/>
                        </a:rPr>
                        <a:t>國際及兩岸事務處專業服務共</a:t>
                      </a:r>
                      <a:r>
                        <a:rPr lang="en-US" altLang="zh-TW" sz="1600" b="0" i="0" u="none" strike="noStrike" dirty="0">
                          <a:solidFill>
                            <a:srgbClr val="000000"/>
                          </a:solidFill>
                          <a:effectLst/>
                          <a:latin typeface="+mn-ea"/>
                          <a:ea typeface="+mn-ea"/>
                        </a:rPr>
                        <a:t>7</a:t>
                      </a:r>
                      <a:r>
                        <a:rPr lang="zh-TW" altLang="en-US" sz="1600" b="0" i="0" u="none" strike="noStrike" dirty="0">
                          <a:solidFill>
                            <a:srgbClr val="000000"/>
                          </a:solidFill>
                          <a:effectLst/>
                          <a:latin typeface="+mn-ea"/>
                          <a:ea typeface="+mn-ea"/>
                        </a:rPr>
                        <a:t>題</a:t>
                      </a:r>
                    </a:p>
                  </a:txBody>
                  <a:tcPr marL="9525" marR="9525" marT="9525" marB="0" anchor="b">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0.847 </a:t>
                      </a:r>
                    </a:p>
                  </a:txBody>
                  <a:tcPr marL="9525" marR="9525" marT="9525" marB="0" anchor="ctr">
                    <a:lnL>
                      <a:noFill/>
                    </a:lnL>
                    <a:lnR>
                      <a:noFill/>
                    </a:lnR>
                    <a:lnT>
                      <a:noFill/>
                    </a:lnT>
                    <a:lnB>
                      <a:noFill/>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0.975 </a:t>
                      </a:r>
                    </a:p>
                  </a:txBody>
                  <a:tcPr marL="9525" marR="9525" marT="9525" marB="0" anchor="ctr">
                    <a:lnL>
                      <a:noFill/>
                    </a:lnL>
                    <a:lnR>
                      <a:noFill/>
                    </a:lnR>
                    <a:lnT>
                      <a:noFill/>
                    </a:lnT>
                    <a:lnB>
                      <a:noFill/>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1700" b="0" i="0" u="none" strike="noStrike" dirty="0" smtClean="0">
                          <a:solidFill>
                            <a:srgbClr val="000000"/>
                          </a:solidFill>
                          <a:effectLst/>
                          <a:latin typeface="Times New Roman" panose="02020603050405020304" pitchFamily="18" charset="0"/>
                          <a:cs typeface="Times New Roman" panose="02020603050405020304" pitchFamily="18" charset="0"/>
                        </a:rPr>
                        <a:t>0.971</a:t>
                      </a:r>
                      <a:r>
                        <a:rPr lang="zh-TW" altLang="en-US" sz="1700" b="0" i="0" u="none" strike="noStrike" dirty="0" smtClean="0">
                          <a:solidFill>
                            <a:srgbClr val="0070C0"/>
                          </a:solidFill>
                          <a:effectLst/>
                          <a:latin typeface="Times New Roman" panose="02020603050405020304" pitchFamily="18" charset="0"/>
                          <a:cs typeface="Times New Roman" panose="02020603050405020304" pitchFamily="18" charset="0"/>
                        </a:rPr>
                        <a:t>最高</a:t>
                      </a:r>
                      <a:endParaRPr lang="en-US" altLang="zh-TW" sz="1700" b="0" i="0" u="none" strike="noStrike" dirty="0" smtClean="0">
                        <a:solidFill>
                          <a:srgbClr val="0070C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xmlns="" val="10004"/>
                  </a:ext>
                </a:extLst>
              </a:tr>
              <a:tr h="286844">
                <a:tc>
                  <a:txBody>
                    <a:bodyPr/>
                    <a:lstStyle/>
                    <a:p>
                      <a:pPr algn="l" fontAlgn="b"/>
                      <a:r>
                        <a:rPr lang="zh-TW" altLang="en-US" sz="1600" b="0" i="0" u="none" strike="noStrike" dirty="0">
                          <a:solidFill>
                            <a:srgbClr val="000000"/>
                          </a:solidFill>
                          <a:effectLst/>
                          <a:latin typeface="+mn-ea"/>
                          <a:ea typeface="+mn-ea"/>
                        </a:rPr>
                        <a:t>進修部專業服務共</a:t>
                      </a:r>
                      <a:r>
                        <a:rPr lang="en-US" altLang="zh-TW" sz="1600" b="0" i="0" u="none" strike="noStrike" dirty="0">
                          <a:solidFill>
                            <a:srgbClr val="000000"/>
                          </a:solidFill>
                          <a:effectLst/>
                          <a:latin typeface="+mn-ea"/>
                          <a:ea typeface="+mn-ea"/>
                        </a:rPr>
                        <a:t>8</a:t>
                      </a:r>
                      <a:r>
                        <a:rPr lang="zh-TW" altLang="en-US" sz="1600" b="0" i="0" u="none" strike="noStrike" dirty="0">
                          <a:solidFill>
                            <a:srgbClr val="000000"/>
                          </a:solidFill>
                          <a:effectLst/>
                          <a:latin typeface="+mn-ea"/>
                          <a:ea typeface="+mn-ea"/>
                        </a:rPr>
                        <a:t>題</a:t>
                      </a:r>
                    </a:p>
                  </a:txBody>
                  <a:tcPr marL="9525" marR="9525" marT="9525" marB="0" anchor="b">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0.734 </a:t>
                      </a:r>
                    </a:p>
                  </a:txBody>
                  <a:tcPr marL="9525" marR="9525" marT="9525" marB="0" anchor="ctr">
                    <a:lnL>
                      <a:noFill/>
                    </a:lnL>
                    <a:lnR>
                      <a:noFill/>
                    </a:lnR>
                    <a:lnT>
                      <a:noFill/>
                    </a:lnT>
                    <a:lnB>
                      <a:noFill/>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0.933 </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0.962 </a:t>
                      </a:r>
                    </a:p>
                  </a:txBody>
                  <a:tcPr marL="9525" marR="9525" marT="9525" marB="0" anchor="ctr">
                    <a:lnL>
                      <a:noFill/>
                    </a:lnL>
                    <a:lnR>
                      <a:noFill/>
                    </a:lnR>
                    <a:lnT>
                      <a:noFill/>
                    </a:lnT>
                    <a:lnB>
                      <a:noFill/>
                    </a:lnB>
                  </a:tcPr>
                </a:tc>
                <a:extLst>
                  <a:ext uri="{0D108BD9-81ED-4DB2-BD59-A6C34878D82A}">
                    <a16:rowId xmlns:a16="http://schemas.microsoft.com/office/drawing/2014/main" xmlns="" val="10005"/>
                  </a:ext>
                </a:extLst>
              </a:tr>
              <a:tr h="286844">
                <a:tc>
                  <a:txBody>
                    <a:bodyPr/>
                    <a:lstStyle/>
                    <a:p>
                      <a:pPr algn="l" fontAlgn="b"/>
                      <a:r>
                        <a:rPr lang="zh-TW" altLang="en-US" sz="1600" b="0" i="0" u="none" strike="noStrike" dirty="0">
                          <a:solidFill>
                            <a:srgbClr val="000000"/>
                          </a:solidFill>
                          <a:effectLst/>
                          <a:latin typeface="+mn-ea"/>
                          <a:ea typeface="+mn-ea"/>
                        </a:rPr>
                        <a:t>推廣教育中心專業服務共</a:t>
                      </a:r>
                      <a:r>
                        <a:rPr lang="en-US" altLang="zh-TW" sz="1600" b="0" i="0" u="none" strike="noStrike" dirty="0">
                          <a:solidFill>
                            <a:srgbClr val="000000"/>
                          </a:solidFill>
                          <a:effectLst/>
                          <a:latin typeface="+mn-ea"/>
                          <a:ea typeface="+mn-ea"/>
                        </a:rPr>
                        <a:t>7</a:t>
                      </a:r>
                      <a:r>
                        <a:rPr lang="zh-TW" altLang="en-US" sz="1600" b="0" i="0" u="none" strike="noStrike" dirty="0">
                          <a:solidFill>
                            <a:srgbClr val="000000"/>
                          </a:solidFill>
                          <a:effectLst/>
                          <a:latin typeface="+mn-ea"/>
                          <a:ea typeface="+mn-ea"/>
                        </a:rPr>
                        <a:t>題</a:t>
                      </a:r>
                    </a:p>
                  </a:txBody>
                  <a:tcPr marL="9525" marR="9525" marT="9525" marB="0" anchor="b">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0.688 </a:t>
                      </a:r>
                    </a:p>
                  </a:txBody>
                  <a:tcPr marL="9525" marR="9525" marT="9525" marB="0" anchor="ctr">
                    <a:lnL>
                      <a:noFill/>
                    </a:lnL>
                    <a:lnR>
                      <a:noFill/>
                    </a:lnR>
                    <a:lnT>
                      <a:noFill/>
                    </a:lnT>
                    <a:lnB>
                      <a:noFill/>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0.946 </a:t>
                      </a:r>
                    </a:p>
                  </a:txBody>
                  <a:tcPr marL="9525" marR="9525" marT="9525" marB="0" anchor="ctr">
                    <a:lnL>
                      <a:noFill/>
                    </a:lnL>
                    <a:lnR>
                      <a:noFill/>
                    </a:lnR>
                    <a:lnT>
                      <a:noFill/>
                    </a:lnT>
                    <a:lnB>
                      <a:noFill/>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0.942 </a:t>
                      </a:r>
                    </a:p>
                  </a:txBody>
                  <a:tcPr marL="9525" marR="9525" marT="9525" marB="0" anchor="ctr">
                    <a:lnL>
                      <a:noFill/>
                    </a:lnL>
                    <a:lnR>
                      <a:noFill/>
                    </a:lnR>
                    <a:lnT>
                      <a:noFill/>
                    </a:lnT>
                    <a:lnB>
                      <a:noFill/>
                    </a:lnB>
                  </a:tcPr>
                </a:tc>
                <a:extLst>
                  <a:ext uri="{0D108BD9-81ED-4DB2-BD59-A6C34878D82A}">
                    <a16:rowId xmlns:a16="http://schemas.microsoft.com/office/drawing/2014/main" xmlns="" val="10006"/>
                  </a:ext>
                </a:extLst>
              </a:tr>
              <a:tr h="286844">
                <a:tc>
                  <a:txBody>
                    <a:bodyPr/>
                    <a:lstStyle/>
                    <a:p>
                      <a:pPr algn="l" fontAlgn="b"/>
                      <a:r>
                        <a:rPr lang="zh-TW" altLang="en-US" sz="1600" b="0" i="0" u="none" strike="noStrike" dirty="0">
                          <a:solidFill>
                            <a:srgbClr val="000000"/>
                          </a:solidFill>
                          <a:effectLst/>
                          <a:latin typeface="+mn-ea"/>
                          <a:ea typeface="+mn-ea"/>
                        </a:rPr>
                        <a:t>公共事務室專業服務共</a:t>
                      </a:r>
                      <a:r>
                        <a:rPr lang="en-US" altLang="zh-TW" sz="1600" b="0" i="0" u="none" strike="noStrike" dirty="0">
                          <a:solidFill>
                            <a:srgbClr val="000000"/>
                          </a:solidFill>
                          <a:effectLst/>
                          <a:latin typeface="+mn-ea"/>
                          <a:ea typeface="+mn-ea"/>
                        </a:rPr>
                        <a:t>7</a:t>
                      </a:r>
                      <a:r>
                        <a:rPr lang="zh-TW" altLang="en-US" sz="1600" b="0" i="0" u="none" strike="noStrike" dirty="0">
                          <a:solidFill>
                            <a:srgbClr val="000000"/>
                          </a:solidFill>
                          <a:effectLst/>
                          <a:latin typeface="+mn-ea"/>
                          <a:ea typeface="+mn-ea"/>
                        </a:rPr>
                        <a:t>題</a:t>
                      </a:r>
                    </a:p>
                  </a:txBody>
                  <a:tcPr marL="9525" marR="9525" marT="9525" marB="0" anchor="b">
                    <a:lnL>
                      <a:noFill/>
                    </a:lnL>
                    <a:lnR>
                      <a:noFill/>
                    </a:lnR>
                    <a:lnT>
                      <a:noFill/>
                    </a:lnT>
                    <a:lnB>
                      <a:noFill/>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1700" b="0" i="0" u="none" strike="noStrike" dirty="0" smtClean="0">
                          <a:solidFill>
                            <a:srgbClr val="000000"/>
                          </a:solidFill>
                          <a:effectLst/>
                          <a:latin typeface="Times New Roman" panose="02020603050405020304" pitchFamily="18" charset="0"/>
                          <a:cs typeface="Times New Roman" panose="02020603050405020304" pitchFamily="18" charset="0"/>
                        </a:rPr>
                        <a:t>0.274</a:t>
                      </a:r>
                      <a:r>
                        <a:rPr lang="zh-TW" altLang="en-US" sz="1700" b="0" i="0" u="none" strike="noStrike" dirty="0" smtClean="0">
                          <a:solidFill>
                            <a:srgbClr val="FF0000"/>
                          </a:solidFill>
                          <a:effectLst/>
                          <a:latin typeface="Times New Roman" panose="02020603050405020304" pitchFamily="18" charset="0"/>
                          <a:cs typeface="Times New Roman" panose="02020603050405020304" pitchFamily="18" charset="0"/>
                        </a:rPr>
                        <a:t>最低</a:t>
                      </a:r>
                      <a:r>
                        <a:rPr lang="en-US" altLang="zh-TW" sz="1700" b="0" i="0" u="none" strike="noStrike" dirty="0" smtClean="0">
                          <a:solidFill>
                            <a:srgbClr val="000000"/>
                          </a:solidFill>
                          <a:effectLst/>
                          <a:latin typeface="Times New Roman" panose="02020603050405020304" pitchFamily="18" charset="0"/>
                          <a:cs typeface="Times New Roman" panose="02020603050405020304" pitchFamily="18" charset="0"/>
                        </a:rPr>
                        <a:t> </a:t>
                      </a:r>
                      <a:endParaRPr lang="en-US" altLang="zh-TW" sz="17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1700" b="0" i="0" u="none" strike="noStrike" dirty="0" smtClean="0">
                          <a:solidFill>
                            <a:srgbClr val="000000"/>
                          </a:solidFill>
                          <a:effectLst/>
                          <a:latin typeface="Times New Roman" panose="02020603050405020304" pitchFamily="18" charset="0"/>
                          <a:cs typeface="Times New Roman" panose="02020603050405020304" pitchFamily="18" charset="0"/>
                        </a:rPr>
                        <a:t>0.468</a:t>
                      </a:r>
                      <a:r>
                        <a:rPr lang="zh-TW" altLang="en-US" sz="1700" b="0" i="0" u="none" strike="noStrike" dirty="0" smtClean="0">
                          <a:solidFill>
                            <a:srgbClr val="FF0000"/>
                          </a:solidFill>
                          <a:effectLst/>
                          <a:latin typeface="Times New Roman" panose="02020603050405020304" pitchFamily="18" charset="0"/>
                          <a:cs typeface="Times New Roman" panose="02020603050405020304" pitchFamily="18" charset="0"/>
                        </a:rPr>
                        <a:t>最低</a:t>
                      </a:r>
                      <a:r>
                        <a:rPr lang="en-US" altLang="zh-TW" sz="1700" b="0" i="0" u="none" strike="noStrike" dirty="0" smtClean="0">
                          <a:solidFill>
                            <a:srgbClr val="000000"/>
                          </a:solidFill>
                          <a:effectLst/>
                          <a:latin typeface="Times New Roman" panose="02020603050405020304" pitchFamily="18" charset="0"/>
                          <a:cs typeface="Times New Roman" panose="02020603050405020304" pitchFamily="18" charset="0"/>
                        </a:rPr>
                        <a:t> </a:t>
                      </a:r>
                      <a:endParaRPr lang="en-US" altLang="zh-TW" sz="17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0.951 </a:t>
                      </a:r>
                    </a:p>
                  </a:txBody>
                  <a:tcPr marL="9525" marR="9525" marT="9525" marB="0" anchor="ctr">
                    <a:lnL>
                      <a:noFill/>
                    </a:lnL>
                    <a:lnR>
                      <a:noFill/>
                    </a:lnR>
                    <a:lnT>
                      <a:noFill/>
                    </a:lnT>
                    <a:lnB>
                      <a:noFill/>
                    </a:lnB>
                  </a:tcPr>
                </a:tc>
                <a:extLst>
                  <a:ext uri="{0D108BD9-81ED-4DB2-BD59-A6C34878D82A}">
                    <a16:rowId xmlns:a16="http://schemas.microsoft.com/office/drawing/2014/main" xmlns="" val="10007"/>
                  </a:ext>
                </a:extLst>
              </a:tr>
              <a:tr h="286844">
                <a:tc>
                  <a:txBody>
                    <a:bodyPr/>
                    <a:lstStyle/>
                    <a:p>
                      <a:pPr algn="l" fontAlgn="b"/>
                      <a:r>
                        <a:rPr lang="zh-TW" altLang="en-US" sz="1600" b="0" i="0" u="none" strike="noStrike" dirty="0">
                          <a:solidFill>
                            <a:srgbClr val="000000"/>
                          </a:solidFill>
                          <a:effectLst/>
                          <a:latin typeface="+mn-ea"/>
                          <a:ea typeface="+mn-ea"/>
                        </a:rPr>
                        <a:t>電算中心專業服務共</a:t>
                      </a:r>
                      <a:r>
                        <a:rPr lang="en-US" altLang="zh-TW" sz="1600" b="0" i="0" u="none" strike="noStrike" dirty="0">
                          <a:solidFill>
                            <a:srgbClr val="000000"/>
                          </a:solidFill>
                          <a:effectLst/>
                          <a:latin typeface="+mn-ea"/>
                          <a:ea typeface="+mn-ea"/>
                        </a:rPr>
                        <a:t>6</a:t>
                      </a:r>
                      <a:r>
                        <a:rPr lang="zh-TW" altLang="en-US" sz="1600" b="0" i="0" u="none" strike="noStrike" dirty="0">
                          <a:solidFill>
                            <a:srgbClr val="000000"/>
                          </a:solidFill>
                          <a:effectLst/>
                          <a:latin typeface="+mn-ea"/>
                          <a:ea typeface="+mn-ea"/>
                        </a:rPr>
                        <a:t>題</a:t>
                      </a:r>
                    </a:p>
                  </a:txBody>
                  <a:tcPr marL="9525" marR="9525" marT="9525" marB="0" anchor="b">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0.481 </a:t>
                      </a:r>
                    </a:p>
                  </a:txBody>
                  <a:tcPr marL="9525" marR="9525" marT="9525" marB="0" anchor="ctr">
                    <a:lnL>
                      <a:noFill/>
                    </a:lnL>
                    <a:lnR>
                      <a:noFill/>
                    </a:lnR>
                    <a:lnT>
                      <a:noFill/>
                    </a:lnT>
                    <a:lnB>
                      <a:noFill/>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0.763 </a:t>
                      </a:r>
                    </a:p>
                  </a:txBody>
                  <a:tcPr marL="9525" marR="9525" marT="9525" marB="0" anchor="ctr">
                    <a:lnL>
                      <a:noFill/>
                    </a:lnL>
                    <a:lnR>
                      <a:noFill/>
                    </a:lnR>
                    <a:lnT>
                      <a:noFill/>
                    </a:lnT>
                    <a:lnB>
                      <a:noFill/>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1700" b="0" i="0" u="none" strike="noStrike" dirty="0" smtClean="0">
                          <a:solidFill>
                            <a:srgbClr val="000000"/>
                          </a:solidFill>
                          <a:effectLst/>
                          <a:latin typeface="Times New Roman" panose="02020603050405020304" pitchFamily="18" charset="0"/>
                          <a:cs typeface="Times New Roman" panose="02020603050405020304" pitchFamily="18" charset="0"/>
                        </a:rPr>
                        <a:t>0.865</a:t>
                      </a:r>
                      <a:r>
                        <a:rPr lang="zh-TW" altLang="en-US" sz="1700" b="0" i="0" u="none" strike="noStrike" dirty="0" smtClean="0">
                          <a:solidFill>
                            <a:srgbClr val="FF0000"/>
                          </a:solidFill>
                          <a:effectLst/>
                          <a:latin typeface="Times New Roman" panose="02020603050405020304" pitchFamily="18" charset="0"/>
                          <a:cs typeface="Times New Roman" panose="02020603050405020304" pitchFamily="18" charset="0"/>
                        </a:rPr>
                        <a:t>最低</a:t>
                      </a:r>
                      <a:endParaRPr lang="en-US" altLang="zh-TW" sz="1700" b="0" i="0" u="none" strike="noStrike" dirty="0" smtClean="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xmlns="" val="10008"/>
                  </a:ext>
                </a:extLst>
              </a:tr>
              <a:tr h="286844">
                <a:tc>
                  <a:txBody>
                    <a:bodyPr/>
                    <a:lstStyle/>
                    <a:p>
                      <a:pPr algn="l" fontAlgn="b"/>
                      <a:r>
                        <a:rPr lang="zh-TW" altLang="en-US" sz="1600" b="0" i="0" u="none" strike="noStrike" dirty="0">
                          <a:solidFill>
                            <a:srgbClr val="000000"/>
                          </a:solidFill>
                          <a:effectLst/>
                          <a:latin typeface="+mn-ea"/>
                          <a:ea typeface="+mn-ea"/>
                        </a:rPr>
                        <a:t>圖書館專業服務共</a:t>
                      </a:r>
                      <a:r>
                        <a:rPr lang="en-US" altLang="zh-TW" sz="1600" b="0" i="0" u="none" strike="noStrike" dirty="0">
                          <a:solidFill>
                            <a:srgbClr val="000000"/>
                          </a:solidFill>
                          <a:effectLst/>
                          <a:latin typeface="+mn-ea"/>
                          <a:ea typeface="+mn-ea"/>
                        </a:rPr>
                        <a:t>8</a:t>
                      </a:r>
                      <a:r>
                        <a:rPr lang="zh-TW" altLang="en-US" sz="1600" b="0" i="0" u="none" strike="noStrike" dirty="0">
                          <a:solidFill>
                            <a:srgbClr val="000000"/>
                          </a:solidFill>
                          <a:effectLst/>
                          <a:latin typeface="+mn-ea"/>
                          <a:ea typeface="+mn-ea"/>
                        </a:rPr>
                        <a:t>題</a:t>
                      </a:r>
                    </a:p>
                  </a:txBody>
                  <a:tcPr marL="9525" marR="9525" marT="9525" marB="0" anchor="b">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0.792 </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0.968 </a:t>
                      </a:r>
                    </a:p>
                  </a:txBody>
                  <a:tcPr marL="9525" marR="9525" marT="9525" marB="0" anchor="ctr">
                    <a:lnL>
                      <a:noFill/>
                    </a:lnL>
                    <a:lnR>
                      <a:noFill/>
                    </a:lnR>
                    <a:lnT>
                      <a:noFill/>
                    </a:lnT>
                    <a:lnB>
                      <a:noFill/>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0.934 </a:t>
                      </a:r>
                    </a:p>
                  </a:txBody>
                  <a:tcPr marL="9525" marR="9525" marT="9525" marB="0" anchor="ctr">
                    <a:lnL>
                      <a:noFill/>
                    </a:lnL>
                    <a:lnR>
                      <a:noFill/>
                    </a:lnR>
                    <a:lnT>
                      <a:noFill/>
                    </a:lnT>
                    <a:lnB>
                      <a:noFill/>
                    </a:lnB>
                  </a:tcPr>
                </a:tc>
                <a:extLst>
                  <a:ext uri="{0D108BD9-81ED-4DB2-BD59-A6C34878D82A}">
                    <a16:rowId xmlns:a16="http://schemas.microsoft.com/office/drawing/2014/main" xmlns="" val="10009"/>
                  </a:ext>
                </a:extLst>
              </a:tr>
              <a:tr h="286844">
                <a:tc>
                  <a:txBody>
                    <a:bodyPr/>
                    <a:lstStyle/>
                    <a:p>
                      <a:pPr algn="l" fontAlgn="b"/>
                      <a:r>
                        <a:rPr lang="zh-TW" altLang="en-US" sz="1600" b="0" i="0" u="none" strike="noStrike" dirty="0">
                          <a:solidFill>
                            <a:srgbClr val="000000"/>
                          </a:solidFill>
                          <a:effectLst/>
                          <a:latin typeface="+mn-ea"/>
                          <a:ea typeface="+mn-ea"/>
                        </a:rPr>
                        <a:t>語文中心專業服務共</a:t>
                      </a:r>
                      <a:r>
                        <a:rPr lang="en-US" altLang="zh-TW" sz="1600" b="0" i="0" u="none" strike="noStrike" dirty="0">
                          <a:solidFill>
                            <a:srgbClr val="000000"/>
                          </a:solidFill>
                          <a:effectLst/>
                          <a:latin typeface="+mn-ea"/>
                          <a:ea typeface="+mn-ea"/>
                        </a:rPr>
                        <a:t>6</a:t>
                      </a:r>
                      <a:r>
                        <a:rPr lang="zh-TW" altLang="en-US" sz="1600" b="0" i="0" u="none" strike="noStrike" dirty="0">
                          <a:solidFill>
                            <a:srgbClr val="000000"/>
                          </a:solidFill>
                          <a:effectLst/>
                          <a:latin typeface="+mn-ea"/>
                          <a:ea typeface="+mn-ea"/>
                        </a:rPr>
                        <a:t>題</a:t>
                      </a:r>
                    </a:p>
                  </a:txBody>
                  <a:tcPr marL="9525" marR="9525" marT="9525" marB="0" anchor="b">
                    <a:lnL>
                      <a:noFill/>
                    </a:lnL>
                    <a:lnR>
                      <a:noFill/>
                    </a:lnR>
                    <a:lnT>
                      <a:noFill/>
                    </a:lnT>
                    <a:lnB>
                      <a:noFill/>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1700" b="0" i="0" u="none" strike="noStrike" dirty="0" smtClean="0">
                          <a:solidFill>
                            <a:srgbClr val="000000"/>
                          </a:solidFill>
                          <a:effectLst/>
                          <a:latin typeface="Times New Roman" panose="02020603050405020304" pitchFamily="18" charset="0"/>
                          <a:cs typeface="Times New Roman" panose="02020603050405020304" pitchFamily="18" charset="0"/>
                        </a:rPr>
                        <a:t>0.886</a:t>
                      </a:r>
                      <a:r>
                        <a:rPr lang="zh-TW" altLang="en-US" sz="1700" b="0" i="0" u="none" strike="noStrike" dirty="0" smtClean="0">
                          <a:solidFill>
                            <a:srgbClr val="0070C0"/>
                          </a:solidFill>
                          <a:effectLst/>
                          <a:latin typeface="Times New Roman" panose="02020603050405020304" pitchFamily="18" charset="0"/>
                          <a:cs typeface="Times New Roman" panose="02020603050405020304" pitchFamily="18" charset="0"/>
                        </a:rPr>
                        <a:t>最高</a:t>
                      </a:r>
                      <a:endParaRPr lang="en-US" altLang="zh-TW" sz="1700" b="0" i="0" u="none" strike="noStrike" dirty="0" smtClean="0">
                        <a:solidFill>
                          <a:srgbClr val="0070C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b"/>
                      <a:r>
                        <a:rPr lang="en-US" altLang="zh-TW" sz="1700" b="0" i="0" u="none" strike="noStrike" dirty="0" smtClean="0">
                          <a:solidFill>
                            <a:srgbClr val="000000"/>
                          </a:solidFill>
                          <a:effectLst/>
                          <a:latin typeface="Times New Roman" panose="02020603050405020304" pitchFamily="18" charset="0"/>
                          <a:cs typeface="Times New Roman" panose="02020603050405020304" pitchFamily="18" charset="0"/>
                        </a:rPr>
                        <a:t>0.979</a:t>
                      </a:r>
                      <a:r>
                        <a:rPr lang="zh-TW" altLang="en-US" sz="1700" b="0" i="0" u="none" strike="noStrike" dirty="0" smtClean="0">
                          <a:solidFill>
                            <a:srgbClr val="0070C0"/>
                          </a:solidFill>
                          <a:effectLst/>
                          <a:latin typeface="Times New Roman" panose="02020603050405020304" pitchFamily="18" charset="0"/>
                          <a:cs typeface="Times New Roman" panose="02020603050405020304" pitchFamily="18" charset="0"/>
                        </a:rPr>
                        <a:t>最高</a:t>
                      </a:r>
                      <a:endParaRPr lang="en-US" altLang="zh-TW" sz="17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0.929 </a:t>
                      </a:r>
                    </a:p>
                  </a:txBody>
                  <a:tcPr marL="9525" marR="9525" marT="9525" marB="0" anchor="ctr">
                    <a:lnL>
                      <a:noFill/>
                    </a:lnL>
                    <a:lnR>
                      <a:noFill/>
                    </a:lnR>
                    <a:lnT>
                      <a:noFill/>
                    </a:lnT>
                    <a:lnB>
                      <a:noFill/>
                    </a:lnB>
                  </a:tcPr>
                </a:tc>
                <a:extLst>
                  <a:ext uri="{0D108BD9-81ED-4DB2-BD59-A6C34878D82A}">
                    <a16:rowId xmlns:a16="http://schemas.microsoft.com/office/drawing/2014/main" xmlns="" val="10010"/>
                  </a:ext>
                </a:extLst>
              </a:tr>
              <a:tr h="286844">
                <a:tc>
                  <a:txBody>
                    <a:bodyPr/>
                    <a:lstStyle/>
                    <a:p>
                      <a:pPr algn="l" fontAlgn="b"/>
                      <a:r>
                        <a:rPr lang="zh-TW" altLang="en-US" sz="1600" b="0" i="0" u="none" strike="noStrike" dirty="0">
                          <a:solidFill>
                            <a:srgbClr val="000000"/>
                          </a:solidFill>
                          <a:effectLst/>
                          <a:latin typeface="+mn-ea"/>
                          <a:ea typeface="+mn-ea"/>
                        </a:rPr>
                        <a:t>體育室專業服務共</a:t>
                      </a:r>
                      <a:r>
                        <a:rPr lang="en-US" altLang="zh-TW" sz="1600" b="0" i="0" u="none" strike="noStrike" dirty="0">
                          <a:solidFill>
                            <a:srgbClr val="000000"/>
                          </a:solidFill>
                          <a:effectLst/>
                          <a:latin typeface="+mn-ea"/>
                          <a:ea typeface="+mn-ea"/>
                        </a:rPr>
                        <a:t>7</a:t>
                      </a:r>
                      <a:r>
                        <a:rPr lang="zh-TW" altLang="en-US" sz="1600" b="0" i="0" u="none" strike="noStrike" dirty="0">
                          <a:solidFill>
                            <a:srgbClr val="000000"/>
                          </a:solidFill>
                          <a:effectLst/>
                          <a:latin typeface="+mn-ea"/>
                          <a:ea typeface="+mn-ea"/>
                        </a:rPr>
                        <a:t>題</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0.857 </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0.977 </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0.952 </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
        <p:nvSpPr>
          <p:cNvPr id="3" name="日期版面配置區 2"/>
          <p:cNvSpPr>
            <a:spLocks noGrp="1"/>
          </p:cNvSpPr>
          <p:nvPr>
            <p:ph type="dt" sz="half" idx="4294967295"/>
          </p:nvPr>
        </p:nvSpPr>
        <p:spPr>
          <a:xfrm>
            <a:off x="9808856" y="6492874"/>
            <a:ext cx="1143000" cy="365125"/>
          </a:xfrm>
        </p:spPr>
        <p:txBody>
          <a:bodyPr/>
          <a:lstStyle/>
          <a:p>
            <a:fld id="{AC446562-23F9-4C96-8D64-F7F9230190E2}" type="datetime1">
              <a:rPr lang="en-US" altLang="zh-TW" smtClean="0"/>
              <a:t>6/25/2018</a:t>
            </a:fld>
            <a:endParaRPr lang="en-US"/>
          </a:p>
        </p:txBody>
      </p:sp>
      <p:sp>
        <p:nvSpPr>
          <p:cNvPr id="4" name="頁尾版面配置區 3"/>
          <p:cNvSpPr>
            <a:spLocks noGrp="1"/>
          </p:cNvSpPr>
          <p:nvPr>
            <p:ph type="ftr" sz="quarter" idx="4294967295"/>
          </p:nvPr>
        </p:nvSpPr>
        <p:spPr>
          <a:xfrm>
            <a:off x="2219941" y="6492875"/>
            <a:ext cx="7084177" cy="365125"/>
          </a:xfrm>
        </p:spPr>
        <p:txBody>
          <a:bodyPr/>
          <a:lstStyle/>
          <a:p>
            <a:r>
              <a:rPr lang="en-US" altLang="zh-TW"/>
              <a:t>105</a:t>
            </a:r>
            <a:r>
              <a:rPr lang="zh-TW" altLang="en-US"/>
              <a:t>學年度行政單位服務品質滿意度調查報告</a:t>
            </a:r>
            <a:endParaRPr lang="en-US"/>
          </a:p>
        </p:txBody>
      </p:sp>
      <p:sp>
        <p:nvSpPr>
          <p:cNvPr id="5" name="投影片編號版面配置區 4"/>
          <p:cNvSpPr>
            <a:spLocks noGrp="1"/>
          </p:cNvSpPr>
          <p:nvPr>
            <p:ph type="sldNum" sz="quarter" idx="12"/>
          </p:nvPr>
        </p:nvSpPr>
        <p:spPr/>
        <p:txBody>
          <a:bodyPr/>
          <a:lstStyle/>
          <a:p>
            <a:fld id="{4FAB73BC-B049-4115-A692-8D63A059BFB8}" type="slidenum">
              <a:rPr lang="en-US" smtClean="0"/>
              <a:t>10</a:t>
            </a:fld>
            <a:endParaRPr lang="en-US"/>
          </a:p>
        </p:txBody>
      </p:sp>
      <p:sp>
        <p:nvSpPr>
          <p:cNvPr id="7" name="矩形 6"/>
          <p:cNvSpPr/>
          <p:nvPr/>
        </p:nvSpPr>
        <p:spPr>
          <a:xfrm>
            <a:off x="3048000" y="5442443"/>
            <a:ext cx="6096000" cy="646331"/>
          </a:xfrm>
          <a:prstGeom prst="rect">
            <a:avLst/>
          </a:prstGeom>
        </p:spPr>
        <p:txBody>
          <a:bodyPr>
            <a:spAutoFit/>
          </a:bodyPr>
          <a:lstStyle/>
          <a:p>
            <a:r>
              <a:rPr lang="zh-TW" altLang="en-US" dirty="0">
                <a:solidFill>
                  <a:srgbClr val="FF0000"/>
                </a:solidFill>
                <a:latin typeface="cwmu67"/>
              </a:rPr>
              <a:t>本</a:t>
            </a:r>
            <a:r>
              <a:rPr lang="zh-TW" altLang="en-US" dirty="0">
                <a:solidFill>
                  <a:srgbClr val="FF0000"/>
                </a:solidFill>
                <a:latin typeface="cwmu8a"/>
              </a:rPr>
              <a:t>調</a:t>
            </a:r>
            <a:r>
              <a:rPr lang="zh-TW" altLang="en-US" dirty="0">
                <a:solidFill>
                  <a:srgbClr val="FF0000"/>
                </a:solidFill>
                <a:latin typeface="cwmu67"/>
              </a:rPr>
              <a:t>查</a:t>
            </a:r>
            <a:r>
              <a:rPr lang="zh-TW" altLang="en-US" dirty="0">
                <a:solidFill>
                  <a:srgbClr val="FF0000"/>
                </a:solidFill>
                <a:latin typeface="cwmu54"/>
              </a:rPr>
              <a:t>各</a:t>
            </a:r>
            <a:r>
              <a:rPr lang="zh-TW" altLang="en-US" dirty="0">
                <a:solidFill>
                  <a:srgbClr val="FF0000"/>
                </a:solidFill>
                <a:latin typeface="cwmu55"/>
              </a:rPr>
              <a:t>單</a:t>
            </a:r>
            <a:r>
              <a:rPr lang="zh-TW" altLang="en-US" dirty="0">
                <a:solidFill>
                  <a:srgbClr val="FF0000"/>
                </a:solidFill>
                <a:latin typeface="cwmu4f"/>
              </a:rPr>
              <a:t>位</a:t>
            </a:r>
            <a:r>
              <a:rPr lang="zh-TW" altLang="en-US" dirty="0">
                <a:solidFill>
                  <a:srgbClr val="FF0000"/>
                </a:solidFill>
                <a:latin typeface="cwmu4e"/>
              </a:rPr>
              <a:t>之</a:t>
            </a:r>
            <a:r>
              <a:rPr lang="zh-TW" altLang="en-US" dirty="0">
                <a:solidFill>
                  <a:srgbClr val="FF0000"/>
                </a:solidFill>
                <a:latin typeface="cwmu5c"/>
              </a:rPr>
              <a:t>專</a:t>
            </a:r>
            <a:r>
              <a:rPr lang="zh-TW" altLang="en-US" dirty="0">
                <a:solidFill>
                  <a:srgbClr val="FF0000"/>
                </a:solidFill>
                <a:latin typeface="cwmu69"/>
              </a:rPr>
              <a:t>業</a:t>
            </a:r>
            <a:r>
              <a:rPr lang="zh-TW" altLang="en-US" dirty="0">
                <a:solidFill>
                  <a:srgbClr val="FF0000"/>
                </a:solidFill>
                <a:latin typeface="cwmu67"/>
              </a:rPr>
              <a:t>服</a:t>
            </a:r>
            <a:r>
              <a:rPr lang="zh-TW" altLang="en-US" dirty="0">
                <a:solidFill>
                  <a:srgbClr val="FF0000"/>
                </a:solidFill>
                <a:latin typeface="cwmu52"/>
              </a:rPr>
              <a:t>務</a:t>
            </a:r>
            <a:r>
              <a:rPr lang="zh-TW" altLang="en-US" dirty="0">
                <a:solidFill>
                  <a:srgbClr val="FF0000"/>
                </a:solidFill>
                <a:latin typeface="cwmu91"/>
              </a:rPr>
              <a:t>量</a:t>
            </a:r>
            <a:r>
              <a:rPr lang="zh-TW" altLang="en-US" dirty="0">
                <a:solidFill>
                  <a:srgbClr val="FF0000"/>
                </a:solidFill>
                <a:latin typeface="cwmu88"/>
              </a:rPr>
              <a:t>表</a:t>
            </a:r>
            <a:r>
              <a:rPr lang="zh-TW" altLang="en-US" dirty="0">
                <a:solidFill>
                  <a:srgbClr val="FF0000"/>
                </a:solidFill>
                <a:latin typeface="cwmu76"/>
              </a:rPr>
              <a:t>的</a:t>
            </a:r>
          </a:p>
          <a:p>
            <a:r>
              <a:rPr lang="zh-TW" altLang="en-US" dirty="0">
                <a:solidFill>
                  <a:srgbClr val="FF0000"/>
                </a:solidFill>
                <a:latin typeface="cwmu7d"/>
              </a:rPr>
              <a:t>組</a:t>
            </a:r>
            <a:r>
              <a:rPr lang="zh-TW" altLang="en-US" dirty="0">
                <a:solidFill>
                  <a:srgbClr val="FF0000"/>
                </a:solidFill>
                <a:latin typeface="cwmu62"/>
              </a:rPr>
              <a:t>成</a:t>
            </a:r>
            <a:r>
              <a:rPr lang="zh-TW" altLang="en-US" dirty="0">
                <a:solidFill>
                  <a:srgbClr val="FF0000"/>
                </a:solidFill>
                <a:latin typeface="cwmu4f"/>
              </a:rPr>
              <a:t>信</a:t>
            </a:r>
            <a:r>
              <a:rPr lang="zh-TW" altLang="en-US" dirty="0">
                <a:solidFill>
                  <a:srgbClr val="FF0000"/>
                </a:solidFill>
                <a:latin typeface="cwmu5e"/>
              </a:rPr>
              <a:t>度</a:t>
            </a:r>
            <a:r>
              <a:rPr lang="zh-TW" altLang="en-US" dirty="0">
                <a:solidFill>
                  <a:srgbClr val="FF0000"/>
                </a:solidFill>
                <a:latin typeface="cwmu50"/>
              </a:rPr>
              <a:t>值</a:t>
            </a:r>
            <a:r>
              <a:rPr lang="zh-TW" altLang="en-US" dirty="0">
                <a:solidFill>
                  <a:srgbClr val="FF0000"/>
                </a:solidFill>
                <a:latin typeface="cwmu76"/>
              </a:rPr>
              <a:t>皆</a:t>
            </a:r>
            <a:r>
              <a:rPr lang="zh-TW" altLang="en-US" dirty="0">
                <a:solidFill>
                  <a:srgbClr val="FF0000"/>
                </a:solidFill>
                <a:latin typeface="cwmu59"/>
              </a:rPr>
              <a:t>大</a:t>
            </a:r>
            <a:r>
              <a:rPr lang="zh-TW" altLang="en-US" dirty="0">
                <a:solidFill>
                  <a:srgbClr val="FF0000"/>
                </a:solidFill>
                <a:latin typeface="cwmu65"/>
              </a:rPr>
              <a:t>於</a:t>
            </a:r>
            <a:r>
              <a:rPr lang="en-US" altLang="zh-TW" dirty="0">
                <a:solidFill>
                  <a:srgbClr val="FF0000"/>
                </a:solidFill>
                <a:latin typeface="SFSS1095"/>
              </a:rPr>
              <a:t>0.7</a:t>
            </a:r>
            <a:r>
              <a:rPr lang="zh-TW" altLang="en-US" dirty="0">
                <a:solidFill>
                  <a:srgbClr val="FF0000"/>
                </a:solidFill>
                <a:latin typeface="cwmuff"/>
              </a:rPr>
              <a:t>，</a:t>
            </a:r>
            <a:r>
              <a:rPr lang="zh-TW" altLang="en-US" dirty="0">
                <a:solidFill>
                  <a:srgbClr val="FF0000"/>
                </a:solidFill>
                <a:latin typeface="cwmu88"/>
              </a:rPr>
              <a:t>表</a:t>
            </a:r>
            <a:r>
              <a:rPr lang="zh-TW" altLang="en-US" dirty="0">
                <a:solidFill>
                  <a:srgbClr val="FF0000"/>
                </a:solidFill>
                <a:latin typeface="cwmu79"/>
              </a:rPr>
              <a:t>示</a:t>
            </a:r>
            <a:r>
              <a:rPr lang="zh-TW" altLang="en-US" dirty="0">
                <a:solidFill>
                  <a:srgbClr val="FF0000"/>
                </a:solidFill>
                <a:latin typeface="cwmu51"/>
              </a:rPr>
              <a:t>具</a:t>
            </a:r>
            <a:r>
              <a:rPr lang="zh-TW" altLang="en-US" dirty="0">
                <a:solidFill>
                  <a:srgbClr val="FF0000"/>
                </a:solidFill>
                <a:latin typeface="cwmu67"/>
              </a:rPr>
              <a:t>有</a:t>
            </a:r>
            <a:r>
              <a:rPr lang="zh-TW" altLang="en-US" dirty="0">
                <a:solidFill>
                  <a:srgbClr val="FF0000"/>
                </a:solidFill>
                <a:latin typeface="cwmu82"/>
              </a:rPr>
              <a:t>良</a:t>
            </a:r>
            <a:r>
              <a:rPr lang="zh-TW" altLang="en-US" dirty="0">
                <a:solidFill>
                  <a:srgbClr val="FF0000"/>
                </a:solidFill>
                <a:latin typeface="cwmu59"/>
              </a:rPr>
              <a:t>好</a:t>
            </a:r>
            <a:r>
              <a:rPr lang="zh-TW" altLang="en-US" dirty="0">
                <a:solidFill>
                  <a:srgbClr val="FF0000"/>
                </a:solidFill>
                <a:latin typeface="cwmu76"/>
              </a:rPr>
              <a:t>的</a:t>
            </a:r>
            <a:r>
              <a:rPr lang="zh-TW" altLang="en-US" dirty="0">
                <a:solidFill>
                  <a:srgbClr val="FF0000"/>
                </a:solidFill>
                <a:latin typeface="cwmu51"/>
              </a:rPr>
              <a:t>內</a:t>
            </a:r>
            <a:r>
              <a:rPr lang="zh-TW" altLang="en-US" dirty="0">
                <a:solidFill>
                  <a:srgbClr val="FF0000"/>
                </a:solidFill>
                <a:latin typeface="cwmu90"/>
              </a:rPr>
              <a:t>部</a:t>
            </a:r>
            <a:r>
              <a:rPr lang="zh-TW" altLang="en-US" dirty="0">
                <a:solidFill>
                  <a:srgbClr val="FF0000"/>
                </a:solidFill>
                <a:latin typeface="cwmu4e"/>
              </a:rPr>
              <a:t>一</a:t>
            </a:r>
            <a:r>
              <a:rPr lang="zh-TW" altLang="en-US" dirty="0">
                <a:solidFill>
                  <a:srgbClr val="FF0000"/>
                </a:solidFill>
                <a:latin typeface="cwmu81"/>
              </a:rPr>
              <a:t>致</a:t>
            </a:r>
            <a:r>
              <a:rPr lang="zh-TW" altLang="en-US" dirty="0">
                <a:solidFill>
                  <a:srgbClr val="FF0000"/>
                </a:solidFill>
                <a:latin typeface="cwmu60"/>
              </a:rPr>
              <a:t>性</a:t>
            </a:r>
            <a:endParaRPr lang="zh-TW" altLang="en-US" dirty="0">
              <a:solidFill>
                <a:srgbClr val="FF0000"/>
              </a:solidFill>
            </a:endParaRPr>
          </a:p>
        </p:txBody>
      </p:sp>
    </p:spTree>
    <p:extLst>
      <p:ext uri="{BB962C8B-B14F-4D97-AF65-F5344CB8AC3E}">
        <p14:creationId xmlns:p14="http://schemas.microsoft.com/office/powerpoint/2010/main" val="2514231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263288" y="2218357"/>
            <a:ext cx="9917722" cy="3274871"/>
          </a:xfrm>
          <a:prstGeom prst="rect">
            <a:avLst/>
          </a:prstGeom>
        </p:spPr>
        <p:txBody>
          <a:bodyPr wrap="square">
            <a:spAutoFit/>
          </a:bodyPr>
          <a:lstStyle/>
          <a:p>
            <a:pPr>
              <a:lnSpc>
                <a:spcPct val="150000"/>
              </a:lnSpc>
            </a:pPr>
            <a:r>
              <a:rPr lang="zh-TW" altLang="en-US" sz="2000" dirty="0"/>
              <a:t>『</a:t>
            </a:r>
            <a:r>
              <a:rPr lang="zh-TW" altLang="en-US" sz="2000" b="1" dirty="0"/>
              <a:t>平均變異萃取</a:t>
            </a:r>
            <a:r>
              <a:rPr lang="zh-TW" altLang="en-US" sz="2000" dirty="0"/>
              <a:t>』代表觀測變數能測得多少百分比潛在變數之值，不僅可用以評判信度，同時亦代表收斂效度。本調查各單位之『</a:t>
            </a:r>
            <a:r>
              <a:rPr lang="zh-TW" altLang="en-US" sz="2000" b="1" dirty="0"/>
              <a:t>專業服務</a:t>
            </a:r>
            <a:r>
              <a:rPr lang="zh-TW" altLang="en-US" sz="2000" dirty="0"/>
              <a:t>』量表之平均變異萃取量多在0.5以上，表示具有「</a:t>
            </a:r>
            <a:r>
              <a:rPr lang="zh-TW" altLang="en-US" sz="2000" b="1" dirty="0"/>
              <a:t>收斂效度</a:t>
            </a:r>
            <a:r>
              <a:rPr lang="zh-TW" altLang="en-US" sz="2000" dirty="0"/>
              <a:t>」。</a:t>
            </a:r>
            <a:endParaRPr lang="en-US" altLang="zh-TW" sz="2000" dirty="0"/>
          </a:p>
          <a:p>
            <a:pPr>
              <a:lnSpc>
                <a:spcPct val="150000"/>
              </a:lnSpc>
            </a:pPr>
            <a:endParaRPr lang="en-US" altLang="zh-TW" sz="2000" dirty="0"/>
          </a:p>
          <a:p>
            <a:pPr>
              <a:lnSpc>
                <a:spcPct val="150000"/>
              </a:lnSpc>
            </a:pPr>
            <a:r>
              <a:rPr lang="en-US" altLang="zh-TW" sz="2000" dirty="0"/>
              <a:t>『</a:t>
            </a:r>
            <a:r>
              <a:rPr lang="zh-TW" altLang="en-US" sz="2000" b="1" dirty="0"/>
              <a:t>組成信度</a:t>
            </a:r>
            <a:r>
              <a:rPr lang="en-US" altLang="zh-TW" sz="2000" dirty="0"/>
              <a:t>』</a:t>
            </a:r>
            <a:r>
              <a:rPr lang="zh-TW" altLang="en-US" sz="2000" dirty="0"/>
              <a:t>指構面內部變數的一致性，若潛在變項的組成信度越高，其測量變項是高度互相關的，即表示他們都在衡量相同的潛在變項，愈能測出該潛在變項。本調查各單位之</a:t>
            </a:r>
            <a:r>
              <a:rPr lang="en-US" altLang="zh-TW" sz="2000" dirty="0"/>
              <a:t>『</a:t>
            </a:r>
            <a:r>
              <a:rPr lang="zh-TW" altLang="en-US" sz="2000" b="1" dirty="0"/>
              <a:t>專業服務</a:t>
            </a:r>
            <a:r>
              <a:rPr lang="en-US" altLang="zh-TW" sz="2000" dirty="0"/>
              <a:t>』</a:t>
            </a:r>
            <a:r>
              <a:rPr lang="zh-TW" altLang="en-US" sz="2000" dirty="0"/>
              <a:t>量表的組成信度值皆大於</a:t>
            </a:r>
            <a:r>
              <a:rPr lang="en-US" altLang="zh-TW" sz="2000" dirty="0"/>
              <a:t>0.7</a:t>
            </a:r>
            <a:r>
              <a:rPr lang="zh-TW" altLang="en-US" sz="2000" dirty="0"/>
              <a:t>，表示具有良好的內部一致性。</a:t>
            </a:r>
          </a:p>
        </p:txBody>
      </p:sp>
      <p:sp>
        <p:nvSpPr>
          <p:cNvPr id="4" name="矩形 3"/>
          <p:cNvSpPr/>
          <p:nvPr/>
        </p:nvSpPr>
        <p:spPr>
          <a:xfrm>
            <a:off x="4065683" y="389758"/>
            <a:ext cx="4237095" cy="769441"/>
          </a:xfrm>
          <a:prstGeom prst="rect">
            <a:avLst/>
          </a:prstGeom>
        </p:spPr>
        <p:txBody>
          <a:bodyPr wrap="square">
            <a:spAutoFit/>
          </a:bodyPr>
          <a:lstStyle/>
          <a:p>
            <a:pPr algn="ctr"/>
            <a:r>
              <a:rPr lang="zh-TW" altLang="en-US" sz="4400" b="1" dirty="0"/>
              <a:t>名詞解釋</a:t>
            </a: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54174" y="-70604"/>
            <a:ext cx="2459605" cy="2459605"/>
          </a:xfrm>
          <a:prstGeom prst="rect">
            <a:avLst/>
          </a:prstGeom>
        </p:spPr>
      </p:pic>
      <p:sp>
        <p:nvSpPr>
          <p:cNvPr id="2" name="日期版面配置區 1"/>
          <p:cNvSpPr>
            <a:spLocks noGrp="1"/>
          </p:cNvSpPr>
          <p:nvPr>
            <p:ph type="dt" sz="half" idx="4294967295"/>
          </p:nvPr>
        </p:nvSpPr>
        <p:spPr>
          <a:xfrm>
            <a:off x="9808856" y="6492874"/>
            <a:ext cx="1143000" cy="365125"/>
          </a:xfrm>
        </p:spPr>
        <p:txBody>
          <a:bodyPr/>
          <a:lstStyle/>
          <a:p>
            <a:fld id="{558C4C95-8A7F-46DB-8BDE-0FD217CEEE4B}" type="datetime1">
              <a:rPr lang="en-US" altLang="zh-TW" smtClean="0"/>
              <a:t>6/25/2018</a:t>
            </a:fld>
            <a:endParaRPr lang="en-US"/>
          </a:p>
        </p:txBody>
      </p:sp>
      <p:sp>
        <p:nvSpPr>
          <p:cNvPr id="6" name="頁尾版面配置區 5"/>
          <p:cNvSpPr>
            <a:spLocks noGrp="1"/>
          </p:cNvSpPr>
          <p:nvPr>
            <p:ph type="ftr" sz="quarter" idx="4294967295"/>
          </p:nvPr>
        </p:nvSpPr>
        <p:spPr>
          <a:xfrm>
            <a:off x="2219941" y="6492875"/>
            <a:ext cx="7084177" cy="365125"/>
          </a:xfrm>
        </p:spPr>
        <p:txBody>
          <a:bodyPr/>
          <a:lstStyle/>
          <a:p>
            <a:r>
              <a:rPr lang="en-US" altLang="zh-TW"/>
              <a:t>105</a:t>
            </a:r>
            <a:r>
              <a:rPr lang="zh-TW" altLang="en-US"/>
              <a:t>學年度行政單位服務品質滿意度調查報告</a:t>
            </a:r>
            <a:endParaRPr lang="en-US"/>
          </a:p>
        </p:txBody>
      </p:sp>
      <p:sp>
        <p:nvSpPr>
          <p:cNvPr id="7" name="投影片編號版面配置區 6"/>
          <p:cNvSpPr>
            <a:spLocks noGrp="1"/>
          </p:cNvSpPr>
          <p:nvPr>
            <p:ph type="sldNum" sz="quarter" idx="12"/>
          </p:nvPr>
        </p:nvSpPr>
        <p:spPr/>
        <p:txBody>
          <a:bodyPr/>
          <a:lstStyle/>
          <a:p>
            <a:fld id="{4FAB73BC-B049-4115-A692-8D63A059BFB8}" type="slidenum">
              <a:rPr lang="en-US" smtClean="0"/>
              <a:t>11</a:t>
            </a:fld>
            <a:endParaRPr lang="en-US"/>
          </a:p>
        </p:txBody>
      </p:sp>
    </p:spTree>
    <p:extLst>
      <p:ext uri="{BB962C8B-B14F-4D97-AF65-F5344CB8AC3E}">
        <p14:creationId xmlns:p14="http://schemas.microsoft.com/office/powerpoint/2010/main" val="114720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2662" y="331503"/>
            <a:ext cx="10659515" cy="1015663"/>
          </a:xfrm>
          <a:prstGeom prst="rect">
            <a:avLst/>
          </a:prstGeom>
        </p:spPr>
        <p:txBody>
          <a:bodyPr wrap="square">
            <a:spAutoFit/>
          </a:bodyPr>
          <a:lstStyle/>
          <a:p>
            <a:pPr algn="ctr"/>
            <a:r>
              <a:rPr lang="en-US" altLang="zh-TW" sz="3600" b="1" dirty="0"/>
              <a:t>105</a:t>
            </a:r>
            <a:r>
              <a:rPr lang="zh-TW" altLang="en-US" sz="3600" b="1" dirty="0"/>
              <a:t>學年度行政單位</a:t>
            </a:r>
            <a:r>
              <a:rPr lang="zh-TW" altLang="en-US" sz="3600" b="1" dirty="0">
                <a:solidFill>
                  <a:schemeClr val="accent6">
                    <a:lumMod val="75000"/>
                  </a:schemeClr>
                </a:solidFill>
              </a:rPr>
              <a:t>專業服務 </a:t>
            </a:r>
            <a:r>
              <a:rPr lang="en-US" altLang="zh-TW" sz="2400" b="1" dirty="0">
                <a:solidFill>
                  <a:srgbClr val="FF0000"/>
                </a:solidFill>
              </a:rPr>
              <a:t>(</a:t>
            </a:r>
            <a:r>
              <a:rPr lang="zh-TW" altLang="en-US" sz="2400" b="1" dirty="0">
                <a:solidFill>
                  <a:srgbClr val="FF0000"/>
                </a:solidFill>
              </a:rPr>
              <a:t>受訪對象教職員</a:t>
            </a:r>
            <a:r>
              <a:rPr lang="en-US" altLang="zh-TW" sz="2400" b="1" dirty="0">
                <a:solidFill>
                  <a:srgbClr val="FF0000"/>
                </a:solidFill>
              </a:rPr>
              <a:t>)</a:t>
            </a:r>
            <a:endParaRPr lang="zh-TW" altLang="en-US" sz="2400" b="1" dirty="0">
              <a:solidFill>
                <a:srgbClr val="FF0000"/>
              </a:solidFill>
            </a:endParaRPr>
          </a:p>
          <a:p>
            <a:pPr algn="ctr"/>
            <a:endParaRPr lang="zh-TW" altLang="en-US" sz="2400" b="1" dirty="0"/>
          </a:p>
        </p:txBody>
      </p:sp>
      <p:sp>
        <p:nvSpPr>
          <p:cNvPr id="12" name="日期版面配置區 11"/>
          <p:cNvSpPr>
            <a:spLocks noGrp="1"/>
          </p:cNvSpPr>
          <p:nvPr>
            <p:ph type="dt" sz="half" idx="4294967295"/>
          </p:nvPr>
        </p:nvSpPr>
        <p:spPr>
          <a:xfrm>
            <a:off x="9808856" y="6492874"/>
            <a:ext cx="1143000" cy="365125"/>
          </a:xfrm>
        </p:spPr>
        <p:txBody>
          <a:bodyPr/>
          <a:lstStyle/>
          <a:p>
            <a:fld id="{7643FFC1-467F-4EB2-96C4-B6F809D309E3}" type="datetime1">
              <a:rPr lang="en-US" altLang="zh-TW" smtClean="0"/>
              <a:t>6/25/2018</a:t>
            </a:fld>
            <a:endParaRPr lang="en-US"/>
          </a:p>
        </p:txBody>
      </p:sp>
      <p:sp>
        <p:nvSpPr>
          <p:cNvPr id="14" name="投影片編號版面配置區 13"/>
          <p:cNvSpPr>
            <a:spLocks noGrp="1"/>
          </p:cNvSpPr>
          <p:nvPr>
            <p:ph type="sldNum" sz="quarter" idx="12"/>
          </p:nvPr>
        </p:nvSpPr>
        <p:spPr/>
        <p:txBody>
          <a:bodyPr/>
          <a:lstStyle/>
          <a:p>
            <a:fld id="{4FAB73BC-B049-4115-A692-8D63A059BFB8}" type="slidenum">
              <a:rPr lang="en-US" smtClean="0"/>
              <a:t>12</a:t>
            </a:fld>
            <a:endParaRPr lang="en-US"/>
          </a:p>
        </p:txBody>
      </p:sp>
      <p:graphicFrame>
        <p:nvGraphicFramePr>
          <p:cNvPr id="18" name="表格 17"/>
          <p:cNvGraphicFramePr>
            <a:graphicFrameLocks noGrp="1"/>
          </p:cNvGraphicFramePr>
          <p:nvPr>
            <p:extLst>
              <p:ext uri="{D42A27DB-BD31-4B8C-83A1-F6EECF244321}">
                <p14:modId xmlns:p14="http://schemas.microsoft.com/office/powerpoint/2010/main" val="3784341450"/>
              </p:ext>
            </p:extLst>
          </p:nvPr>
        </p:nvGraphicFramePr>
        <p:xfrm>
          <a:off x="1505815" y="988898"/>
          <a:ext cx="6299476" cy="5606367"/>
        </p:xfrm>
        <a:graphic>
          <a:graphicData uri="http://schemas.openxmlformats.org/drawingml/2006/table">
            <a:tbl>
              <a:tblPr>
                <a:tableStyleId>{5C22544A-7EE6-4342-B048-85BDC9FD1C3A}</a:tableStyleId>
              </a:tblPr>
              <a:tblGrid>
                <a:gridCol w="1801813">
                  <a:extLst>
                    <a:ext uri="{9D8B030D-6E8A-4147-A177-3AD203B41FA5}">
                      <a16:colId xmlns:a16="http://schemas.microsoft.com/office/drawing/2014/main" xmlns="" val="3689739995"/>
                    </a:ext>
                  </a:extLst>
                </a:gridCol>
                <a:gridCol w="1499221">
                  <a:extLst>
                    <a:ext uri="{9D8B030D-6E8A-4147-A177-3AD203B41FA5}">
                      <a16:colId xmlns:a16="http://schemas.microsoft.com/office/drawing/2014/main" xmlns="" val="3770435702"/>
                    </a:ext>
                  </a:extLst>
                </a:gridCol>
                <a:gridCol w="1499221">
                  <a:extLst>
                    <a:ext uri="{9D8B030D-6E8A-4147-A177-3AD203B41FA5}">
                      <a16:colId xmlns:a16="http://schemas.microsoft.com/office/drawing/2014/main" xmlns="" val="1647884524"/>
                    </a:ext>
                  </a:extLst>
                </a:gridCol>
                <a:gridCol w="1499221">
                  <a:extLst>
                    <a:ext uri="{9D8B030D-6E8A-4147-A177-3AD203B41FA5}">
                      <a16:colId xmlns:a16="http://schemas.microsoft.com/office/drawing/2014/main" xmlns="" val="1047110116"/>
                    </a:ext>
                  </a:extLst>
                </a:gridCol>
              </a:tblGrid>
              <a:tr h="287708">
                <a:tc>
                  <a:txBody>
                    <a:bodyPr/>
                    <a:lstStyle/>
                    <a:p>
                      <a:pPr algn="l" rtl="0" fontAlgn="ctr"/>
                      <a:r>
                        <a:rPr lang="zh-TW" altLang="en-US" sz="1700" b="0" i="0" u="none" strike="noStrike" dirty="0">
                          <a:solidFill>
                            <a:srgbClr val="000000"/>
                          </a:solidFill>
                          <a:effectLst/>
                          <a:latin typeface="Arial" panose="020B0604020202020204" pitchFamily="34" charset="0"/>
                          <a:ea typeface="新細明體" panose="02020500000000000000" pitchFamily="18" charset="-120"/>
                        </a:rPr>
                        <a:t>單位</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105</a:t>
                      </a: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學年度</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104</a:t>
                      </a: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103</a:t>
                      </a: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extLst>
                  <a:ext uri="{0D108BD9-81ED-4DB2-BD59-A6C34878D82A}">
                    <a16:rowId xmlns:a16="http://schemas.microsoft.com/office/drawing/2014/main" xmlns="" val="2625984083"/>
                  </a:ext>
                </a:extLst>
              </a:tr>
              <a:tr h="289715">
                <a:tc>
                  <a:txBody>
                    <a:bodyPr/>
                    <a:lstStyle/>
                    <a:p>
                      <a:pPr algn="l" rtl="0" fontAlgn="ct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圖書館</a:t>
                      </a:r>
                    </a:p>
                  </a:txBody>
                  <a:tcPr marL="9525" marR="9525" marT="9525" marB="0" anchor="ctr">
                    <a:solidFill>
                      <a:srgbClr val="FFFF00"/>
                    </a:solidFill>
                  </a:tcPr>
                </a:tc>
                <a:tc>
                  <a:txBody>
                    <a:bodyPr/>
                    <a:lstStyle/>
                    <a:p>
                      <a:pPr algn="ctr" rtl="0" fontAlgn="b"/>
                      <a:r>
                        <a:rPr lang="en-US" altLang="zh-TW" sz="1700" b="0" i="0" u="none" strike="noStrike">
                          <a:solidFill>
                            <a:srgbClr val="30ACEC"/>
                          </a:solidFill>
                          <a:effectLst/>
                          <a:latin typeface="新細明體" panose="02020500000000000000" pitchFamily="18" charset="-120"/>
                          <a:ea typeface="新細明體" panose="02020500000000000000" pitchFamily="18" charset="-120"/>
                        </a:rPr>
                        <a:t>4.268</a:t>
                      </a:r>
                    </a:p>
                  </a:txBody>
                  <a:tcPr marL="9525" marR="9525" marT="9525" marB="0" anchor="b">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4.045</a:t>
                      </a:r>
                    </a:p>
                  </a:txBody>
                  <a:tcPr marL="9525" marR="9525" marT="9525"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4.149</a:t>
                      </a:r>
                    </a:p>
                  </a:txBody>
                  <a:tcPr marL="9525" marR="9525" marT="9525" marB="0" anchor="ctr">
                    <a:solidFill>
                      <a:srgbClr val="FFFF00"/>
                    </a:solidFill>
                  </a:tcPr>
                </a:tc>
                <a:extLst>
                  <a:ext uri="{0D108BD9-81ED-4DB2-BD59-A6C34878D82A}">
                    <a16:rowId xmlns:a16="http://schemas.microsoft.com/office/drawing/2014/main" xmlns="" val="3648837361"/>
                  </a:ext>
                </a:extLst>
              </a:tr>
              <a:tr h="289715">
                <a:tc>
                  <a:txBody>
                    <a:bodyPr/>
                    <a:lstStyle/>
                    <a:p>
                      <a:pPr algn="l" rtl="0" fontAlgn="ct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進修部</a:t>
                      </a:r>
                    </a:p>
                  </a:txBody>
                  <a:tcPr marL="9525" marR="9525" marT="9525" marB="0" anchor="ctr">
                    <a:solidFill>
                      <a:srgbClr val="FFFF00"/>
                    </a:solidFill>
                  </a:tcPr>
                </a:tc>
                <a:tc>
                  <a:txBody>
                    <a:bodyPr/>
                    <a:lstStyle/>
                    <a:p>
                      <a:pPr algn="ctr" rtl="0" fontAlgn="b"/>
                      <a:r>
                        <a:rPr lang="en-US" altLang="zh-TW" sz="1700" b="0" i="0" u="none" strike="noStrike">
                          <a:solidFill>
                            <a:srgbClr val="30ACEC"/>
                          </a:solidFill>
                          <a:effectLst/>
                          <a:latin typeface="新細明體" panose="02020500000000000000" pitchFamily="18" charset="-120"/>
                          <a:ea typeface="新細明體" panose="02020500000000000000" pitchFamily="18" charset="-120"/>
                        </a:rPr>
                        <a:t>4.112</a:t>
                      </a:r>
                    </a:p>
                  </a:txBody>
                  <a:tcPr marL="9525" marR="9525" marT="9525" marB="0" anchor="b">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4.099</a:t>
                      </a:r>
                    </a:p>
                  </a:txBody>
                  <a:tcPr marL="9525" marR="9525" marT="9525"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4.093</a:t>
                      </a:r>
                    </a:p>
                  </a:txBody>
                  <a:tcPr marL="9525" marR="9525" marT="9525" marB="0" anchor="ctr">
                    <a:solidFill>
                      <a:srgbClr val="FFFF00"/>
                    </a:solidFill>
                  </a:tcPr>
                </a:tc>
                <a:extLst>
                  <a:ext uri="{0D108BD9-81ED-4DB2-BD59-A6C34878D82A}">
                    <a16:rowId xmlns:a16="http://schemas.microsoft.com/office/drawing/2014/main" xmlns="" val="2650804664"/>
                  </a:ext>
                </a:extLst>
              </a:tr>
              <a:tr h="289715">
                <a:tc>
                  <a:txBody>
                    <a:bodyPr/>
                    <a:lstStyle/>
                    <a:p>
                      <a:pPr algn="l" rtl="0" fontAlgn="ct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電算中心</a:t>
                      </a:r>
                    </a:p>
                  </a:txBody>
                  <a:tcPr marL="9525" marR="9525" marT="9525" marB="0" anchor="ctr">
                    <a:solidFill>
                      <a:srgbClr val="FFFF00"/>
                    </a:solidFill>
                  </a:tcPr>
                </a:tc>
                <a:tc>
                  <a:txBody>
                    <a:bodyPr/>
                    <a:lstStyle/>
                    <a:p>
                      <a:pPr algn="ctr" rtl="0" fontAlgn="b"/>
                      <a:r>
                        <a:rPr lang="en-US" altLang="zh-TW" sz="1700" b="0" i="0" u="none" strike="noStrike">
                          <a:solidFill>
                            <a:srgbClr val="30ACEC"/>
                          </a:solidFill>
                          <a:effectLst/>
                          <a:latin typeface="新細明體" panose="02020500000000000000" pitchFamily="18" charset="-120"/>
                          <a:ea typeface="新細明體" panose="02020500000000000000" pitchFamily="18" charset="-120"/>
                        </a:rPr>
                        <a:t>4.081</a:t>
                      </a:r>
                    </a:p>
                  </a:txBody>
                  <a:tcPr marL="9525" marR="9525" marT="9525" marB="0" anchor="b">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4.022</a:t>
                      </a:r>
                    </a:p>
                  </a:txBody>
                  <a:tcPr marL="9525" marR="9525" marT="9525"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4.06</a:t>
                      </a:r>
                    </a:p>
                  </a:txBody>
                  <a:tcPr marL="9525" marR="9525" marT="9525" marB="0" anchor="ctr">
                    <a:solidFill>
                      <a:srgbClr val="FFFF00"/>
                    </a:solidFill>
                  </a:tcPr>
                </a:tc>
                <a:extLst>
                  <a:ext uri="{0D108BD9-81ED-4DB2-BD59-A6C34878D82A}">
                    <a16:rowId xmlns:a16="http://schemas.microsoft.com/office/drawing/2014/main" xmlns="" val="1528503074"/>
                  </a:ext>
                </a:extLst>
              </a:tr>
              <a:tr h="289715">
                <a:tc>
                  <a:txBody>
                    <a:bodyPr/>
                    <a:lstStyle/>
                    <a:p>
                      <a:pPr algn="l" rtl="0" fontAlgn="ct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教資中心</a:t>
                      </a:r>
                    </a:p>
                  </a:txBody>
                  <a:tcPr marL="9525" marR="9525" marT="9525" marB="0" anchor="ctr">
                    <a:solidFill>
                      <a:srgbClr val="FFFF00"/>
                    </a:solidFill>
                  </a:tcPr>
                </a:tc>
                <a:tc>
                  <a:txBody>
                    <a:bodyPr/>
                    <a:lstStyle/>
                    <a:p>
                      <a:pPr algn="ctr" rtl="0" fontAlgn="b"/>
                      <a:r>
                        <a:rPr lang="en-US" altLang="zh-TW" sz="1700" b="0" i="0" u="none" strike="noStrike">
                          <a:solidFill>
                            <a:srgbClr val="30ACEC"/>
                          </a:solidFill>
                          <a:effectLst/>
                          <a:latin typeface="新細明體" panose="02020500000000000000" pitchFamily="18" charset="-120"/>
                          <a:ea typeface="新細明體" panose="02020500000000000000" pitchFamily="18" charset="-120"/>
                        </a:rPr>
                        <a:t>4.054</a:t>
                      </a:r>
                    </a:p>
                  </a:txBody>
                  <a:tcPr marL="9525" marR="9525" marT="9525" marB="0" anchor="b">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3.912</a:t>
                      </a:r>
                    </a:p>
                  </a:txBody>
                  <a:tcPr marL="9525" marR="9525" marT="9525"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3.917</a:t>
                      </a:r>
                    </a:p>
                  </a:txBody>
                  <a:tcPr marL="9525" marR="9525" marT="9525" marB="0" anchor="ctr">
                    <a:solidFill>
                      <a:srgbClr val="FFFF00"/>
                    </a:solidFill>
                  </a:tcPr>
                </a:tc>
                <a:extLst>
                  <a:ext uri="{0D108BD9-81ED-4DB2-BD59-A6C34878D82A}">
                    <a16:rowId xmlns:a16="http://schemas.microsoft.com/office/drawing/2014/main" xmlns="" val="1642700226"/>
                  </a:ext>
                </a:extLst>
              </a:tr>
              <a:tr h="289715">
                <a:tc>
                  <a:txBody>
                    <a:bodyPr/>
                    <a:lstStyle/>
                    <a:p>
                      <a:pPr algn="l" rtl="0" fontAlgn="ct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會計室</a:t>
                      </a:r>
                    </a:p>
                  </a:txBody>
                  <a:tcPr marL="9525" marR="9525" marT="9525" marB="0" anchor="ctr">
                    <a:solidFill>
                      <a:srgbClr val="FFFF00"/>
                    </a:solidFill>
                  </a:tcPr>
                </a:tc>
                <a:tc>
                  <a:txBody>
                    <a:bodyPr/>
                    <a:lstStyle/>
                    <a:p>
                      <a:pPr algn="ctr" rtl="0" fontAlgn="b"/>
                      <a:r>
                        <a:rPr lang="en-US" altLang="zh-TW" sz="1700" b="0" i="0" u="none" strike="noStrike">
                          <a:solidFill>
                            <a:srgbClr val="30ACEC"/>
                          </a:solidFill>
                          <a:effectLst/>
                          <a:latin typeface="新細明體" panose="02020500000000000000" pitchFamily="18" charset="-120"/>
                          <a:ea typeface="新細明體" panose="02020500000000000000" pitchFamily="18" charset="-120"/>
                        </a:rPr>
                        <a:t>4.052</a:t>
                      </a:r>
                    </a:p>
                  </a:txBody>
                  <a:tcPr marL="9525" marR="9525" marT="9525" marB="0" anchor="b">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3.991</a:t>
                      </a:r>
                    </a:p>
                  </a:txBody>
                  <a:tcPr marL="9525" marR="9525" marT="9525"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4.005</a:t>
                      </a:r>
                    </a:p>
                  </a:txBody>
                  <a:tcPr marL="9525" marR="9525" marT="9525" marB="0" anchor="ctr">
                    <a:solidFill>
                      <a:srgbClr val="FFFF00"/>
                    </a:solidFill>
                  </a:tcPr>
                </a:tc>
                <a:extLst>
                  <a:ext uri="{0D108BD9-81ED-4DB2-BD59-A6C34878D82A}">
                    <a16:rowId xmlns:a16="http://schemas.microsoft.com/office/drawing/2014/main" xmlns="" val="2720260300"/>
                  </a:ext>
                </a:extLst>
              </a:tr>
              <a:tr h="289715">
                <a:tc>
                  <a:txBody>
                    <a:bodyPr/>
                    <a:lstStyle/>
                    <a:p>
                      <a:pPr algn="l" rtl="0" fontAlgn="ct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秘書室</a:t>
                      </a:r>
                    </a:p>
                  </a:txBody>
                  <a:tcPr marL="9525" marR="9525" marT="9525" marB="0" anchor="ctr">
                    <a:solidFill>
                      <a:srgbClr val="FFFF00"/>
                    </a:solidFill>
                  </a:tcPr>
                </a:tc>
                <a:tc>
                  <a:txBody>
                    <a:bodyPr/>
                    <a:lstStyle/>
                    <a:p>
                      <a:pPr algn="ctr" rtl="0" fontAlgn="b"/>
                      <a:r>
                        <a:rPr lang="en-US" altLang="zh-TW" sz="1700" b="0" i="0" u="none" strike="noStrike">
                          <a:solidFill>
                            <a:srgbClr val="30ACEC"/>
                          </a:solidFill>
                          <a:effectLst/>
                          <a:latin typeface="新細明體" panose="02020500000000000000" pitchFamily="18" charset="-120"/>
                          <a:ea typeface="新細明體" panose="02020500000000000000" pitchFamily="18" charset="-120"/>
                        </a:rPr>
                        <a:t>4.017</a:t>
                      </a:r>
                    </a:p>
                  </a:txBody>
                  <a:tcPr marL="9525" marR="9525" marT="9525" marB="0" anchor="b">
                    <a:solidFill>
                      <a:srgbClr val="FFFF00"/>
                    </a:solidFill>
                  </a:tcPr>
                </a:tc>
                <a:tc>
                  <a:txBody>
                    <a:bodyPr/>
                    <a:lstStyle/>
                    <a:p>
                      <a:pPr algn="ctr" rtl="0" fontAlgn="ctr"/>
                      <a:r>
                        <a:rPr lang="en-US" altLang="zh-TW" sz="1700" b="0" i="0" u="none" strike="noStrike">
                          <a:solidFill>
                            <a:srgbClr val="30ACEC"/>
                          </a:solidFill>
                          <a:effectLst/>
                          <a:latin typeface="新細明體" panose="02020500000000000000" pitchFamily="18" charset="-120"/>
                          <a:ea typeface="新細明體" panose="02020500000000000000" pitchFamily="18" charset="-120"/>
                        </a:rPr>
                        <a:t>4.005</a:t>
                      </a:r>
                    </a:p>
                  </a:txBody>
                  <a:tcPr marL="9525" marR="9525" marT="9525"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3.992</a:t>
                      </a:r>
                    </a:p>
                  </a:txBody>
                  <a:tcPr marL="9525" marR="9525" marT="9525" marB="0" anchor="ctr">
                    <a:solidFill>
                      <a:srgbClr val="FFFF00"/>
                    </a:solidFill>
                  </a:tcPr>
                </a:tc>
                <a:extLst>
                  <a:ext uri="{0D108BD9-81ED-4DB2-BD59-A6C34878D82A}">
                    <a16:rowId xmlns:a16="http://schemas.microsoft.com/office/drawing/2014/main" xmlns="" val="1431306643"/>
                  </a:ext>
                </a:extLst>
              </a:tr>
              <a:tr h="289715">
                <a:tc>
                  <a:txBody>
                    <a:bodyPr/>
                    <a:lstStyle/>
                    <a:p>
                      <a:pPr algn="l" rtl="0" fontAlgn="ct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教務處</a:t>
                      </a:r>
                    </a:p>
                  </a:txBody>
                  <a:tcPr marL="9525" marR="9525" marT="9525" marB="0" anchor="ctr">
                    <a:solidFill>
                      <a:srgbClr val="FFFF00"/>
                    </a:solidFill>
                  </a:tcPr>
                </a:tc>
                <a:tc>
                  <a:txBody>
                    <a:bodyPr/>
                    <a:lstStyle/>
                    <a:p>
                      <a:pPr algn="ctr" rtl="0" fontAlgn="b"/>
                      <a:r>
                        <a:rPr lang="en-US" altLang="zh-TW" sz="1700" b="0" i="0" u="none" strike="noStrike">
                          <a:solidFill>
                            <a:srgbClr val="30ACEC"/>
                          </a:solidFill>
                          <a:effectLst/>
                          <a:latin typeface="新細明體" panose="02020500000000000000" pitchFamily="18" charset="-120"/>
                          <a:ea typeface="新細明體" panose="02020500000000000000" pitchFamily="18" charset="-120"/>
                        </a:rPr>
                        <a:t>4.016</a:t>
                      </a:r>
                    </a:p>
                  </a:txBody>
                  <a:tcPr marL="9525" marR="9525" marT="9525" marB="0" anchor="b">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3.838</a:t>
                      </a:r>
                    </a:p>
                  </a:txBody>
                  <a:tcPr marL="9525" marR="9525" marT="9525"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3.918</a:t>
                      </a:r>
                    </a:p>
                  </a:txBody>
                  <a:tcPr marL="9525" marR="9525" marT="9525" marB="0" anchor="ctr">
                    <a:solidFill>
                      <a:srgbClr val="FFFF00"/>
                    </a:solidFill>
                  </a:tcPr>
                </a:tc>
                <a:extLst>
                  <a:ext uri="{0D108BD9-81ED-4DB2-BD59-A6C34878D82A}">
                    <a16:rowId xmlns:a16="http://schemas.microsoft.com/office/drawing/2014/main" xmlns="" val="2885259777"/>
                  </a:ext>
                </a:extLst>
              </a:tr>
              <a:tr h="289715">
                <a:tc>
                  <a:txBody>
                    <a:bodyPr/>
                    <a:lstStyle/>
                    <a:p>
                      <a:pPr algn="l" rtl="0" fontAlgn="ct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學生事務處</a:t>
                      </a:r>
                    </a:p>
                  </a:txBody>
                  <a:tcPr marL="9525" marR="9525" marT="9525" marB="0" anchor="ctr">
                    <a:solidFill>
                      <a:srgbClr val="FFFF00"/>
                    </a:solidFill>
                  </a:tcPr>
                </a:tc>
                <a:tc>
                  <a:txBody>
                    <a:bodyPr/>
                    <a:lstStyle/>
                    <a:p>
                      <a:pPr algn="ctr" rtl="0" fontAlgn="b"/>
                      <a:r>
                        <a:rPr lang="en-US" altLang="zh-TW" sz="1700" b="0" i="0" u="none" strike="noStrike">
                          <a:solidFill>
                            <a:srgbClr val="30ACEC"/>
                          </a:solidFill>
                          <a:effectLst/>
                          <a:latin typeface="新細明體" panose="02020500000000000000" pitchFamily="18" charset="-120"/>
                          <a:ea typeface="新細明體" panose="02020500000000000000" pitchFamily="18" charset="-120"/>
                        </a:rPr>
                        <a:t>4.005</a:t>
                      </a:r>
                    </a:p>
                  </a:txBody>
                  <a:tcPr marL="9525" marR="9525" marT="9525" marB="0" anchor="b">
                    <a:solidFill>
                      <a:srgbClr val="FFFF00"/>
                    </a:solid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3.920</a:t>
                      </a:r>
                    </a:p>
                  </a:txBody>
                  <a:tcPr marL="9525" marR="9525" marT="9525"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3.996</a:t>
                      </a:r>
                    </a:p>
                  </a:txBody>
                  <a:tcPr marL="9525" marR="9525" marT="9525" marB="0" anchor="ctr">
                    <a:solidFill>
                      <a:srgbClr val="FFFF00"/>
                    </a:solidFill>
                  </a:tcPr>
                </a:tc>
                <a:extLst>
                  <a:ext uri="{0D108BD9-81ED-4DB2-BD59-A6C34878D82A}">
                    <a16:rowId xmlns:a16="http://schemas.microsoft.com/office/drawing/2014/main" xmlns="" val="675511865"/>
                  </a:ext>
                </a:extLst>
              </a:tr>
              <a:tr h="289715">
                <a:tc>
                  <a:txBody>
                    <a:bodyPr/>
                    <a:lstStyle/>
                    <a:p>
                      <a:pPr algn="l" rtl="0" fontAlgn="ct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人事室</a:t>
                      </a:r>
                    </a:p>
                  </a:txBody>
                  <a:tcPr marL="9525" marR="9525" marT="9525" marB="0" anchor="ctr">
                    <a:solidFill>
                      <a:srgbClr val="FFFF00"/>
                    </a:solidFill>
                  </a:tcPr>
                </a:tc>
                <a:tc>
                  <a:txBody>
                    <a:bodyPr/>
                    <a:lstStyle/>
                    <a:p>
                      <a:pPr algn="ctr" rtl="0" fontAlgn="b"/>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4.005</a:t>
                      </a:r>
                    </a:p>
                  </a:txBody>
                  <a:tcPr marL="9525" marR="9525" marT="9525" marB="0" anchor="b">
                    <a:solidFill>
                      <a:srgbClr val="FFFF00"/>
                    </a:solidFill>
                  </a:tcPr>
                </a:tc>
                <a:tc>
                  <a:txBody>
                    <a:bodyPr/>
                    <a:lstStyle/>
                    <a:p>
                      <a:pPr algn="ctr" rtl="0" fontAlgn="ctr"/>
                      <a:r>
                        <a:rPr lang="en-US" altLang="zh-TW" sz="1700" b="0" i="0" u="none" strike="noStrike">
                          <a:solidFill>
                            <a:srgbClr val="30ACEC"/>
                          </a:solidFill>
                          <a:effectLst/>
                          <a:latin typeface="新細明體" panose="02020500000000000000" pitchFamily="18" charset="-120"/>
                          <a:ea typeface="新細明體" panose="02020500000000000000" pitchFamily="18" charset="-120"/>
                        </a:rPr>
                        <a:t>4.031</a:t>
                      </a:r>
                    </a:p>
                  </a:txBody>
                  <a:tcPr marL="9525" marR="9525" marT="9525"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4.004</a:t>
                      </a:r>
                    </a:p>
                  </a:txBody>
                  <a:tcPr marL="9525" marR="9525" marT="9525" marB="0" anchor="ctr">
                    <a:solidFill>
                      <a:srgbClr val="FFFF00"/>
                    </a:solidFill>
                  </a:tcPr>
                </a:tc>
                <a:extLst>
                  <a:ext uri="{0D108BD9-81ED-4DB2-BD59-A6C34878D82A}">
                    <a16:rowId xmlns:a16="http://schemas.microsoft.com/office/drawing/2014/main" xmlns="" val="2573219583"/>
                  </a:ext>
                </a:extLst>
              </a:tr>
              <a:tr h="289715">
                <a:tc>
                  <a:txBody>
                    <a:bodyPr/>
                    <a:lstStyle/>
                    <a:p>
                      <a:pPr algn="l" rtl="0" fontAlgn="ct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公共事務室</a:t>
                      </a:r>
                    </a:p>
                  </a:txBody>
                  <a:tcPr marL="9525" marR="9525" marT="9525" marB="0" anchor="ctr">
                    <a:solidFill>
                      <a:srgbClr val="FFFF00"/>
                    </a:solidFill>
                  </a:tcPr>
                </a:tc>
                <a:tc>
                  <a:txBody>
                    <a:bodyPr/>
                    <a:lstStyle/>
                    <a:p>
                      <a:pPr algn="ctr" rtl="0" fontAlgn="b"/>
                      <a:r>
                        <a:rPr lang="en-US" altLang="zh-TW" sz="1700" b="0" i="0" u="none" strike="noStrike">
                          <a:solidFill>
                            <a:srgbClr val="30ACEC"/>
                          </a:solidFill>
                          <a:effectLst/>
                          <a:latin typeface="新細明體" panose="02020500000000000000" pitchFamily="18" charset="-120"/>
                          <a:ea typeface="新細明體" panose="02020500000000000000" pitchFamily="18" charset="-120"/>
                        </a:rPr>
                        <a:t>3.994</a:t>
                      </a:r>
                    </a:p>
                  </a:txBody>
                  <a:tcPr marL="9525" marR="9525" marT="9525" marB="0" anchor="b">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3.929</a:t>
                      </a:r>
                    </a:p>
                  </a:txBody>
                  <a:tcPr marL="9525" marR="9525" marT="9525"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4.061</a:t>
                      </a:r>
                    </a:p>
                  </a:txBody>
                  <a:tcPr marL="9525" marR="9525" marT="9525" marB="0" anchor="ctr">
                    <a:solidFill>
                      <a:srgbClr val="FFFF00"/>
                    </a:solidFill>
                  </a:tcPr>
                </a:tc>
                <a:extLst>
                  <a:ext uri="{0D108BD9-81ED-4DB2-BD59-A6C34878D82A}">
                    <a16:rowId xmlns:a16="http://schemas.microsoft.com/office/drawing/2014/main" xmlns="" val="2439494153"/>
                  </a:ext>
                </a:extLst>
              </a:tr>
              <a:tr h="289715">
                <a:tc>
                  <a:txBody>
                    <a:bodyPr/>
                    <a:lstStyle/>
                    <a:p>
                      <a:pPr algn="l" rtl="0"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體育室</a:t>
                      </a:r>
                    </a:p>
                  </a:txBody>
                  <a:tcPr marL="9525" marR="9525" marT="9525" marB="0" anchor="ctr">
                    <a:noFill/>
                  </a:tcPr>
                </a:tc>
                <a:tc>
                  <a:txBody>
                    <a:bodyPr/>
                    <a:lstStyle/>
                    <a:p>
                      <a:pPr algn="ctr" rtl="0" fontAlgn="b"/>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3.952</a:t>
                      </a:r>
                    </a:p>
                  </a:txBody>
                  <a:tcPr marL="9525" marR="9525" marT="9525" marB="0" anchor="b">
                    <a:no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3.973</a:t>
                      </a:r>
                    </a:p>
                  </a:txBody>
                  <a:tcPr marL="9525" marR="9525" marT="9525" marB="0" anchor="ctr">
                    <a:no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4.000</a:t>
                      </a:r>
                    </a:p>
                  </a:txBody>
                  <a:tcPr marL="9525" marR="9525" marT="9525" marB="0" anchor="ctr">
                    <a:noFill/>
                  </a:tcPr>
                </a:tc>
                <a:extLst>
                  <a:ext uri="{0D108BD9-81ED-4DB2-BD59-A6C34878D82A}">
                    <a16:rowId xmlns:a16="http://schemas.microsoft.com/office/drawing/2014/main" xmlns="" val="1435753794"/>
                  </a:ext>
                </a:extLst>
              </a:tr>
              <a:tr h="289715">
                <a:tc>
                  <a:txBody>
                    <a:bodyPr/>
                    <a:lstStyle/>
                    <a:p>
                      <a:pPr algn="l" rtl="0" fontAlgn="ct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總務處</a:t>
                      </a:r>
                    </a:p>
                  </a:txBody>
                  <a:tcPr marL="9525" marR="9525" marT="9525" marB="0" anchor="ctr">
                    <a:noFill/>
                  </a:tcPr>
                </a:tc>
                <a:tc>
                  <a:txBody>
                    <a:bodyPr/>
                    <a:lstStyle/>
                    <a:p>
                      <a:pPr algn="ctr" rtl="0" fontAlgn="b"/>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3.935</a:t>
                      </a:r>
                    </a:p>
                  </a:txBody>
                  <a:tcPr marL="9525" marR="9525" marT="9525" marB="0" anchor="b">
                    <a:no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3.940</a:t>
                      </a:r>
                    </a:p>
                  </a:txBody>
                  <a:tcPr marL="9525" marR="9525" marT="9525" marB="0" anchor="ctr">
                    <a:no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3.949</a:t>
                      </a:r>
                    </a:p>
                  </a:txBody>
                  <a:tcPr marL="9525" marR="9525" marT="9525" marB="0" anchor="ctr">
                    <a:noFill/>
                  </a:tcPr>
                </a:tc>
                <a:extLst>
                  <a:ext uri="{0D108BD9-81ED-4DB2-BD59-A6C34878D82A}">
                    <a16:rowId xmlns:a16="http://schemas.microsoft.com/office/drawing/2014/main" xmlns="" val="1299230712"/>
                  </a:ext>
                </a:extLst>
              </a:tr>
              <a:tr h="289715">
                <a:tc>
                  <a:txBody>
                    <a:bodyPr/>
                    <a:lstStyle/>
                    <a:p>
                      <a:pPr algn="l" rtl="0" fontAlgn="ct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語文中心</a:t>
                      </a:r>
                    </a:p>
                  </a:txBody>
                  <a:tcPr marL="9525" marR="9525" marT="9525" marB="0" anchor="ctr">
                    <a:noFill/>
                  </a:tcPr>
                </a:tc>
                <a:tc>
                  <a:txBody>
                    <a:bodyPr/>
                    <a:lstStyle/>
                    <a:p>
                      <a:pPr algn="ctr" rtl="0" fontAlgn="b"/>
                      <a:r>
                        <a:rPr lang="en-US" altLang="zh-TW" sz="1700" b="0" i="0" u="none" strike="noStrike">
                          <a:solidFill>
                            <a:srgbClr val="30ACEC"/>
                          </a:solidFill>
                          <a:effectLst/>
                          <a:latin typeface="新細明體" panose="02020500000000000000" pitchFamily="18" charset="-120"/>
                          <a:ea typeface="新細明體" panose="02020500000000000000" pitchFamily="18" charset="-120"/>
                        </a:rPr>
                        <a:t>3.905</a:t>
                      </a:r>
                    </a:p>
                  </a:txBody>
                  <a:tcPr marL="9525" marR="9525" marT="9525" marB="0" anchor="b">
                    <a:no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3.735</a:t>
                      </a:r>
                    </a:p>
                  </a:txBody>
                  <a:tcPr marL="9525" marR="9525" marT="9525" marB="0" anchor="ctr">
                    <a:no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3.861</a:t>
                      </a:r>
                    </a:p>
                  </a:txBody>
                  <a:tcPr marL="9525" marR="9525" marT="9525" marB="0" anchor="ctr">
                    <a:noFill/>
                  </a:tcPr>
                </a:tc>
                <a:extLst>
                  <a:ext uri="{0D108BD9-81ED-4DB2-BD59-A6C34878D82A}">
                    <a16:rowId xmlns:a16="http://schemas.microsoft.com/office/drawing/2014/main" xmlns="" val="3478747984"/>
                  </a:ext>
                </a:extLst>
              </a:tr>
              <a:tr h="289715">
                <a:tc>
                  <a:txBody>
                    <a:bodyPr/>
                    <a:lstStyle/>
                    <a:p>
                      <a:pPr algn="l" rtl="0" fontAlgn="ct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研究發展處</a:t>
                      </a:r>
                    </a:p>
                  </a:txBody>
                  <a:tcPr marL="9525" marR="9525" marT="9525" marB="0" anchor="ctr">
                    <a:noFill/>
                  </a:tcPr>
                </a:tc>
                <a:tc>
                  <a:txBody>
                    <a:bodyPr/>
                    <a:lstStyle/>
                    <a:p>
                      <a:pPr algn="ctr" rtl="0" fontAlgn="b"/>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3.810</a:t>
                      </a:r>
                    </a:p>
                  </a:txBody>
                  <a:tcPr marL="9525" marR="9525" marT="9525" marB="0" anchor="b">
                    <a:no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3.846</a:t>
                      </a:r>
                    </a:p>
                  </a:txBody>
                  <a:tcPr marL="9525" marR="9525" marT="9525" marB="0" anchor="ctr">
                    <a:no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3.900</a:t>
                      </a:r>
                    </a:p>
                  </a:txBody>
                  <a:tcPr marL="9525" marR="9525" marT="9525" marB="0" anchor="ctr">
                    <a:noFill/>
                  </a:tcPr>
                </a:tc>
                <a:extLst>
                  <a:ext uri="{0D108BD9-81ED-4DB2-BD59-A6C34878D82A}">
                    <a16:rowId xmlns:a16="http://schemas.microsoft.com/office/drawing/2014/main" xmlns="" val="2741798378"/>
                  </a:ext>
                </a:extLst>
              </a:tr>
              <a:tr h="289715">
                <a:tc>
                  <a:txBody>
                    <a:bodyPr/>
                    <a:lstStyle/>
                    <a:p>
                      <a:pPr algn="l" rtl="0"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推廣教育中心</a:t>
                      </a:r>
                    </a:p>
                  </a:txBody>
                  <a:tcPr marL="9525" marR="9525" marT="9525" marB="0" anchor="ctr">
                    <a:noFill/>
                  </a:tcPr>
                </a:tc>
                <a:tc>
                  <a:txBody>
                    <a:bodyPr/>
                    <a:lstStyle/>
                    <a:p>
                      <a:pPr algn="ctr" rtl="0" fontAlgn="b"/>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3.753</a:t>
                      </a:r>
                    </a:p>
                  </a:txBody>
                  <a:tcPr marL="9525" marR="9525" marT="9525" marB="0" anchor="b">
                    <a:no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3.778</a:t>
                      </a:r>
                    </a:p>
                  </a:txBody>
                  <a:tcPr marL="9525" marR="9525" marT="9525" marB="0" anchor="ctr">
                    <a:no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4.100</a:t>
                      </a:r>
                    </a:p>
                  </a:txBody>
                  <a:tcPr marL="9525" marR="9525" marT="9525" marB="0" anchor="ctr">
                    <a:noFill/>
                  </a:tcPr>
                </a:tc>
                <a:extLst>
                  <a:ext uri="{0D108BD9-81ED-4DB2-BD59-A6C34878D82A}">
                    <a16:rowId xmlns:a16="http://schemas.microsoft.com/office/drawing/2014/main" xmlns="" val="2640519589"/>
                  </a:ext>
                </a:extLst>
              </a:tr>
              <a:tr h="289715">
                <a:tc>
                  <a:txBody>
                    <a:bodyPr/>
                    <a:lstStyle/>
                    <a:p>
                      <a:pPr algn="l" rtl="0"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國際及兩岸事務處</a:t>
                      </a:r>
                    </a:p>
                  </a:txBody>
                  <a:tcPr marL="9525" marR="9525" marT="9525" marB="0" anchor="ctr">
                    <a:noFill/>
                  </a:tcPr>
                </a:tc>
                <a:tc>
                  <a:txBody>
                    <a:bodyPr/>
                    <a:lstStyle/>
                    <a:p>
                      <a:pPr algn="ctr" rtl="0" fontAlgn="b"/>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3.564</a:t>
                      </a:r>
                    </a:p>
                  </a:txBody>
                  <a:tcPr marL="9525" marR="9525" marT="9525" marB="0" anchor="b">
                    <a:no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3.831</a:t>
                      </a:r>
                    </a:p>
                  </a:txBody>
                  <a:tcPr marL="9525" marR="9525" marT="9525" marB="0" anchor="ctr">
                    <a:no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3.849</a:t>
                      </a:r>
                    </a:p>
                  </a:txBody>
                  <a:tcPr marL="9525" marR="9525" marT="9525" marB="0" anchor="ctr">
                    <a:noFill/>
                  </a:tcPr>
                </a:tc>
                <a:extLst>
                  <a:ext uri="{0D108BD9-81ED-4DB2-BD59-A6C34878D82A}">
                    <a16:rowId xmlns:a16="http://schemas.microsoft.com/office/drawing/2014/main" xmlns="" val="3756942062"/>
                  </a:ext>
                </a:extLst>
              </a:tr>
              <a:tr h="393504">
                <a:tc>
                  <a:txBody>
                    <a:bodyPr/>
                    <a:lstStyle/>
                    <a:p>
                      <a:pPr algn="l" rtl="0" fontAlgn="ct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稽核室</a:t>
                      </a:r>
                    </a:p>
                  </a:txBody>
                  <a:tcPr marL="9525" marR="9525" marT="9525" marB="0" anchor="ctr">
                    <a:solidFill>
                      <a:schemeClr val="accent5">
                        <a:lumMod val="20000"/>
                        <a:lumOff val="80000"/>
                      </a:schemeClr>
                    </a:solidFill>
                  </a:tcPr>
                </a:tc>
                <a:tc>
                  <a:txBody>
                    <a:bodyPr/>
                    <a:lstStyle/>
                    <a:p>
                      <a:pPr algn="ctr" rtl="0" fontAlgn="b"/>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3.381</a:t>
                      </a:r>
                    </a:p>
                  </a:txBody>
                  <a:tcPr marL="9525" marR="9525" marT="9525" marB="0" anchor="b">
                    <a:solidFill>
                      <a:schemeClr val="accent5">
                        <a:lumMod val="20000"/>
                        <a:lumOff val="80000"/>
                      </a:schemeClr>
                    </a:solidFill>
                  </a:tcPr>
                </a:tc>
                <a:tc>
                  <a:txBody>
                    <a:bodyPr/>
                    <a:lstStyle/>
                    <a:p>
                      <a:pPr algn="ctr" rtl="0" fontAlgn="ctr"/>
                      <a:r>
                        <a:rPr lang="en-US" altLang="zh-TW" sz="1700" b="0" i="0" u="none" strike="noStrike" dirty="0">
                          <a:solidFill>
                            <a:srgbClr val="30ACEC"/>
                          </a:solidFill>
                          <a:effectLst/>
                          <a:latin typeface="新細明體" panose="02020500000000000000" pitchFamily="18" charset="-120"/>
                          <a:ea typeface="新細明體" panose="02020500000000000000" pitchFamily="18" charset="-120"/>
                        </a:rPr>
                        <a:t>3.677</a:t>
                      </a:r>
                    </a:p>
                  </a:txBody>
                  <a:tcPr marL="9525" marR="9525" marT="9525" marB="0" anchor="ctr">
                    <a:solidFill>
                      <a:schemeClr val="accent5">
                        <a:lumMod val="20000"/>
                        <a:lumOff val="80000"/>
                      </a:schemeClr>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3.531</a:t>
                      </a:r>
                    </a:p>
                  </a:txBody>
                  <a:tcPr marL="9525" marR="9525" marT="9525" marB="0" anchor="ctr">
                    <a:solidFill>
                      <a:schemeClr val="accent5">
                        <a:lumMod val="20000"/>
                        <a:lumOff val="80000"/>
                      </a:schemeClr>
                    </a:solidFill>
                  </a:tcPr>
                </a:tc>
                <a:extLst>
                  <a:ext uri="{0D108BD9-81ED-4DB2-BD59-A6C34878D82A}">
                    <a16:rowId xmlns:a16="http://schemas.microsoft.com/office/drawing/2014/main" xmlns="" val="2550700117"/>
                  </a:ext>
                </a:extLst>
              </a:tr>
              <a:tr h="289715">
                <a:tc>
                  <a:txBody>
                    <a:bodyPr/>
                    <a:lstStyle/>
                    <a:p>
                      <a:pPr algn="l" fontAlgn="ctr"/>
                      <a:r>
                        <a:rPr lang="zh-TW" altLang="en-US" sz="1700" b="1" i="0" u="none" strike="noStrike" dirty="0" smtClean="0">
                          <a:solidFill>
                            <a:srgbClr val="7030A0"/>
                          </a:solidFill>
                          <a:effectLst/>
                          <a:latin typeface="新細明體" panose="02020500000000000000" pitchFamily="18" charset="-120"/>
                          <a:ea typeface="新細明體" panose="02020500000000000000" pitchFamily="18" charset="-120"/>
                        </a:rPr>
                        <a:t>全校整體</a:t>
                      </a:r>
                      <a:r>
                        <a:rPr lang="zh-TW" altLang="en-US" sz="1700" b="1" i="0" u="none" strike="noStrike" dirty="0">
                          <a:solidFill>
                            <a:srgbClr val="7030A0"/>
                          </a:solidFill>
                          <a:effectLst/>
                          <a:latin typeface="新細明體" panose="02020500000000000000" pitchFamily="18" charset="-120"/>
                          <a:ea typeface="新細明體" panose="02020500000000000000" pitchFamily="18" charset="-120"/>
                        </a:rPr>
                        <a:t>平均</a:t>
                      </a:r>
                    </a:p>
                  </a:txBody>
                  <a:tcPr marL="9525" marR="9525" marT="9525" marB="0" anchor="ctr">
                    <a:solidFill>
                      <a:schemeClr val="accent2"/>
                    </a:solidFill>
                  </a:tcPr>
                </a:tc>
                <a:tc>
                  <a:txBody>
                    <a:bodyPr/>
                    <a:lstStyle/>
                    <a:p>
                      <a:pPr algn="ctr" fontAlgn="ctr"/>
                      <a:r>
                        <a:rPr lang="en-US" altLang="zh-TW" sz="1700" b="1" i="0" u="none" strike="noStrike" dirty="0">
                          <a:solidFill>
                            <a:srgbClr val="7030A0"/>
                          </a:solidFill>
                          <a:effectLst/>
                          <a:latin typeface="新細明體" panose="02020500000000000000" pitchFamily="18" charset="-120"/>
                          <a:ea typeface="新細明體" panose="02020500000000000000" pitchFamily="18" charset="-120"/>
                        </a:rPr>
                        <a:t>3.936</a:t>
                      </a:r>
                    </a:p>
                  </a:txBody>
                  <a:tcPr marL="9525" marR="9525" marT="9525" marB="0" anchor="ctr">
                    <a:solidFill>
                      <a:schemeClr val="accent2"/>
                    </a:solidFill>
                  </a:tcPr>
                </a:tc>
                <a:tc>
                  <a:txBody>
                    <a:bodyPr/>
                    <a:lstStyle/>
                    <a:p>
                      <a:pPr algn="ctr" fontAlgn="ctr"/>
                      <a:r>
                        <a:rPr lang="en-US" altLang="zh-TW" sz="1700" b="1" i="0" u="none" strike="noStrike" dirty="0">
                          <a:solidFill>
                            <a:srgbClr val="7030A0"/>
                          </a:solidFill>
                          <a:effectLst/>
                          <a:latin typeface="新細明體" panose="02020500000000000000" pitchFamily="18" charset="-120"/>
                          <a:ea typeface="新細明體" panose="02020500000000000000" pitchFamily="18" charset="-120"/>
                        </a:rPr>
                        <a:t>3.934 </a:t>
                      </a:r>
                    </a:p>
                  </a:txBody>
                  <a:tcPr marL="9525" marR="9525" marT="9525" marB="0" anchor="ctr">
                    <a:solidFill>
                      <a:schemeClr val="accent2"/>
                    </a:solidFill>
                  </a:tcPr>
                </a:tc>
                <a:tc>
                  <a:txBody>
                    <a:bodyPr/>
                    <a:lstStyle/>
                    <a:p>
                      <a:pPr algn="ctr" fontAlgn="ctr"/>
                      <a:r>
                        <a:rPr lang="en-US" altLang="zh-TW" sz="1700" b="1" i="0" u="none" strike="noStrike" dirty="0">
                          <a:solidFill>
                            <a:srgbClr val="7030A0"/>
                          </a:solidFill>
                          <a:effectLst/>
                          <a:latin typeface="新細明體" panose="02020500000000000000" pitchFamily="18" charset="-120"/>
                          <a:ea typeface="新細明體" panose="02020500000000000000" pitchFamily="18" charset="-120"/>
                        </a:rPr>
                        <a:t>3.970 </a:t>
                      </a:r>
                    </a:p>
                  </a:txBody>
                  <a:tcPr marL="9525" marR="9525" marT="9525" marB="0" anchor="ctr">
                    <a:solidFill>
                      <a:schemeClr val="accent2"/>
                    </a:solidFill>
                  </a:tcPr>
                </a:tc>
                <a:extLst>
                  <a:ext uri="{0D108BD9-81ED-4DB2-BD59-A6C34878D82A}">
                    <a16:rowId xmlns:a16="http://schemas.microsoft.com/office/drawing/2014/main" xmlns="" val="4058929014"/>
                  </a:ext>
                </a:extLst>
              </a:tr>
            </a:tbl>
          </a:graphicData>
        </a:graphic>
      </p:graphicFrame>
      <p:sp>
        <p:nvSpPr>
          <p:cNvPr id="3" name="文字方塊 2"/>
          <p:cNvSpPr txBox="1"/>
          <p:nvPr/>
        </p:nvSpPr>
        <p:spPr>
          <a:xfrm>
            <a:off x="8146942" y="1231818"/>
            <a:ext cx="3792016" cy="4524315"/>
          </a:xfrm>
          <a:prstGeom prst="rect">
            <a:avLst/>
          </a:prstGeom>
          <a:noFill/>
        </p:spPr>
        <p:txBody>
          <a:bodyPr wrap="square" rtlCol="0">
            <a:spAutoFit/>
          </a:bodyPr>
          <a:lstStyle/>
          <a:p>
            <a:pPr>
              <a:lnSpc>
                <a:spcPct val="150000"/>
              </a:lnSpc>
            </a:pPr>
            <a:r>
              <a:rPr lang="en-US" altLang="zh-TW" sz="2400" b="1" dirty="0">
                <a:solidFill>
                  <a:srgbClr val="0070C0"/>
                </a:solidFill>
              </a:rPr>
              <a:t>105</a:t>
            </a:r>
            <a:r>
              <a:rPr lang="zh-TW" altLang="en-US" sz="2400" b="1" dirty="0">
                <a:solidFill>
                  <a:srgbClr val="0070C0"/>
                </a:solidFill>
              </a:rPr>
              <a:t>學年專業服務滿意度高於全校平均</a:t>
            </a:r>
            <a:r>
              <a:rPr lang="en-US" altLang="zh-TW" sz="2400" b="1" dirty="0">
                <a:solidFill>
                  <a:srgbClr val="0070C0"/>
                </a:solidFill>
              </a:rPr>
              <a:t>3.936</a:t>
            </a:r>
            <a:r>
              <a:rPr lang="zh-TW" altLang="en-US" sz="2400" b="1" dirty="0">
                <a:solidFill>
                  <a:srgbClr val="0070C0"/>
                </a:solidFill>
              </a:rPr>
              <a:t>的計有</a:t>
            </a:r>
            <a:r>
              <a:rPr lang="en-US" altLang="zh-TW" sz="2400" b="1" dirty="0">
                <a:solidFill>
                  <a:srgbClr val="0070C0"/>
                </a:solidFill>
              </a:rPr>
              <a:t>10</a:t>
            </a:r>
            <a:r>
              <a:rPr lang="zh-TW" altLang="en-US" sz="2400" b="1" dirty="0">
                <a:solidFill>
                  <a:srgbClr val="0070C0"/>
                </a:solidFill>
              </a:rPr>
              <a:t>個單位，且滿意值均達</a:t>
            </a:r>
            <a:r>
              <a:rPr lang="en-US" altLang="zh-TW" sz="2400" b="1" dirty="0">
                <a:solidFill>
                  <a:srgbClr val="0070C0"/>
                </a:solidFill>
              </a:rPr>
              <a:t>4</a:t>
            </a:r>
            <a:r>
              <a:rPr lang="zh-TW" altLang="en-US" sz="2400" b="1" dirty="0">
                <a:solidFill>
                  <a:srgbClr val="0070C0"/>
                </a:solidFill>
              </a:rPr>
              <a:t>滿意以上，顯見教職員對行政人員專業服務的肯定。</a:t>
            </a:r>
            <a:endParaRPr lang="en-US" altLang="zh-TW" sz="2400" b="1" dirty="0">
              <a:solidFill>
                <a:srgbClr val="0070C0"/>
              </a:solidFill>
            </a:endParaRPr>
          </a:p>
          <a:p>
            <a:pPr>
              <a:lnSpc>
                <a:spcPct val="150000"/>
              </a:lnSpc>
            </a:pPr>
            <a:r>
              <a:rPr lang="zh-TW" altLang="en-US" sz="2400" b="1" dirty="0">
                <a:solidFill>
                  <a:srgbClr val="0070C0"/>
                </a:solidFill>
              </a:rPr>
              <a:t>低於平均值之單位亦有</a:t>
            </a:r>
            <a:r>
              <a:rPr lang="en-US" altLang="zh-TW" sz="2400" b="1" dirty="0">
                <a:solidFill>
                  <a:srgbClr val="0070C0"/>
                </a:solidFill>
              </a:rPr>
              <a:t>3.3</a:t>
            </a:r>
            <a:r>
              <a:rPr lang="zh-TW" altLang="en-US" sz="2400" b="1" dirty="0">
                <a:solidFill>
                  <a:srgbClr val="0070C0"/>
                </a:solidFill>
              </a:rPr>
              <a:t>以上之普通認可。</a:t>
            </a:r>
            <a:endParaRPr lang="en-US" altLang="zh-TW" sz="2400" b="1" dirty="0">
              <a:solidFill>
                <a:srgbClr val="0070C0"/>
              </a:solidFill>
            </a:endParaRPr>
          </a:p>
          <a:p>
            <a:pPr>
              <a:lnSpc>
                <a:spcPct val="150000"/>
              </a:lnSpc>
            </a:pPr>
            <a:r>
              <a:rPr lang="zh-TW" altLang="en-US" sz="2400" b="1" dirty="0">
                <a:solidFill>
                  <a:srgbClr val="0070C0"/>
                </a:solidFill>
              </a:rPr>
              <a:t>低於</a:t>
            </a:r>
            <a:r>
              <a:rPr lang="en-US" altLang="zh-TW" sz="2400" b="1" dirty="0">
                <a:solidFill>
                  <a:srgbClr val="0070C0"/>
                </a:solidFill>
              </a:rPr>
              <a:t>3.5</a:t>
            </a:r>
            <a:r>
              <a:rPr lang="zh-TW" altLang="en-US" sz="2400" b="1" dirty="0">
                <a:solidFill>
                  <a:srgbClr val="0070C0"/>
                </a:solidFill>
              </a:rPr>
              <a:t>以下的有</a:t>
            </a:r>
            <a:r>
              <a:rPr lang="en-US" altLang="zh-TW" sz="2400" b="1" dirty="0">
                <a:solidFill>
                  <a:srgbClr val="0070C0"/>
                </a:solidFill>
              </a:rPr>
              <a:t>1</a:t>
            </a:r>
            <a:r>
              <a:rPr lang="zh-TW" altLang="en-US" sz="2400" b="1" dirty="0">
                <a:solidFill>
                  <a:srgbClr val="0070C0"/>
                </a:solidFill>
              </a:rPr>
              <a:t>個單位。</a:t>
            </a:r>
          </a:p>
        </p:txBody>
      </p:sp>
      <p:sp>
        <p:nvSpPr>
          <p:cNvPr id="4" name="文字方塊 3"/>
          <p:cNvSpPr txBox="1"/>
          <p:nvPr/>
        </p:nvSpPr>
        <p:spPr>
          <a:xfrm>
            <a:off x="2910513" y="6516971"/>
            <a:ext cx="3538148" cy="369332"/>
          </a:xfrm>
          <a:prstGeom prst="rect">
            <a:avLst/>
          </a:prstGeom>
          <a:noFill/>
        </p:spPr>
        <p:txBody>
          <a:bodyPr wrap="none" rtlCol="0">
            <a:spAutoFit/>
          </a:bodyPr>
          <a:lstStyle/>
          <a:p>
            <a:r>
              <a:rPr lang="zh-TW" altLang="en-US" b="1" dirty="0" smtClean="0">
                <a:solidFill>
                  <a:schemeClr val="accent4"/>
                </a:solidFill>
              </a:rPr>
              <a:t>*紅色表示較前一年服務滿意度低</a:t>
            </a:r>
            <a:endParaRPr lang="zh-TW" altLang="en-US" b="1" dirty="0">
              <a:solidFill>
                <a:schemeClr val="accent4"/>
              </a:solidFill>
            </a:endParaRPr>
          </a:p>
        </p:txBody>
      </p:sp>
    </p:spTree>
    <p:extLst>
      <p:ext uri="{BB962C8B-B14F-4D97-AF65-F5344CB8AC3E}">
        <p14:creationId xmlns:p14="http://schemas.microsoft.com/office/powerpoint/2010/main" val="1064480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2987" y="287629"/>
            <a:ext cx="10106025" cy="584775"/>
          </a:xfrm>
          <a:prstGeom prst="rect">
            <a:avLst/>
          </a:prstGeom>
        </p:spPr>
        <p:txBody>
          <a:bodyPr wrap="square">
            <a:spAutoFit/>
          </a:bodyPr>
          <a:lstStyle/>
          <a:p>
            <a:pPr algn="ctr"/>
            <a:r>
              <a:rPr lang="en-US" altLang="zh-TW" sz="3200" b="1" dirty="0"/>
              <a:t>105</a:t>
            </a:r>
            <a:r>
              <a:rPr lang="zh-TW" altLang="en-US" sz="3200" b="1" dirty="0"/>
              <a:t>學年度服務態度及電話禮儀 </a:t>
            </a:r>
            <a:r>
              <a:rPr lang="en-US" altLang="zh-TW" sz="2400" b="1" dirty="0">
                <a:solidFill>
                  <a:srgbClr val="FF0000"/>
                </a:solidFill>
              </a:rPr>
              <a:t>(</a:t>
            </a:r>
            <a:r>
              <a:rPr lang="zh-TW" altLang="en-US" sz="2400" b="1" dirty="0">
                <a:solidFill>
                  <a:srgbClr val="FF0000"/>
                </a:solidFill>
              </a:rPr>
              <a:t>受訪對象教職員</a:t>
            </a:r>
            <a:r>
              <a:rPr lang="en-US" altLang="zh-TW" sz="2400" b="1" dirty="0">
                <a:solidFill>
                  <a:srgbClr val="FF0000"/>
                </a:solidFill>
              </a:rPr>
              <a:t>)</a:t>
            </a:r>
            <a:endParaRPr lang="zh-TW" altLang="en-US" sz="2400" b="1" dirty="0">
              <a:solidFill>
                <a:srgbClr val="FF0000"/>
              </a:solidFill>
            </a:endParaRPr>
          </a:p>
        </p:txBody>
      </p:sp>
      <p:sp>
        <p:nvSpPr>
          <p:cNvPr id="12" name="日期版面配置區 11"/>
          <p:cNvSpPr>
            <a:spLocks noGrp="1"/>
          </p:cNvSpPr>
          <p:nvPr>
            <p:ph type="dt" sz="half" idx="4294967295"/>
          </p:nvPr>
        </p:nvSpPr>
        <p:spPr>
          <a:xfrm>
            <a:off x="9808856" y="6492874"/>
            <a:ext cx="1143000" cy="365125"/>
          </a:xfrm>
        </p:spPr>
        <p:txBody>
          <a:bodyPr/>
          <a:lstStyle/>
          <a:p>
            <a:fld id="{B56967A3-D05A-4D5E-AA3F-77E6522EF843}" type="datetime1">
              <a:rPr lang="en-US" altLang="zh-TW" smtClean="0"/>
              <a:t>6/25/2018</a:t>
            </a:fld>
            <a:endParaRPr lang="en-US"/>
          </a:p>
        </p:txBody>
      </p:sp>
      <p:sp>
        <p:nvSpPr>
          <p:cNvPr id="14" name="投影片編號版面配置區 13"/>
          <p:cNvSpPr>
            <a:spLocks noGrp="1"/>
          </p:cNvSpPr>
          <p:nvPr>
            <p:ph type="sldNum" sz="quarter" idx="12"/>
          </p:nvPr>
        </p:nvSpPr>
        <p:spPr/>
        <p:txBody>
          <a:bodyPr/>
          <a:lstStyle/>
          <a:p>
            <a:fld id="{4FAB73BC-B049-4115-A692-8D63A059BFB8}" type="slidenum">
              <a:rPr lang="en-US" smtClean="0"/>
              <a:t>13</a:t>
            </a:fld>
            <a:endParaRPr lang="en-US"/>
          </a:p>
        </p:txBody>
      </p:sp>
      <p:graphicFrame>
        <p:nvGraphicFramePr>
          <p:cNvPr id="18" name="表格 17"/>
          <p:cNvGraphicFramePr>
            <a:graphicFrameLocks noGrp="1"/>
          </p:cNvGraphicFramePr>
          <p:nvPr>
            <p:extLst>
              <p:ext uri="{D42A27DB-BD31-4B8C-83A1-F6EECF244321}">
                <p14:modId xmlns:p14="http://schemas.microsoft.com/office/powerpoint/2010/main" val="856405636"/>
              </p:ext>
            </p:extLst>
          </p:nvPr>
        </p:nvGraphicFramePr>
        <p:xfrm>
          <a:off x="1266392" y="935105"/>
          <a:ext cx="5468472" cy="5505364"/>
        </p:xfrm>
        <a:graphic>
          <a:graphicData uri="http://schemas.openxmlformats.org/drawingml/2006/table">
            <a:tbl>
              <a:tblPr>
                <a:tableStyleId>{5C22544A-7EE6-4342-B048-85BDC9FD1C3A}</a:tableStyleId>
              </a:tblPr>
              <a:tblGrid>
                <a:gridCol w="2147290">
                  <a:extLst>
                    <a:ext uri="{9D8B030D-6E8A-4147-A177-3AD203B41FA5}">
                      <a16:colId xmlns:a16="http://schemas.microsoft.com/office/drawing/2014/main" xmlns="" val="3689739995"/>
                    </a:ext>
                  </a:extLst>
                </a:gridCol>
                <a:gridCol w="1235506">
                  <a:extLst>
                    <a:ext uri="{9D8B030D-6E8A-4147-A177-3AD203B41FA5}">
                      <a16:colId xmlns:a16="http://schemas.microsoft.com/office/drawing/2014/main" xmlns="" val="847648217"/>
                    </a:ext>
                  </a:extLst>
                </a:gridCol>
                <a:gridCol w="1042838">
                  <a:extLst>
                    <a:ext uri="{9D8B030D-6E8A-4147-A177-3AD203B41FA5}">
                      <a16:colId xmlns:a16="http://schemas.microsoft.com/office/drawing/2014/main" xmlns="" val="1647884524"/>
                    </a:ext>
                  </a:extLst>
                </a:gridCol>
                <a:gridCol w="1042838">
                  <a:extLst>
                    <a:ext uri="{9D8B030D-6E8A-4147-A177-3AD203B41FA5}">
                      <a16:colId xmlns:a16="http://schemas.microsoft.com/office/drawing/2014/main" xmlns="" val="1047110116"/>
                    </a:ext>
                  </a:extLst>
                </a:gridCol>
              </a:tblGrid>
              <a:tr h="289756">
                <a:tc>
                  <a:txBody>
                    <a:bodyPr/>
                    <a:lstStyle/>
                    <a:p>
                      <a:pPr algn="l" rtl="0" fontAlgn="ctr"/>
                      <a:r>
                        <a:rPr lang="zh-TW" altLang="en-US" sz="1800" b="0" i="0" u="none" strike="noStrike" dirty="0">
                          <a:solidFill>
                            <a:srgbClr val="000000"/>
                          </a:solidFill>
                          <a:effectLst/>
                          <a:latin typeface="新細明體" panose="02020500000000000000" pitchFamily="18" charset="-120"/>
                          <a:ea typeface="新細明體" panose="02020500000000000000" pitchFamily="18" charset="-120"/>
                        </a:rPr>
                        <a:t>單位</a:t>
                      </a:r>
                    </a:p>
                  </a:txBody>
                  <a:tcPr marL="9525" marR="9525" marT="9525" marB="0" anchor="ctr">
                    <a:solidFill>
                      <a:schemeClr val="accent6">
                        <a:lumMod val="40000"/>
                        <a:lumOff val="60000"/>
                      </a:schemeClr>
                    </a:solidFill>
                  </a:tcPr>
                </a:tc>
                <a:tc>
                  <a:txBody>
                    <a:bodyPr/>
                    <a:lstStyle/>
                    <a:p>
                      <a:pPr algn="ctr" rtl="0" fontAlgn="ctr"/>
                      <a:r>
                        <a:rPr lang="en-US" altLang="zh-TW" sz="1800" b="0" i="0" u="none" strike="noStrike" dirty="0">
                          <a:solidFill>
                            <a:srgbClr val="000000"/>
                          </a:solidFill>
                          <a:effectLst/>
                          <a:latin typeface="新細明體" panose="02020500000000000000" pitchFamily="18" charset="-120"/>
                          <a:ea typeface="新細明體" panose="02020500000000000000" pitchFamily="18" charset="-120"/>
                        </a:rPr>
                        <a:t>105</a:t>
                      </a:r>
                      <a:r>
                        <a:rPr lang="zh-TW" altLang="en-US" sz="1800" b="0" i="0" u="none" strike="noStrike" dirty="0">
                          <a:solidFill>
                            <a:srgbClr val="000000"/>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tc>
                  <a:txBody>
                    <a:bodyPr/>
                    <a:lstStyle/>
                    <a:p>
                      <a:pPr algn="ctr" rtl="0" fontAlgn="ctr"/>
                      <a:r>
                        <a:rPr lang="en-US" altLang="zh-TW" sz="1800" b="0" i="0" u="none" strike="noStrike">
                          <a:solidFill>
                            <a:srgbClr val="000000"/>
                          </a:solidFill>
                          <a:effectLst/>
                          <a:latin typeface="新細明體" panose="02020500000000000000" pitchFamily="18" charset="-120"/>
                          <a:ea typeface="新細明體" panose="02020500000000000000" pitchFamily="18" charset="-120"/>
                        </a:rPr>
                        <a:t>104</a:t>
                      </a:r>
                      <a:r>
                        <a:rPr lang="zh-TW" altLang="en-US" sz="1800" b="0" i="0" u="none" strike="noStrike">
                          <a:solidFill>
                            <a:srgbClr val="000000"/>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tc>
                  <a:txBody>
                    <a:bodyPr/>
                    <a:lstStyle/>
                    <a:p>
                      <a:pPr algn="ctr" rtl="0" fontAlgn="ctr"/>
                      <a:r>
                        <a:rPr lang="en-US" altLang="zh-TW" sz="1800" b="0" i="0" u="none" strike="noStrike" dirty="0">
                          <a:solidFill>
                            <a:srgbClr val="000000"/>
                          </a:solidFill>
                          <a:effectLst/>
                          <a:latin typeface="新細明體" panose="02020500000000000000" pitchFamily="18" charset="-120"/>
                          <a:ea typeface="新細明體" panose="02020500000000000000" pitchFamily="18" charset="-120"/>
                        </a:rPr>
                        <a:t>103</a:t>
                      </a:r>
                      <a:r>
                        <a:rPr lang="zh-TW" altLang="en-US" sz="1800" b="0" i="0" u="none" strike="noStrike" dirty="0">
                          <a:solidFill>
                            <a:srgbClr val="000000"/>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extLst>
                  <a:ext uri="{0D108BD9-81ED-4DB2-BD59-A6C34878D82A}">
                    <a16:rowId xmlns:a16="http://schemas.microsoft.com/office/drawing/2014/main" xmlns="" val="2625984083"/>
                  </a:ext>
                </a:extLst>
              </a:tr>
              <a:tr h="289756">
                <a:tc>
                  <a:txBody>
                    <a:bodyPr/>
                    <a:lstStyle/>
                    <a:p>
                      <a:pPr algn="l" rtl="0" fontAlgn="ctr"/>
                      <a:r>
                        <a:rPr lang="zh-TW" altLang="en-US" sz="1800" b="0" i="0" u="none" strike="noStrike" dirty="0">
                          <a:solidFill>
                            <a:srgbClr val="000000"/>
                          </a:solidFill>
                          <a:effectLst/>
                          <a:latin typeface="新細明體" panose="02020500000000000000" pitchFamily="18" charset="-120"/>
                          <a:ea typeface="新細明體" panose="02020500000000000000" pitchFamily="18" charset="-120"/>
                        </a:rPr>
                        <a:t>圖書館</a:t>
                      </a:r>
                    </a:p>
                  </a:txBody>
                  <a:tcPr marL="9525" marR="9525" marT="9525" marB="0" anchor="ctr">
                    <a:solidFill>
                      <a:srgbClr val="FFFF00"/>
                    </a:solidFill>
                  </a:tcPr>
                </a:tc>
                <a:tc>
                  <a:txBody>
                    <a:bodyPr/>
                    <a:lstStyle/>
                    <a:p>
                      <a:pPr algn="ctr" rtl="0" fontAlgn="ctr"/>
                      <a:r>
                        <a:rPr lang="en-US" altLang="zh-TW" sz="1800" b="0" i="0" u="none" strike="noStrike" dirty="0">
                          <a:solidFill>
                            <a:srgbClr val="5B9BD5"/>
                          </a:solidFill>
                          <a:effectLst/>
                          <a:latin typeface="新細明體" panose="02020500000000000000" pitchFamily="18" charset="-120"/>
                          <a:ea typeface="新細明體" panose="02020500000000000000" pitchFamily="18" charset="-120"/>
                        </a:rPr>
                        <a:t>4.333 </a:t>
                      </a:r>
                    </a:p>
                  </a:txBody>
                  <a:tcPr marL="9525" marR="9525" marT="9525" marB="0" anchor="ctr">
                    <a:solidFill>
                      <a:srgbClr val="FFFF00"/>
                    </a:solidFill>
                  </a:tcPr>
                </a:tc>
                <a:tc>
                  <a:txBody>
                    <a:bodyPr/>
                    <a:lstStyle/>
                    <a:p>
                      <a:pPr algn="ctr" rtl="0" fontAlgn="ctr"/>
                      <a:r>
                        <a:rPr lang="en-US" altLang="zh-TW" sz="1800" b="0" i="0" u="none" strike="noStrike">
                          <a:solidFill>
                            <a:srgbClr val="FF0000"/>
                          </a:solidFill>
                          <a:effectLst/>
                          <a:latin typeface="新細明體" panose="02020500000000000000" pitchFamily="18" charset="-120"/>
                          <a:ea typeface="新細明體" panose="02020500000000000000" pitchFamily="18" charset="-120"/>
                        </a:rPr>
                        <a:t>4.012 </a:t>
                      </a:r>
                    </a:p>
                  </a:txBody>
                  <a:tcPr marL="9525" marR="9525" marT="9525" marB="0" anchor="ctr">
                    <a:solidFill>
                      <a:srgbClr val="FFFF00"/>
                    </a:solidFill>
                  </a:tcPr>
                </a:tc>
                <a:tc>
                  <a:txBody>
                    <a:bodyPr/>
                    <a:lstStyle/>
                    <a:p>
                      <a:pPr algn="ctr" rtl="0" fontAlgn="ctr"/>
                      <a:r>
                        <a:rPr lang="en-US" altLang="zh-TW" sz="1800" b="0" i="0" u="none" strike="noStrike">
                          <a:solidFill>
                            <a:srgbClr val="000000"/>
                          </a:solidFill>
                          <a:effectLst/>
                          <a:latin typeface="新細明體" panose="02020500000000000000" pitchFamily="18" charset="-120"/>
                          <a:ea typeface="新細明體" panose="02020500000000000000" pitchFamily="18" charset="-120"/>
                        </a:rPr>
                        <a:t>4.137 </a:t>
                      </a:r>
                    </a:p>
                  </a:txBody>
                  <a:tcPr marL="9525" marR="9525" marT="9525" marB="0" anchor="ctr">
                    <a:solidFill>
                      <a:srgbClr val="FFFF00"/>
                    </a:solidFill>
                  </a:tcPr>
                </a:tc>
                <a:extLst>
                  <a:ext uri="{0D108BD9-81ED-4DB2-BD59-A6C34878D82A}">
                    <a16:rowId xmlns:a16="http://schemas.microsoft.com/office/drawing/2014/main" xmlns="" val="3648837361"/>
                  </a:ext>
                </a:extLst>
              </a:tr>
              <a:tr h="289756">
                <a:tc>
                  <a:txBody>
                    <a:bodyPr/>
                    <a:lstStyle/>
                    <a:p>
                      <a:pPr algn="l" rtl="0" fontAlgn="ctr"/>
                      <a:r>
                        <a:rPr lang="zh-TW" altLang="en-US" sz="1800" b="0" i="0" u="none" strike="noStrike" dirty="0">
                          <a:solidFill>
                            <a:srgbClr val="000000"/>
                          </a:solidFill>
                          <a:effectLst/>
                          <a:latin typeface="新細明體" panose="02020500000000000000" pitchFamily="18" charset="-120"/>
                          <a:ea typeface="新細明體" panose="02020500000000000000" pitchFamily="18" charset="-120"/>
                        </a:rPr>
                        <a:t>進修部</a:t>
                      </a:r>
                    </a:p>
                  </a:txBody>
                  <a:tcPr marL="9525" marR="9525" marT="9525" marB="0" anchor="ctr">
                    <a:solidFill>
                      <a:srgbClr val="FFFF00"/>
                    </a:solidFill>
                  </a:tcPr>
                </a:tc>
                <a:tc>
                  <a:txBody>
                    <a:bodyPr/>
                    <a:lstStyle/>
                    <a:p>
                      <a:pPr algn="ctr" rtl="0" fontAlgn="ctr"/>
                      <a:r>
                        <a:rPr lang="en-US" altLang="zh-TW" sz="1800" b="0" i="0" u="none" strike="noStrike" dirty="0">
                          <a:solidFill>
                            <a:srgbClr val="FF0000"/>
                          </a:solidFill>
                          <a:effectLst/>
                          <a:latin typeface="新細明體" panose="02020500000000000000" pitchFamily="18" charset="-120"/>
                          <a:ea typeface="新細明體" panose="02020500000000000000" pitchFamily="18" charset="-120"/>
                        </a:rPr>
                        <a:t>4.282 </a:t>
                      </a:r>
                    </a:p>
                  </a:txBody>
                  <a:tcPr marL="9525" marR="9525" marT="9525" marB="0" anchor="ctr">
                    <a:solidFill>
                      <a:srgbClr val="FFFF00"/>
                    </a:solidFill>
                  </a:tcPr>
                </a:tc>
                <a:tc>
                  <a:txBody>
                    <a:bodyPr/>
                    <a:lstStyle/>
                    <a:p>
                      <a:pPr algn="ctr" rtl="0" fontAlgn="ctr"/>
                      <a:r>
                        <a:rPr lang="en-US" altLang="zh-TW" sz="1800" b="0" i="0" u="none" strike="noStrike">
                          <a:solidFill>
                            <a:srgbClr val="30ACEC"/>
                          </a:solidFill>
                          <a:effectLst/>
                          <a:latin typeface="新細明體" panose="02020500000000000000" pitchFamily="18" charset="-120"/>
                          <a:ea typeface="新細明體" panose="02020500000000000000" pitchFamily="18" charset="-120"/>
                        </a:rPr>
                        <a:t>4.290 </a:t>
                      </a:r>
                    </a:p>
                  </a:txBody>
                  <a:tcPr marL="9525" marR="9525" marT="9525" marB="0" anchor="ctr">
                    <a:solidFill>
                      <a:srgbClr val="FFFF00"/>
                    </a:solidFill>
                  </a:tcPr>
                </a:tc>
                <a:tc>
                  <a:txBody>
                    <a:bodyPr/>
                    <a:lstStyle/>
                    <a:p>
                      <a:pPr algn="ctr" rtl="0" fontAlgn="ctr"/>
                      <a:r>
                        <a:rPr lang="en-US" altLang="zh-TW" sz="1800" b="0" i="0" u="none" strike="noStrike">
                          <a:solidFill>
                            <a:srgbClr val="000000"/>
                          </a:solidFill>
                          <a:effectLst/>
                          <a:latin typeface="新細明體" panose="02020500000000000000" pitchFamily="18" charset="-120"/>
                          <a:ea typeface="新細明體" panose="02020500000000000000" pitchFamily="18" charset="-120"/>
                        </a:rPr>
                        <a:t>4.161 </a:t>
                      </a:r>
                    </a:p>
                  </a:txBody>
                  <a:tcPr marL="9525" marR="9525" marT="9525" marB="0" anchor="ctr">
                    <a:solidFill>
                      <a:srgbClr val="FFFF00"/>
                    </a:solidFill>
                  </a:tcPr>
                </a:tc>
                <a:extLst>
                  <a:ext uri="{0D108BD9-81ED-4DB2-BD59-A6C34878D82A}">
                    <a16:rowId xmlns:a16="http://schemas.microsoft.com/office/drawing/2014/main" xmlns="" val="2650804664"/>
                  </a:ext>
                </a:extLst>
              </a:tr>
              <a:tr h="289756">
                <a:tc>
                  <a:txBody>
                    <a:bodyPr/>
                    <a:lstStyle/>
                    <a:p>
                      <a:pPr algn="l" rtl="0" fontAlgn="ctr"/>
                      <a:r>
                        <a:rPr lang="zh-TW" altLang="en-US" sz="1800" b="0" i="0" u="none" strike="noStrike">
                          <a:solidFill>
                            <a:srgbClr val="000000"/>
                          </a:solidFill>
                          <a:effectLst/>
                          <a:latin typeface="新細明體" panose="02020500000000000000" pitchFamily="18" charset="-120"/>
                          <a:ea typeface="新細明體" panose="02020500000000000000" pitchFamily="18" charset="-120"/>
                        </a:rPr>
                        <a:t>教資中心</a:t>
                      </a:r>
                    </a:p>
                  </a:txBody>
                  <a:tcPr marL="9525" marR="9525" marT="9525" marB="0" anchor="ctr">
                    <a:solidFill>
                      <a:srgbClr val="FFFF00"/>
                    </a:solidFill>
                  </a:tcPr>
                </a:tc>
                <a:tc>
                  <a:txBody>
                    <a:bodyPr/>
                    <a:lstStyle/>
                    <a:p>
                      <a:pPr algn="ctr" rtl="0" fontAlgn="ctr"/>
                      <a:r>
                        <a:rPr lang="en-US" altLang="zh-TW" sz="1800" b="0" i="0" u="none" strike="noStrike" dirty="0">
                          <a:solidFill>
                            <a:srgbClr val="5B9BD5"/>
                          </a:solidFill>
                          <a:effectLst/>
                          <a:latin typeface="新細明體" panose="02020500000000000000" pitchFamily="18" charset="-120"/>
                          <a:ea typeface="新細明體" panose="02020500000000000000" pitchFamily="18" charset="-120"/>
                        </a:rPr>
                        <a:t>4.264 </a:t>
                      </a:r>
                    </a:p>
                  </a:txBody>
                  <a:tcPr marL="9525" marR="9525" marT="9525" marB="0" anchor="ctr">
                    <a:solidFill>
                      <a:srgbClr val="FFFF00"/>
                    </a:solidFill>
                  </a:tcPr>
                </a:tc>
                <a:tc>
                  <a:txBody>
                    <a:bodyPr/>
                    <a:lstStyle/>
                    <a:p>
                      <a:pPr algn="ctr" rtl="0" fontAlgn="ctr"/>
                      <a:r>
                        <a:rPr lang="en-US" altLang="zh-TW" sz="1800" b="0" i="0" u="none" strike="noStrike">
                          <a:solidFill>
                            <a:srgbClr val="FF0000"/>
                          </a:solidFill>
                          <a:effectLst/>
                          <a:latin typeface="新細明體" panose="02020500000000000000" pitchFamily="18" charset="-120"/>
                          <a:ea typeface="新細明體" panose="02020500000000000000" pitchFamily="18" charset="-120"/>
                        </a:rPr>
                        <a:t>4.105 </a:t>
                      </a:r>
                    </a:p>
                  </a:txBody>
                  <a:tcPr marL="9525" marR="9525" marT="9525" marB="0" anchor="ctr">
                    <a:solidFill>
                      <a:srgbClr val="FFFF00"/>
                    </a:solidFill>
                  </a:tcPr>
                </a:tc>
                <a:tc>
                  <a:txBody>
                    <a:bodyPr/>
                    <a:lstStyle/>
                    <a:p>
                      <a:pPr algn="ctr" rtl="0" fontAlgn="ctr"/>
                      <a:r>
                        <a:rPr lang="en-US" altLang="zh-TW" sz="1800" b="0" i="0" u="none" strike="noStrike">
                          <a:solidFill>
                            <a:srgbClr val="000000"/>
                          </a:solidFill>
                          <a:effectLst/>
                          <a:latin typeface="新細明體" panose="02020500000000000000" pitchFamily="18" charset="-120"/>
                          <a:ea typeface="新細明體" panose="02020500000000000000" pitchFamily="18" charset="-120"/>
                        </a:rPr>
                        <a:t>4.155 </a:t>
                      </a:r>
                    </a:p>
                  </a:txBody>
                  <a:tcPr marL="9525" marR="9525" marT="9525" marB="0" anchor="ctr">
                    <a:solidFill>
                      <a:srgbClr val="FFFF00"/>
                    </a:solidFill>
                  </a:tcPr>
                </a:tc>
                <a:extLst>
                  <a:ext uri="{0D108BD9-81ED-4DB2-BD59-A6C34878D82A}">
                    <a16:rowId xmlns:a16="http://schemas.microsoft.com/office/drawing/2014/main" xmlns="" val="1528503074"/>
                  </a:ext>
                </a:extLst>
              </a:tr>
              <a:tr h="289756">
                <a:tc>
                  <a:txBody>
                    <a:bodyPr/>
                    <a:lstStyle/>
                    <a:p>
                      <a:pPr algn="l" rtl="0" fontAlgn="ctr"/>
                      <a:r>
                        <a:rPr lang="zh-TW" altLang="en-US" sz="1800" b="0" i="0" u="none" strike="noStrike">
                          <a:solidFill>
                            <a:srgbClr val="000000"/>
                          </a:solidFill>
                          <a:effectLst/>
                          <a:latin typeface="新細明體" panose="02020500000000000000" pitchFamily="18" charset="-120"/>
                          <a:ea typeface="新細明體" panose="02020500000000000000" pitchFamily="18" charset="-120"/>
                        </a:rPr>
                        <a:t>會計室</a:t>
                      </a:r>
                    </a:p>
                  </a:txBody>
                  <a:tcPr marL="9525" marR="9525" marT="9525" marB="0" anchor="ctr">
                    <a:solidFill>
                      <a:srgbClr val="FFFF00"/>
                    </a:solidFill>
                  </a:tcPr>
                </a:tc>
                <a:tc>
                  <a:txBody>
                    <a:bodyPr/>
                    <a:lstStyle/>
                    <a:p>
                      <a:pPr algn="ctr" rtl="0" fontAlgn="ctr"/>
                      <a:r>
                        <a:rPr lang="en-US" altLang="zh-TW" sz="1800" b="0" i="0" u="none" strike="noStrike" dirty="0">
                          <a:solidFill>
                            <a:srgbClr val="5B9BD5"/>
                          </a:solidFill>
                          <a:effectLst/>
                          <a:latin typeface="新細明體" panose="02020500000000000000" pitchFamily="18" charset="-120"/>
                          <a:ea typeface="新細明體" panose="02020500000000000000" pitchFamily="18" charset="-120"/>
                        </a:rPr>
                        <a:t>4.237 </a:t>
                      </a:r>
                    </a:p>
                  </a:txBody>
                  <a:tcPr marL="9525" marR="9525" marT="9525" marB="0" anchor="ctr">
                    <a:solidFill>
                      <a:srgbClr val="FFFF00"/>
                    </a:solidFill>
                  </a:tcPr>
                </a:tc>
                <a:tc>
                  <a:txBody>
                    <a:bodyPr/>
                    <a:lstStyle/>
                    <a:p>
                      <a:pPr algn="ctr" rtl="0" fontAlgn="ctr"/>
                      <a:r>
                        <a:rPr lang="en-US" altLang="zh-TW" sz="1800" b="0" i="0" u="none" strike="noStrike" dirty="0">
                          <a:solidFill>
                            <a:srgbClr val="FF0000"/>
                          </a:solidFill>
                          <a:effectLst/>
                          <a:latin typeface="新細明體" panose="02020500000000000000" pitchFamily="18" charset="-120"/>
                          <a:ea typeface="新細明體" panose="02020500000000000000" pitchFamily="18" charset="-120"/>
                        </a:rPr>
                        <a:t>4.119 </a:t>
                      </a:r>
                    </a:p>
                  </a:txBody>
                  <a:tcPr marL="9525" marR="9525" marT="9525" marB="0" anchor="ctr">
                    <a:solidFill>
                      <a:srgbClr val="FFFF00"/>
                    </a:solidFill>
                  </a:tcPr>
                </a:tc>
                <a:tc>
                  <a:txBody>
                    <a:bodyPr/>
                    <a:lstStyle/>
                    <a:p>
                      <a:pPr algn="ctr" rtl="0" fontAlgn="ctr"/>
                      <a:r>
                        <a:rPr lang="en-US" altLang="zh-TW" sz="1800" b="0" i="0" u="none" strike="noStrike">
                          <a:solidFill>
                            <a:srgbClr val="000000"/>
                          </a:solidFill>
                          <a:effectLst/>
                          <a:latin typeface="新細明體" panose="02020500000000000000" pitchFamily="18" charset="-120"/>
                          <a:ea typeface="新細明體" panose="02020500000000000000" pitchFamily="18" charset="-120"/>
                        </a:rPr>
                        <a:t>4.099 </a:t>
                      </a:r>
                    </a:p>
                  </a:txBody>
                  <a:tcPr marL="9525" marR="9525" marT="9525" marB="0" anchor="ctr">
                    <a:solidFill>
                      <a:srgbClr val="FFFF00"/>
                    </a:solidFill>
                  </a:tcPr>
                </a:tc>
                <a:extLst>
                  <a:ext uri="{0D108BD9-81ED-4DB2-BD59-A6C34878D82A}">
                    <a16:rowId xmlns:a16="http://schemas.microsoft.com/office/drawing/2014/main" xmlns="" val="1642700226"/>
                  </a:ext>
                </a:extLst>
              </a:tr>
              <a:tr h="289756">
                <a:tc>
                  <a:txBody>
                    <a:bodyPr/>
                    <a:lstStyle/>
                    <a:p>
                      <a:pPr algn="l" rtl="0" fontAlgn="ctr"/>
                      <a:r>
                        <a:rPr lang="zh-TW" altLang="en-US" sz="1800" b="0" i="0" u="none" strike="noStrike">
                          <a:solidFill>
                            <a:srgbClr val="000000"/>
                          </a:solidFill>
                          <a:effectLst/>
                          <a:latin typeface="新細明體" panose="02020500000000000000" pitchFamily="18" charset="-120"/>
                          <a:ea typeface="新細明體" panose="02020500000000000000" pitchFamily="18" charset="-120"/>
                        </a:rPr>
                        <a:t>語文中心</a:t>
                      </a:r>
                    </a:p>
                  </a:txBody>
                  <a:tcPr marL="9525" marR="9525" marT="9525" marB="0" anchor="ctr">
                    <a:solidFill>
                      <a:srgbClr val="FFFF00"/>
                    </a:solidFill>
                  </a:tcPr>
                </a:tc>
                <a:tc>
                  <a:txBody>
                    <a:bodyPr/>
                    <a:lstStyle/>
                    <a:p>
                      <a:pPr algn="ctr" rtl="0" fontAlgn="ctr"/>
                      <a:r>
                        <a:rPr lang="en-US" altLang="zh-TW" sz="1800" b="0" i="0" u="none" strike="noStrike" dirty="0">
                          <a:solidFill>
                            <a:srgbClr val="5B9BD5"/>
                          </a:solidFill>
                          <a:effectLst/>
                          <a:latin typeface="新細明體" panose="02020500000000000000" pitchFamily="18" charset="-120"/>
                          <a:ea typeface="新細明體" panose="02020500000000000000" pitchFamily="18" charset="-120"/>
                        </a:rPr>
                        <a:t>4.143 </a:t>
                      </a:r>
                    </a:p>
                  </a:txBody>
                  <a:tcPr marL="9525" marR="9525" marT="9525" marB="0" anchor="ctr">
                    <a:solidFill>
                      <a:srgbClr val="FFFF00"/>
                    </a:solidFill>
                  </a:tcPr>
                </a:tc>
                <a:tc>
                  <a:txBody>
                    <a:bodyPr/>
                    <a:lstStyle/>
                    <a:p>
                      <a:pPr algn="ctr" rtl="0" fontAlgn="ctr"/>
                      <a:r>
                        <a:rPr lang="en-US" altLang="zh-TW" sz="1800" b="0" i="0" u="none" strike="noStrike" dirty="0">
                          <a:solidFill>
                            <a:srgbClr val="FF0000"/>
                          </a:solidFill>
                          <a:effectLst/>
                          <a:latin typeface="新細明體" panose="02020500000000000000" pitchFamily="18" charset="-120"/>
                          <a:ea typeface="新細明體" panose="02020500000000000000" pitchFamily="18" charset="-120"/>
                        </a:rPr>
                        <a:t>3.853 </a:t>
                      </a:r>
                    </a:p>
                  </a:txBody>
                  <a:tcPr marL="9525" marR="9525" marT="9525" marB="0" anchor="ctr">
                    <a:solidFill>
                      <a:srgbClr val="FFFF00"/>
                    </a:solidFill>
                  </a:tcPr>
                </a:tc>
                <a:tc>
                  <a:txBody>
                    <a:bodyPr/>
                    <a:lstStyle/>
                    <a:p>
                      <a:pPr algn="ctr" rtl="0" fontAlgn="ctr"/>
                      <a:r>
                        <a:rPr lang="en-US" altLang="zh-TW" sz="1800" b="0" i="0" u="none" strike="noStrike" dirty="0">
                          <a:solidFill>
                            <a:srgbClr val="000000"/>
                          </a:solidFill>
                          <a:effectLst/>
                          <a:latin typeface="新細明體" panose="02020500000000000000" pitchFamily="18" charset="-120"/>
                          <a:ea typeface="新細明體" panose="02020500000000000000" pitchFamily="18" charset="-120"/>
                        </a:rPr>
                        <a:t>3.926 </a:t>
                      </a:r>
                    </a:p>
                  </a:txBody>
                  <a:tcPr marL="9525" marR="9525" marT="9525" marB="0" anchor="ctr">
                    <a:solidFill>
                      <a:srgbClr val="FFFF00"/>
                    </a:solidFill>
                  </a:tcPr>
                </a:tc>
                <a:extLst>
                  <a:ext uri="{0D108BD9-81ED-4DB2-BD59-A6C34878D82A}">
                    <a16:rowId xmlns:a16="http://schemas.microsoft.com/office/drawing/2014/main" xmlns="" val="2720260300"/>
                  </a:ext>
                </a:extLst>
              </a:tr>
              <a:tr h="289756">
                <a:tc>
                  <a:txBody>
                    <a:bodyPr/>
                    <a:lstStyle/>
                    <a:p>
                      <a:pPr algn="l" rtl="0" fontAlgn="ctr"/>
                      <a:r>
                        <a:rPr lang="zh-TW" altLang="en-US" sz="1800" b="0" i="0" u="none" strike="noStrike">
                          <a:solidFill>
                            <a:srgbClr val="000000"/>
                          </a:solidFill>
                          <a:effectLst/>
                          <a:latin typeface="新細明體" panose="02020500000000000000" pitchFamily="18" charset="-120"/>
                          <a:ea typeface="新細明體" panose="02020500000000000000" pitchFamily="18" charset="-120"/>
                        </a:rPr>
                        <a:t>教務處</a:t>
                      </a:r>
                    </a:p>
                  </a:txBody>
                  <a:tcPr marL="9525" marR="9525" marT="9525" marB="0" anchor="ctr">
                    <a:solidFill>
                      <a:srgbClr val="FFFF00"/>
                    </a:solidFill>
                  </a:tcPr>
                </a:tc>
                <a:tc>
                  <a:txBody>
                    <a:bodyPr/>
                    <a:lstStyle/>
                    <a:p>
                      <a:pPr algn="ctr" rtl="0" fontAlgn="ctr"/>
                      <a:r>
                        <a:rPr lang="en-US" altLang="zh-TW" sz="1800" b="0" i="0" u="none" strike="noStrike">
                          <a:solidFill>
                            <a:srgbClr val="5B9BD5"/>
                          </a:solidFill>
                          <a:effectLst/>
                          <a:latin typeface="新細明體" panose="02020500000000000000" pitchFamily="18" charset="-120"/>
                          <a:ea typeface="新細明體" panose="02020500000000000000" pitchFamily="18" charset="-120"/>
                        </a:rPr>
                        <a:t>4.115 </a:t>
                      </a:r>
                    </a:p>
                  </a:txBody>
                  <a:tcPr marL="9525" marR="9525" marT="9525" marB="0" anchor="ctr">
                    <a:solidFill>
                      <a:srgbClr val="FFFF00"/>
                    </a:solidFill>
                  </a:tcPr>
                </a:tc>
                <a:tc>
                  <a:txBody>
                    <a:bodyPr/>
                    <a:lstStyle/>
                    <a:p>
                      <a:pPr algn="ctr" rtl="0" fontAlgn="ctr"/>
                      <a:r>
                        <a:rPr lang="en-US" altLang="zh-TW" sz="1800" b="0" i="0" u="none" strike="noStrike" dirty="0">
                          <a:solidFill>
                            <a:srgbClr val="FF0000"/>
                          </a:solidFill>
                          <a:effectLst/>
                          <a:latin typeface="新細明體" panose="02020500000000000000" pitchFamily="18" charset="-120"/>
                          <a:ea typeface="新細明體" panose="02020500000000000000" pitchFamily="18" charset="-120"/>
                        </a:rPr>
                        <a:t>3.910 </a:t>
                      </a:r>
                    </a:p>
                  </a:txBody>
                  <a:tcPr marL="9525" marR="9525" marT="9525" marB="0" anchor="ctr">
                    <a:solidFill>
                      <a:srgbClr val="FFFF00"/>
                    </a:solidFill>
                  </a:tcPr>
                </a:tc>
                <a:tc>
                  <a:txBody>
                    <a:bodyPr/>
                    <a:lstStyle/>
                    <a:p>
                      <a:pPr algn="ctr" rtl="0" fontAlgn="ctr"/>
                      <a:r>
                        <a:rPr lang="en-US" altLang="zh-TW" sz="1800" b="0" i="0" u="none" strike="noStrike" dirty="0">
                          <a:solidFill>
                            <a:srgbClr val="000000"/>
                          </a:solidFill>
                          <a:effectLst/>
                          <a:latin typeface="新細明體" panose="02020500000000000000" pitchFamily="18" charset="-120"/>
                          <a:ea typeface="新細明體" panose="02020500000000000000" pitchFamily="18" charset="-120"/>
                        </a:rPr>
                        <a:t>4.052 </a:t>
                      </a:r>
                    </a:p>
                  </a:txBody>
                  <a:tcPr marL="9525" marR="9525" marT="9525" marB="0" anchor="ctr">
                    <a:solidFill>
                      <a:srgbClr val="FFFF00"/>
                    </a:solidFill>
                  </a:tcPr>
                </a:tc>
                <a:extLst>
                  <a:ext uri="{0D108BD9-81ED-4DB2-BD59-A6C34878D82A}">
                    <a16:rowId xmlns:a16="http://schemas.microsoft.com/office/drawing/2014/main" xmlns="" val="1431306643"/>
                  </a:ext>
                </a:extLst>
              </a:tr>
              <a:tr h="289756">
                <a:tc>
                  <a:txBody>
                    <a:bodyPr/>
                    <a:lstStyle/>
                    <a:p>
                      <a:pPr algn="l" rtl="0" fontAlgn="ctr"/>
                      <a:r>
                        <a:rPr lang="zh-TW" altLang="en-US" sz="1800" b="0" i="0" u="none" strike="noStrike">
                          <a:solidFill>
                            <a:srgbClr val="000000"/>
                          </a:solidFill>
                          <a:effectLst/>
                          <a:latin typeface="新細明體" panose="02020500000000000000" pitchFamily="18" charset="-120"/>
                          <a:ea typeface="新細明體" panose="02020500000000000000" pitchFamily="18" charset="-120"/>
                        </a:rPr>
                        <a:t>人事室</a:t>
                      </a:r>
                    </a:p>
                  </a:txBody>
                  <a:tcPr marL="9525" marR="9525" marT="9525" marB="0" anchor="ctr">
                    <a:solidFill>
                      <a:srgbClr val="FFFF00"/>
                    </a:solidFill>
                  </a:tcPr>
                </a:tc>
                <a:tc>
                  <a:txBody>
                    <a:bodyPr/>
                    <a:lstStyle/>
                    <a:p>
                      <a:pPr algn="ctr" rtl="0" fontAlgn="ctr"/>
                      <a:r>
                        <a:rPr lang="en-US" altLang="zh-TW" sz="1800" b="0" i="0" u="none" strike="noStrike">
                          <a:solidFill>
                            <a:srgbClr val="FF0000"/>
                          </a:solidFill>
                          <a:effectLst/>
                          <a:latin typeface="新細明體" panose="02020500000000000000" pitchFamily="18" charset="-120"/>
                          <a:ea typeface="新細明體" panose="02020500000000000000" pitchFamily="18" charset="-120"/>
                        </a:rPr>
                        <a:t>4.080 </a:t>
                      </a:r>
                    </a:p>
                  </a:txBody>
                  <a:tcPr marL="9525" marR="9525" marT="9525" marB="0" anchor="ctr">
                    <a:solidFill>
                      <a:srgbClr val="FFFF00"/>
                    </a:solidFill>
                  </a:tcPr>
                </a:tc>
                <a:tc>
                  <a:txBody>
                    <a:bodyPr/>
                    <a:lstStyle/>
                    <a:p>
                      <a:pPr algn="ctr" rtl="0" fontAlgn="ctr"/>
                      <a:r>
                        <a:rPr lang="en-US" altLang="zh-TW" sz="1800" b="0" i="0" u="none" strike="noStrike">
                          <a:solidFill>
                            <a:srgbClr val="30ACEC"/>
                          </a:solidFill>
                          <a:effectLst/>
                          <a:latin typeface="新細明體" panose="02020500000000000000" pitchFamily="18" charset="-120"/>
                          <a:ea typeface="新細明體" panose="02020500000000000000" pitchFamily="18" charset="-120"/>
                        </a:rPr>
                        <a:t>4.177 </a:t>
                      </a:r>
                    </a:p>
                  </a:txBody>
                  <a:tcPr marL="9525" marR="9525" marT="9525" marB="0" anchor="ctr">
                    <a:solidFill>
                      <a:srgbClr val="FFFF00"/>
                    </a:solidFill>
                  </a:tcPr>
                </a:tc>
                <a:tc>
                  <a:txBody>
                    <a:bodyPr/>
                    <a:lstStyle/>
                    <a:p>
                      <a:pPr algn="ctr" rtl="0" fontAlgn="ctr"/>
                      <a:r>
                        <a:rPr lang="en-US" altLang="zh-TW" sz="1800" b="0" i="0" u="none" strike="noStrike" dirty="0">
                          <a:solidFill>
                            <a:srgbClr val="000000"/>
                          </a:solidFill>
                          <a:effectLst/>
                          <a:latin typeface="新細明體" panose="02020500000000000000" pitchFamily="18" charset="-120"/>
                          <a:ea typeface="新細明體" panose="02020500000000000000" pitchFamily="18" charset="-120"/>
                        </a:rPr>
                        <a:t>4.035 </a:t>
                      </a:r>
                    </a:p>
                  </a:txBody>
                  <a:tcPr marL="9525" marR="9525" marT="9525" marB="0" anchor="ctr">
                    <a:solidFill>
                      <a:srgbClr val="FFFF00"/>
                    </a:solidFill>
                  </a:tcPr>
                </a:tc>
                <a:extLst>
                  <a:ext uri="{0D108BD9-81ED-4DB2-BD59-A6C34878D82A}">
                    <a16:rowId xmlns:a16="http://schemas.microsoft.com/office/drawing/2014/main" xmlns="" val="2885259777"/>
                  </a:ext>
                </a:extLst>
              </a:tr>
              <a:tr h="289756">
                <a:tc>
                  <a:txBody>
                    <a:bodyPr/>
                    <a:lstStyle/>
                    <a:p>
                      <a:pPr algn="l" rtl="0" fontAlgn="ctr"/>
                      <a:r>
                        <a:rPr lang="zh-TW" altLang="en-US" sz="1800" b="0" i="0" u="none" strike="noStrike">
                          <a:solidFill>
                            <a:srgbClr val="000000"/>
                          </a:solidFill>
                          <a:effectLst/>
                          <a:latin typeface="新細明體" panose="02020500000000000000" pitchFamily="18" charset="-120"/>
                          <a:ea typeface="新細明體" panose="02020500000000000000" pitchFamily="18" charset="-120"/>
                        </a:rPr>
                        <a:t>學生事務處</a:t>
                      </a:r>
                    </a:p>
                  </a:txBody>
                  <a:tcPr marL="9525" marR="9525" marT="9525" marB="0" anchor="ctr">
                    <a:solidFill>
                      <a:srgbClr val="FFFF00"/>
                    </a:solidFill>
                  </a:tcPr>
                </a:tc>
                <a:tc>
                  <a:txBody>
                    <a:bodyPr/>
                    <a:lstStyle/>
                    <a:p>
                      <a:pPr algn="ctr" rtl="0" fontAlgn="ctr"/>
                      <a:r>
                        <a:rPr lang="en-US" altLang="zh-TW" sz="1800" b="0" i="0" u="none" strike="noStrike">
                          <a:solidFill>
                            <a:srgbClr val="5B9BD5"/>
                          </a:solidFill>
                          <a:effectLst/>
                          <a:latin typeface="新細明體" panose="02020500000000000000" pitchFamily="18" charset="-120"/>
                          <a:ea typeface="新細明體" panose="02020500000000000000" pitchFamily="18" charset="-120"/>
                        </a:rPr>
                        <a:t>4.075 </a:t>
                      </a:r>
                    </a:p>
                  </a:txBody>
                  <a:tcPr marL="9525" marR="9525" marT="9525" marB="0" anchor="ctr">
                    <a:solidFill>
                      <a:srgbClr val="FFFF00"/>
                    </a:solidFill>
                  </a:tcPr>
                </a:tc>
                <a:tc>
                  <a:txBody>
                    <a:bodyPr/>
                    <a:lstStyle/>
                    <a:p>
                      <a:pPr algn="ctr" rtl="0" fontAlgn="ctr"/>
                      <a:r>
                        <a:rPr lang="en-US" altLang="zh-TW" sz="1800" b="0" i="0" u="none" strike="noStrike" dirty="0">
                          <a:solidFill>
                            <a:srgbClr val="FF0000"/>
                          </a:solidFill>
                          <a:effectLst/>
                          <a:latin typeface="新細明體" panose="02020500000000000000" pitchFamily="18" charset="-120"/>
                          <a:ea typeface="新細明體" panose="02020500000000000000" pitchFamily="18" charset="-120"/>
                        </a:rPr>
                        <a:t>3.942 </a:t>
                      </a:r>
                    </a:p>
                  </a:txBody>
                  <a:tcPr marL="9525" marR="9525" marT="9525" marB="0" anchor="ctr">
                    <a:solidFill>
                      <a:srgbClr val="FFFF00"/>
                    </a:solidFill>
                  </a:tcPr>
                </a:tc>
                <a:tc>
                  <a:txBody>
                    <a:bodyPr/>
                    <a:lstStyle/>
                    <a:p>
                      <a:pPr algn="ctr" rtl="0" fontAlgn="ctr"/>
                      <a:r>
                        <a:rPr lang="en-US" altLang="zh-TW" sz="1800" b="0" i="0" u="none" strike="noStrike" dirty="0">
                          <a:solidFill>
                            <a:srgbClr val="000000"/>
                          </a:solidFill>
                          <a:effectLst/>
                          <a:latin typeface="新細明體" panose="02020500000000000000" pitchFamily="18" charset="-120"/>
                          <a:ea typeface="新細明體" panose="02020500000000000000" pitchFamily="18" charset="-120"/>
                        </a:rPr>
                        <a:t>4.080 </a:t>
                      </a:r>
                    </a:p>
                  </a:txBody>
                  <a:tcPr marL="9525" marR="9525" marT="9525" marB="0" anchor="ctr">
                    <a:solidFill>
                      <a:srgbClr val="FFFF00"/>
                    </a:solidFill>
                  </a:tcPr>
                </a:tc>
                <a:extLst>
                  <a:ext uri="{0D108BD9-81ED-4DB2-BD59-A6C34878D82A}">
                    <a16:rowId xmlns:a16="http://schemas.microsoft.com/office/drawing/2014/main" xmlns="" val="675511865"/>
                  </a:ext>
                </a:extLst>
              </a:tr>
              <a:tr h="289756">
                <a:tc>
                  <a:txBody>
                    <a:bodyPr/>
                    <a:lstStyle/>
                    <a:p>
                      <a:pPr algn="l" rtl="0" fontAlgn="ctr"/>
                      <a:r>
                        <a:rPr lang="zh-TW" altLang="en-US" sz="1800" b="0" i="0" u="none" strike="noStrike">
                          <a:solidFill>
                            <a:srgbClr val="000000"/>
                          </a:solidFill>
                          <a:effectLst/>
                          <a:latin typeface="新細明體" panose="02020500000000000000" pitchFamily="18" charset="-120"/>
                          <a:ea typeface="新細明體" panose="02020500000000000000" pitchFamily="18" charset="-120"/>
                        </a:rPr>
                        <a:t>體育室</a:t>
                      </a:r>
                    </a:p>
                  </a:txBody>
                  <a:tcPr marL="9525" marR="9525" marT="9525" marB="0" anchor="ctr">
                    <a:solidFill>
                      <a:srgbClr val="FFFF00"/>
                    </a:solidFill>
                  </a:tcPr>
                </a:tc>
                <a:tc>
                  <a:txBody>
                    <a:bodyPr/>
                    <a:lstStyle/>
                    <a:p>
                      <a:pPr algn="ctr" rtl="0" fontAlgn="ctr"/>
                      <a:r>
                        <a:rPr lang="en-US" altLang="zh-TW" sz="1800" b="0" i="0" u="none" strike="noStrike">
                          <a:solidFill>
                            <a:srgbClr val="FF0000"/>
                          </a:solidFill>
                          <a:effectLst/>
                          <a:latin typeface="新細明體" panose="02020500000000000000" pitchFamily="18" charset="-120"/>
                          <a:ea typeface="新細明體" panose="02020500000000000000" pitchFamily="18" charset="-120"/>
                        </a:rPr>
                        <a:t>4.074 </a:t>
                      </a:r>
                    </a:p>
                  </a:txBody>
                  <a:tcPr marL="9525" marR="9525" marT="9525" marB="0" anchor="ctr">
                    <a:solidFill>
                      <a:srgbClr val="FFFF00"/>
                    </a:solidFill>
                  </a:tcPr>
                </a:tc>
                <a:tc>
                  <a:txBody>
                    <a:bodyPr/>
                    <a:lstStyle/>
                    <a:p>
                      <a:pPr algn="ctr" rtl="0" fontAlgn="ctr"/>
                      <a:r>
                        <a:rPr lang="en-US" altLang="zh-TW" sz="1800" b="0" i="0" u="none" strike="noStrike" dirty="0">
                          <a:solidFill>
                            <a:srgbClr val="FF0000"/>
                          </a:solidFill>
                          <a:effectLst/>
                          <a:latin typeface="新細明體" panose="02020500000000000000" pitchFamily="18" charset="-120"/>
                          <a:ea typeface="新細明體" panose="02020500000000000000" pitchFamily="18" charset="-120"/>
                        </a:rPr>
                        <a:t>4.125 </a:t>
                      </a:r>
                    </a:p>
                  </a:txBody>
                  <a:tcPr marL="9525" marR="9525" marT="9525" marB="0" anchor="ctr">
                    <a:solidFill>
                      <a:srgbClr val="FFFF00"/>
                    </a:solidFill>
                  </a:tcPr>
                </a:tc>
                <a:tc>
                  <a:txBody>
                    <a:bodyPr/>
                    <a:lstStyle/>
                    <a:p>
                      <a:pPr algn="ctr" rtl="0" fontAlgn="ctr"/>
                      <a:r>
                        <a:rPr lang="en-US" altLang="zh-TW" sz="1800" b="0" i="0" u="none" strike="noStrike" dirty="0">
                          <a:solidFill>
                            <a:srgbClr val="000000"/>
                          </a:solidFill>
                          <a:effectLst/>
                          <a:latin typeface="新細明體" panose="02020500000000000000" pitchFamily="18" charset="-120"/>
                          <a:ea typeface="新細明體" panose="02020500000000000000" pitchFamily="18" charset="-120"/>
                        </a:rPr>
                        <a:t>4.128 </a:t>
                      </a:r>
                    </a:p>
                  </a:txBody>
                  <a:tcPr marL="9525" marR="9525" marT="9525" marB="0" anchor="ctr">
                    <a:solidFill>
                      <a:srgbClr val="FFFF00"/>
                    </a:solidFill>
                  </a:tcPr>
                </a:tc>
                <a:extLst>
                  <a:ext uri="{0D108BD9-81ED-4DB2-BD59-A6C34878D82A}">
                    <a16:rowId xmlns:a16="http://schemas.microsoft.com/office/drawing/2014/main" xmlns="" val="2573219583"/>
                  </a:ext>
                </a:extLst>
              </a:tr>
              <a:tr h="289756">
                <a:tc>
                  <a:txBody>
                    <a:bodyPr/>
                    <a:lstStyle/>
                    <a:p>
                      <a:pPr algn="l" rtl="0" fontAlgn="ctr"/>
                      <a:r>
                        <a:rPr lang="zh-TW" altLang="en-US" sz="1800" b="0" i="0" u="none" strike="noStrike">
                          <a:solidFill>
                            <a:srgbClr val="000000"/>
                          </a:solidFill>
                          <a:effectLst/>
                          <a:latin typeface="新細明體" panose="02020500000000000000" pitchFamily="18" charset="-120"/>
                          <a:ea typeface="新細明體" panose="02020500000000000000" pitchFamily="18" charset="-120"/>
                        </a:rPr>
                        <a:t>公共事務室</a:t>
                      </a:r>
                    </a:p>
                  </a:txBody>
                  <a:tcPr marL="9525" marR="9525" marT="9525" marB="0" anchor="ctr">
                    <a:solidFill>
                      <a:srgbClr val="FFFF00"/>
                    </a:solidFill>
                  </a:tcPr>
                </a:tc>
                <a:tc>
                  <a:txBody>
                    <a:bodyPr/>
                    <a:lstStyle/>
                    <a:p>
                      <a:pPr algn="ctr" rtl="0" fontAlgn="ctr"/>
                      <a:r>
                        <a:rPr lang="en-US" altLang="zh-TW" sz="1800" b="0" i="0" u="none" strike="noStrike">
                          <a:solidFill>
                            <a:srgbClr val="5B9BD5"/>
                          </a:solidFill>
                          <a:effectLst/>
                          <a:latin typeface="新細明體" panose="02020500000000000000" pitchFamily="18" charset="-120"/>
                          <a:ea typeface="新細明體" panose="02020500000000000000" pitchFamily="18" charset="-120"/>
                        </a:rPr>
                        <a:t>4.068 </a:t>
                      </a:r>
                    </a:p>
                  </a:txBody>
                  <a:tcPr marL="9525" marR="9525" marT="9525" marB="0" anchor="ctr">
                    <a:solidFill>
                      <a:srgbClr val="FFFF00"/>
                    </a:solidFill>
                  </a:tcPr>
                </a:tc>
                <a:tc>
                  <a:txBody>
                    <a:bodyPr/>
                    <a:lstStyle/>
                    <a:p>
                      <a:pPr algn="ctr" rtl="0" fontAlgn="ctr"/>
                      <a:r>
                        <a:rPr lang="en-US" altLang="zh-TW" sz="1800" b="0" i="0" u="none" strike="noStrike" dirty="0">
                          <a:solidFill>
                            <a:srgbClr val="FF0000"/>
                          </a:solidFill>
                          <a:effectLst/>
                          <a:latin typeface="新細明體" panose="02020500000000000000" pitchFamily="18" charset="-120"/>
                          <a:ea typeface="新細明體" panose="02020500000000000000" pitchFamily="18" charset="-120"/>
                        </a:rPr>
                        <a:t>4.013 </a:t>
                      </a:r>
                    </a:p>
                  </a:txBody>
                  <a:tcPr marL="9525" marR="9525" marT="9525" marB="0" anchor="ctr">
                    <a:solidFill>
                      <a:srgbClr val="FFFF00"/>
                    </a:solidFill>
                  </a:tcPr>
                </a:tc>
                <a:tc>
                  <a:txBody>
                    <a:bodyPr/>
                    <a:lstStyle/>
                    <a:p>
                      <a:pPr algn="ctr" rtl="0" fontAlgn="ctr"/>
                      <a:r>
                        <a:rPr lang="en-US" altLang="zh-TW" sz="1800" b="0" i="0" u="none" strike="noStrike" dirty="0">
                          <a:solidFill>
                            <a:srgbClr val="000000"/>
                          </a:solidFill>
                          <a:effectLst/>
                          <a:latin typeface="新細明體" panose="02020500000000000000" pitchFamily="18" charset="-120"/>
                          <a:ea typeface="新細明體" panose="02020500000000000000" pitchFamily="18" charset="-120"/>
                        </a:rPr>
                        <a:t>4.146 </a:t>
                      </a:r>
                    </a:p>
                  </a:txBody>
                  <a:tcPr marL="9525" marR="9525" marT="9525" marB="0" anchor="ctr">
                    <a:solidFill>
                      <a:srgbClr val="FFFF00"/>
                    </a:solidFill>
                  </a:tcPr>
                </a:tc>
                <a:extLst>
                  <a:ext uri="{0D108BD9-81ED-4DB2-BD59-A6C34878D82A}">
                    <a16:rowId xmlns:a16="http://schemas.microsoft.com/office/drawing/2014/main" xmlns="" val="2439494153"/>
                  </a:ext>
                </a:extLst>
              </a:tr>
              <a:tr h="289756">
                <a:tc>
                  <a:txBody>
                    <a:bodyPr/>
                    <a:lstStyle/>
                    <a:p>
                      <a:pPr algn="l" rtl="0" fontAlgn="ctr"/>
                      <a:r>
                        <a:rPr lang="zh-TW" altLang="en-US" sz="1800" b="0" i="0" u="none" strike="noStrike">
                          <a:solidFill>
                            <a:srgbClr val="000000"/>
                          </a:solidFill>
                          <a:effectLst/>
                          <a:latin typeface="新細明體" panose="02020500000000000000" pitchFamily="18" charset="-120"/>
                          <a:ea typeface="新細明體" panose="02020500000000000000" pitchFamily="18" charset="-120"/>
                        </a:rPr>
                        <a:t>秘書室</a:t>
                      </a:r>
                    </a:p>
                  </a:txBody>
                  <a:tcPr marL="9525" marR="9525" marT="9525" marB="0" anchor="ctr">
                    <a:solidFill>
                      <a:srgbClr val="FFFF00"/>
                    </a:solidFill>
                  </a:tcPr>
                </a:tc>
                <a:tc>
                  <a:txBody>
                    <a:bodyPr/>
                    <a:lstStyle/>
                    <a:p>
                      <a:pPr algn="ctr" rtl="0" fontAlgn="ctr"/>
                      <a:r>
                        <a:rPr lang="en-US" altLang="zh-TW" sz="1800" b="0" i="0" u="none" strike="noStrike">
                          <a:solidFill>
                            <a:srgbClr val="FF0000"/>
                          </a:solidFill>
                          <a:effectLst/>
                          <a:latin typeface="新細明體" panose="02020500000000000000" pitchFamily="18" charset="-120"/>
                          <a:ea typeface="新細明體" panose="02020500000000000000" pitchFamily="18" charset="-120"/>
                        </a:rPr>
                        <a:t>4.061 </a:t>
                      </a:r>
                    </a:p>
                  </a:txBody>
                  <a:tcPr marL="9525" marR="9525" marT="9525" marB="0" anchor="ctr">
                    <a:solidFill>
                      <a:srgbClr val="FFFF00"/>
                    </a:solidFill>
                  </a:tcPr>
                </a:tc>
                <a:tc>
                  <a:txBody>
                    <a:bodyPr/>
                    <a:lstStyle/>
                    <a:p>
                      <a:pPr algn="ctr" rtl="0" fontAlgn="ctr"/>
                      <a:r>
                        <a:rPr lang="en-US" altLang="zh-TW" sz="1800" b="0" i="0" u="none" strike="noStrike" dirty="0">
                          <a:solidFill>
                            <a:srgbClr val="FF0000"/>
                          </a:solidFill>
                          <a:effectLst/>
                          <a:latin typeface="新細明體" panose="02020500000000000000" pitchFamily="18" charset="-120"/>
                          <a:ea typeface="新細明體" panose="02020500000000000000" pitchFamily="18" charset="-120"/>
                        </a:rPr>
                        <a:t>4.128 </a:t>
                      </a:r>
                    </a:p>
                  </a:txBody>
                  <a:tcPr marL="9525" marR="9525" marT="9525" marB="0" anchor="ctr">
                    <a:solidFill>
                      <a:srgbClr val="FFFF00"/>
                    </a:solidFill>
                  </a:tcPr>
                </a:tc>
                <a:tc>
                  <a:txBody>
                    <a:bodyPr/>
                    <a:lstStyle/>
                    <a:p>
                      <a:pPr algn="ctr" rtl="0" fontAlgn="ctr"/>
                      <a:r>
                        <a:rPr lang="en-US" altLang="zh-TW" sz="1800" b="0" i="0" u="none" strike="noStrike" dirty="0">
                          <a:solidFill>
                            <a:srgbClr val="000000"/>
                          </a:solidFill>
                          <a:effectLst/>
                          <a:latin typeface="新細明體" panose="02020500000000000000" pitchFamily="18" charset="-120"/>
                          <a:ea typeface="新細明體" panose="02020500000000000000" pitchFamily="18" charset="-120"/>
                        </a:rPr>
                        <a:t>4.164 </a:t>
                      </a:r>
                    </a:p>
                  </a:txBody>
                  <a:tcPr marL="9525" marR="9525" marT="9525" marB="0" anchor="ctr">
                    <a:solidFill>
                      <a:srgbClr val="FFFF00"/>
                    </a:solidFill>
                  </a:tcPr>
                </a:tc>
                <a:extLst>
                  <a:ext uri="{0D108BD9-81ED-4DB2-BD59-A6C34878D82A}">
                    <a16:rowId xmlns:a16="http://schemas.microsoft.com/office/drawing/2014/main" xmlns="" val="1435753794"/>
                  </a:ext>
                </a:extLst>
              </a:tr>
              <a:tr h="289756">
                <a:tc>
                  <a:txBody>
                    <a:bodyPr/>
                    <a:lstStyle/>
                    <a:p>
                      <a:pPr algn="l" rtl="0" fontAlgn="ctr"/>
                      <a:r>
                        <a:rPr lang="zh-TW" altLang="en-US" sz="1800" b="0" i="0" u="none" strike="noStrike" dirty="0">
                          <a:solidFill>
                            <a:srgbClr val="000000"/>
                          </a:solidFill>
                          <a:effectLst/>
                          <a:latin typeface="新細明體" panose="02020500000000000000" pitchFamily="18" charset="-120"/>
                          <a:ea typeface="新細明體" panose="02020500000000000000" pitchFamily="18" charset="-120"/>
                        </a:rPr>
                        <a:t>電算中心</a:t>
                      </a:r>
                    </a:p>
                  </a:txBody>
                  <a:tcPr marL="9525" marR="9525" marT="9525" marB="0" anchor="ctr">
                    <a:solidFill>
                      <a:schemeClr val="accent6">
                        <a:lumMod val="20000"/>
                        <a:lumOff val="80000"/>
                      </a:schemeClr>
                    </a:solidFill>
                  </a:tcPr>
                </a:tc>
                <a:tc>
                  <a:txBody>
                    <a:bodyPr/>
                    <a:lstStyle/>
                    <a:p>
                      <a:pPr algn="ctr" rtl="0" fontAlgn="ctr"/>
                      <a:r>
                        <a:rPr lang="en-US" altLang="zh-TW" sz="1800" b="0" i="0" u="none" strike="noStrike" dirty="0">
                          <a:solidFill>
                            <a:srgbClr val="5B9BD5"/>
                          </a:solidFill>
                          <a:effectLst/>
                          <a:latin typeface="新細明體" panose="02020500000000000000" pitchFamily="18" charset="-120"/>
                          <a:ea typeface="新細明體" panose="02020500000000000000" pitchFamily="18" charset="-120"/>
                        </a:rPr>
                        <a:t>4.000 </a:t>
                      </a:r>
                    </a:p>
                  </a:txBody>
                  <a:tcPr marL="9525" marR="9525" marT="9525" marB="0" anchor="ctr">
                    <a:solidFill>
                      <a:schemeClr val="accent6">
                        <a:lumMod val="20000"/>
                        <a:lumOff val="80000"/>
                      </a:schemeClr>
                    </a:solidFill>
                  </a:tcPr>
                </a:tc>
                <a:tc>
                  <a:txBody>
                    <a:bodyPr/>
                    <a:lstStyle/>
                    <a:p>
                      <a:pPr algn="ctr" rtl="0" fontAlgn="ctr"/>
                      <a:r>
                        <a:rPr lang="en-US" altLang="zh-TW" sz="1800" b="0" i="0" u="none" strike="noStrike" dirty="0">
                          <a:solidFill>
                            <a:srgbClr val="FF0000"/>
                          </a:solidFill>
                          <a:effectLst/>
                          <a:latin typeface="新細明體" panose="02020500000000000000" pitchFamily="18" charset="-120"/>
                          <a:ea typeface="新細明體" panose="02020500000000000000" pitchFamily="18" charset="-120"/>
                        </a:rPr>
                        <a:t>3.976 </a:t>
                      </a:r>
                    </a:p>
                  </a:txBody>
                  <a:tcPr marL="9525" marR="9525" marT="9525" marB="0" anchor="ctr">
                    <a:solidFill>
                      <a:schemeClr val="accent6">
                        <a:lumMod val="20000"/>
                        <a:lumOff val="80000"/>
                      </a:schemeClr>
                    </a:solidFill>
                  </a:tcPr>
                </a:tc>
                <a:tc>
                  <a:txBody>
                    <a:bodyPr/>
                    <a:lstStyle/>
                    <a:p>
                      <a:pPr algn="ctr" rtl="0" fontAlgn="ctr"/>
                      <a:r>
                        <a:rPr lang="en-US" altLang="zh-TW" sz="1800" b="0" i="0" u="none" strike="noStrike" dirty="0">
                          <a:solidFill>
                            <a:srgbClr val="000000"/>
                          </a:solidFill>
                          <a:effectLst/>
                          <a:latin typeface="新細明體" panose="02020500000000000000" pitchFamily="18" charset="-120"/>
                          <a:ea typeface="新細明體" panose="02020500000000000000" pitchFamily="18" charset="-120"/>
                        </a:rPr>
                        <a:t>3.980 </a:t>
                      </a:r>
                    </a:p>
                  </a:txBody>
                  <a:tcPr marL="9525" marR="9525" marT="9525" marB="0" anchor="ctr">
                    <a:solidFill>
                      <a:schemeClr val="accent6">
                        <a:lumMod val="20000"/>
                        <a:lumOff val="80000"/>
                      </a:schemeClr>
                    </a:solidFill>
                  </a:tcPr>
                </a:tc>
                <a:extLst>
                  <a:ext uri="{0D108BD9-81ED-4DB2-BD59-A6C34878D82A}">
                    <a16:rowId xmlns:a16="http://schemas.microsoft.com/office/drawing/2014/main" xmlns="" val="1299230712"/>
                  </a:ext>
                </a:extLst>
              </a:tr>
              <a:tr h="289756">
                <a:tc>
                  <a:txBody>
                    <a:bodyPr/>
                    <a:lstStyle/>
                    <a:p>
                      <a:pPr algn="l" rtl="0" fontAlgn="ctr"/>
                      <a:r>
                        <a:rPr lang="zh-TW" altLang="en-US" sz="1800" b="0" i="0" u="none" strike="noStrike" dirty="0">
                          <a:solidFill>
                            <a:srgbClr val="000000"/>
                          </a:solidFill>
                          <a:effectLst/>
                          <a:latin typeface="新細明體" panose="02020500000000000000" pitchFamily="18" charset="-120"/>
                          <a:ea typeface="新細明體" panose="02020500000000000000" pitchFamily="18" charset="-120"/>
                        </a:rPr>
                        <a:t>推廣教育中心</a:t>
                      </a:r>
                    </a:p>
                  </a:txBody>
                  <a:tcPr marL="9525" marR="9525" marT="9525" marB="0" anchor="ctr"/>
                </a:tc>
                <a:tc>
                  <a:txBody>
                    <a:bodyPr/>
                    <a:lstStyle/>
                    <a:p>
                      <a:pPr algn="ctr" rtl="0" fontAlgn="ctr"/>
                      <a:r>
                        <a:rPr lang="en-US" altLang="zh-TW" sz="1800" b="0" i="0" u="none" strike="noStrike">
                          <a:solidFill>
                            <a:srgbClr val="FF0000"/>
                          </a:solidFill>
                          <a:effectLst/>
                          <a:latin typeface="新細明體" panose="02020500000000000000" pitchFamily="18" charset="-120"/>
                          <a:ea typeface="新細明體" panose="02020500000000000000" pitchFamily="18" charset="-120"/>
                        </a:rPr>
                        <a:t>3.970 </a:t>
                      </a:r>
                    </a:p>
                  </a:txBody>
                  <a:tcPr marL="9525" marR="9525" marT="9525" marB="0" anchor="ctr"/>
                </a:tc>
                <a:tc>
                  <a:txBody>
                    <a:bodyPr/>
                    <a:lstStyle/>
                    <a:p>
                      <a:pPr algn="ctr" rtl="0" fontAlgn="ctr"/>
                      <a:r>
                        <a:rPr lang="en-US" altLang="zh-TW" sz="1800" b="0" i="0" u="none" strike="noStrike" dirty="0">
                          <a:solidFill>
                            <a:srgbClr val="FF0000"/>
                          </a:solidFill>
                          <a:effectLst/>
                          <a:latin typeface="新細明體" panose="02020500000000000000" pitchFamily="18" charset="-120"/>
                          <a:ea typeface="新細明體" panose="02020500000000000000" pitchFamily="18" charset="-120"/>
                        </a:rPr>
                        <a:t>4.102 </a:t>
                      </a:r>
                    </a:p>
                  </a:txBody>
                  <a:tcPr marL="9525" marR="9525" marT="9525" marB="0" anchor="ctr"/>
                </a:tc>
                <a:tc>
                  <a:txBody>
                    <a:bodyPr/>
                    <a:lstStyle/>
                    <a:p>
                      <a:pPr algn="ctr" rtl="0" fontAlgn="ctr"/>
                      <a:r>
                        <a:rPr lang="en-US" altLang="zh-TW" sz="1800" b="0" i="0" u="none" strike="noStrike" dirty="0">
                          <a:solidFill>
                            <a:srgbClr val="000000"/>
                          </a:solidFill>
                          <a:effectLst/>
                          <a:latin typeface="新細明體" panose="02020500000000000000" pitchFamily="18" charset="-120"/>
                          <a:ea typeface="新細明體" panose="02020500000000000000" pitchFamily="18" charset="-120"/>
                        </a:rPr>
                        <a:t>4.215 </a:t>
                      </a:r>
                    </a:p>
                  </a:txBody>
                  <a:tcPr marL="9525" marR="9525" marT="9525" marB="0" anchor="ctr"/>
                </a:tc>
                <a:extLst>
                  <a:ext uri="{0D108BD9-81ED-4DB2-BD59-A6C34878D82A}">
                    <a16:rowId xmlns:a16="http://schemas.microsoft.com/office/drawing/2014/main" xmlns="" val="3478747984"/>
                  </a:ext>
                </a:extLst>
              </a:tr>
              <a:tr h="289756">
                <a:tc>
                  <a:txBody>
                    <a:bodyPr/>
                    <a:lstStyle/>
                    <a:p>
                      <a:pPr algn="l" rtl="0" fontAlgn="ctr"/>
                      <a:r>
                        <a:rPr lang="zh-TW" altLang="en-US" sz="1800" b="0" i="0" u="none" strike="noStrike">
                          <a:solidFill>
                            <a:srgbClr val="000000"/>
                          </a:solidFill>
                          <a:effectLst/>
                          <a:latin typeface="新細明體" panose="02020500000000000000" pitchFamily="18" charset="-120"/>
                          <a:ea typeface="新細明體" panose="02020500000000000000" pitchFamily="18" charset="-120"/>
                        </a:rPr>
                        <a:t>總務處</a:t>
                      </a:r>
                    </a:p>
                  </a:txBody>
                  <a:tcPr marL="9525" marR="9525" marT="9525" marB="0" anchor="ctr"/>
                </a:tc>
                <a:tc>
                  <a:txBody>
                    <a:bodyPr/>
                    <a:lstStyle/>
                    <a:p>
                      <a:pPr algn="ctr" rtl="0" fontAlgn="ctr"/>
                      <a:r>
                        <a:rPr lang="en-US" altLang="zh-TW" sz="1800" b="0" i="0" u="none" strike="noStrike">
                          <a:solidFill>
                            <a:srgbClr val="FF0000"/>
                          </a:solidFill>
                          <a:effectLst/>
                          <a:latin typeface="新細明體" panose="02020500000000000000" pitchFamily="18" charset="-120"/>
                          <a:ea typeface="新細明體" panose="02020500000000000000" pitchFamily="18" charset="-120"/>
                        </a:rPr>
                        <a:t>3.868 </a:t>
                      </a:r>
                    </a:p>
                  </a:txBody>
                  <a:tcPr marL="9525" marR="9525" marT="9525" marB="0" anchor="ctr"/>
                </a:tc>
                <a:tc>
                  <a:txBody>
                    <a:bodyPr/>
                    <a:lstStyle/>
                    <a:p>
                      <a:pPr algn="ctr" rtl="0" fontAlgn="ctr"/>
                      <a:r>
                        <a:rPr lang="en-US" altLang="zh-TW" sz="1800" b="0" i="0" u="none" strike="noStrike" dirty="0">
                          <a:solidFill>
                            <a:srgbClr val="30ACEC"/>
                          </a:solidFill>
                          <a:effectLst/>
                          <a:latin typeface="新細明體" panose="02020500000000000000" pitchFamily="18" charset="-120"/>
                          <a:ea typeface="新細明體" panose="02020500000000000000" pitchFamily="18" charset="-120"/>
                        </a:rPr>
                        <a:t>3.890 </a:t>
                      </a:r>
                    </a:p>
                  </a:txBody>
                  <a:tcPr marL="9525" marR="9525" marT="9525" marB="0" anchor="ctr"/>
                </a:tc>
                <a:tc>
                  <a:txBody>
                    <a:bodyPr/>
                    <a:lstStyle/>
                    <a:p>
                      <a:pPr algn="ctr" rtl="0" fontAlgn="ctr"/>
                      <a:r>
                        <a:rPr lang="en-US" altLang="zh-TW" sz="1800" b="0" i="0" u="none" strike="noStrike" dirty="0">
                          <a:solidFill>
                            <a:srgbClr val="000000"/>
                          </a:solidFill>
                          <a:effectLst/>
                          <a:latin typeface="新細明體" panose="02020500000000000000" pitchFamily="18" charset="-120"/>
                          <a:ea typeface="新細明體" panose="02020500000000000000" pitchFamily="18" charset="-120"/>
                        </a:rPr>
                        <a:t>3.841 </a:t>
                      </a:r>
                    </a:p>
                  </a:txBody>
                  <a:tcPr marL="9525" marR="9525" marT="9525" marB="0" anchor="ctr"/>
                </a:tc>
                <a:extLst>
                  <a:ext uri="{0D108BD9-81ED-4DB2-BD59-A6C34878D82A}">
                    <a16:rowId xmlns:a16="http://schemas.microsoft.com/office/drawing/2014/main" xmlns="" val="2741798378"/>
                  </a:ext>
                </a:extLst>
              </a:tr>
              <a:tr h="289756">
                <a:tc>
                  <a:txBody>
                    <a:bodyPr/>
                    <a:lstStyle/>
                    <a:p>
                      <a:pPr algn="l" rtl="0" fontAlgn="ctr"/>
                      <a:r>
                        <a:rPr lang="zh-TW" altLang="en-US" sz="1800" b="0" i="0" u="none" strike="noStrike" dirty="0">
                          <a:solidFill>
                            <a:srgbClr val="000000"/>
                          </a:solidFill>
                          <a:effectLst/>
                          <a:latin typeface="新細明體" panose="02020500000000000000" pitchFamily="18" charset="-120"/>
                          <a:ea typeface="新細明體" panose="02020500000000000000" pitchFamily="18" charset="-120"/>
                        </a:rPr>
                        <a:t>研究發展處</a:t>
                      </a:r>
                    </a:p>
                  </a:txBody>
                  <a:tcPr marL="9525" marR="9525" marT="9525" marB="0" anchor="ctr">
                    <a:solidFill>
                      <a:schemeClr val="accent3">
                        <a:lumMod val="20000"/>
                        <a:lumOff val="80000"/>
                      </a:schemeClr>
                    </a:solidFill>
                  </a:tcPr>
                </a:tc>
                <a:tc>
                  <a:txBody>
                    <a:bodyPr/>
                    <a:lstStyle/>
                    <a:p>
                      <a:pPr algn="ctr" rtl="0" fontAlgn="ctr"/>
                      <a:r>
                        <a:rPr lang="en-US" altLang="zh-TW" sz="1800" b="0" i="0" u="none" strike="noStrike" dirty="0">
                          <a:solidFill>
                            <a:srgbClr val="5B9BD5"/>
                          </a:solidFill>
                          <a:effectLst/>
                          <a:latin typeface="新細明體" panose="02020500000000000000" pitchFamily="18" charset="-120"/>
                          <a:ea typeface="新細明體" panose="02020500000000000000" pitchFamily="18" charset="-120"/>
                        </a:rPr>
                        <a:t>3.861 </a:t>
                      </a:r>
                    </a:p>
                  </a:txBody>
                  <a:tcPr marL="9525" marR="9525" marT="9525" marB="0" anchor="ctr">
                    <a:solidFill>
                      <a:schemeClr val="accent3">
                        <a:lumMod val="20000"/>
                        <a:lumOff val="80000"/>
                      </a:schemeClr>
                    </a:solidFill>
                  </a:tcPr>
                </a:tc>
                <a:tc>
                  <a:txBody>
                    <a:bodyPr/>
                    <a:lstStyle/>
                    <a:p>
                      <a:pPr algn="ctr" rtl="0" fontAlgn="ctr"/>
                      <a:r>
                        <a:rPr lang="en-US" altLang="zh-TW" sz="1800" b="0" i="0" u="none" strike="noStrike" dirty="0">
                          <a:solidFill>
                            <a:srgbClr val="FF0000"/>
                          </a:solidFill>
                          <a:effectLst/>
                          <a:latin typeface="新細明體" panose="02020500000000000000" pitchFamily="18" charset="-120"/>
                          <a:ea typeface="新細明體" panose="02020500000000000000" pitchFamily="18" charset="-120"/>
                        </a:rPr>
                        <a:t>3.841 </a:t>
                      </a:r>
                    </a:p>
                  </a:txBody>
                  <a:tcPr marL="9525" marR="9525" marT="9525" marB="0" anchor="ctr">
                    <a:solidFill>
                      <a:schemeClr val="accent3">
                        <a:lumMod val="20000"/>
                        <a:lumOff val="80000"/>
                      </a:schemeClr>
                    </a:solidFill>
                  </a:tcPr>
                </a:tc>
                <a:tc>
                  <a:txBody>
                    <a:bodyPr/>
                    <a:lstStyle/>
                    <a:p>
                      <a:pPr algn="ctr" rtl="0" fontAlgn="ctr"/>
                      <a:r>
                        <a:rPr lang="en-US" altLang="zh-TW" sz="1800" b="0" i="0" u="none" strike="noStrike" dirty="0">
                          <a:solidFill>
                            <a:srgbClr val="000000"/>
                          </a:solidFill>
                          <a:effectLst/>
                          <a:latin typeface="新細明體" panose="02020500000000000000" pitchFamily="18" charset="-120"/>
                          <a:ea typeface="新細明體" panose="02020500000000000000" pitchFamily="18" charset="-120"/>
                        </a:rPr>
                        <a:t>4.022 </a:t>
                      </a:r>
                    </a:p>
                  </a:txBody>
                  <a:tcPr marL="9525" marR="9525" marT="9525" marB="0" anchor="ctr">
                    <a:solidFill>
                      <a:schemeClr val="accent3">
                        <a:lumMod val="20000"/>
                        <a:lumOff val="80000"/>
                      </a:schemeClr>
                    </a:solidFill>
                  </a:tcPr>
                </a:tc>
                <a:extLst>
                  <a:ext uri="{0D108BD9-81ED-4DB2-BD59-A6C34878D82A}">
                    <a16:rowId xmlns:a16="http://schemas.microsoft.com/office/drawing/2014/main" xmlns="" val="2640519589"/>
                  </a:ext>
                </a:extLst>
              </a:tr>
              <a:tr h="289756">
                <a:tc>
                  <a:txBody>
                    <a:bodyPr/>
                    <a:lstStyle/>
                    <a:p>
                      <a:pPr algn="l" rtl="0" fontAlgn="ctr"/>
                      <a:r>
                        <a:rPr lang="zh-TW" altLang="en-US" sz="1800" b="0" i="0" u="none" strike="noStrike" dirty="0">
                          <a:solidFill>
                            <a:srgbClr val="000000"/>
                          </a:solidFill>
                          <a:effectLst/>
                          <a:latin typeface="新細明體" panose="02020500000000000000" pitchFamily="18" charset="-120"/>
                          <a:ea typeface="新細明體" panose="02020500000000000000" pitchFamily="18" charset="-120"/>
                        </a:rPr>
                        <a:t>國際及兩岸事務處</a:t>
                      </a:r>
                    </a:p>
                  </a:txBody>
                  <a:tcPr marL="9525" marR="9525" marT="9525" marB="0" anchor="ctr">
                    <a:solidFill>
                      <a:schemeClr val="accent3">
                        <a:lumMod val="20000"/>
                        <a:lumOff val="80000"/>
                      </a:schemeClr>
                    </a:solidFill>
                  </a:tcPr>
                </a:tc>
                <a:tc>
                  <a:txBody>
                    <a:bodyPr/>
                    <a:lstStyle/>
                    <a:p>
                      <a:pPr algn="ctr" rtl="0" fontAlgn="ctr"/>
                      <a:r>
                        <a:rPr lang="en-US" altLang="zh-TW" sz="1800" b="0" i="0" u="none" strike="noStrike">
                          <a:solidFill>
                            <a:srgbClr val="FF0000"/>
                          </a:solidFill>
                          <a:effectLst/>
                          <a:latin typeface="新細明體" panose="02020500000000000000" pitchFamily="18" charset="-120"/>
                          <a:ea typeface="新細明體" panose="02020500000000000000" pitchFamily="18" charset="-120"/>
                        </a:rPr>
                        <a:t>3.634 </a:t>
                      </a:r>
                    </a:p>
                  </a:txBody>
                  <a:tcPr marL="9525" marR="9525" marT="9525" marB="0" anchor="ctr">
                    <a:solidFill>
                      <a:schemeClr val="accent3">
                        <a:lumMod val="20000"/>
                        <a:lumOff val="80000"/>
                      </a:schemeClr>
                    </a:solidFill>
                  </a:tcPr>
                </a:tc>
                <a:tc>
                  <a:txBody>
                    <a:bodyPr/>
                    <a:lstStyle/>
                    <a:p>
                      <a:pPr algn="ctr" rtl="0" fontAlgn="ctr"/>
                      <a:r>
                        <a:rPr lang="en-US" altLang="zh-TW" sz="1800" b="0" i="0" u="none" strike="noStrike" dirty="0">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solidFill>
                      <a:schemeClr val="accent3">
                        <a:lumMod val="20000"/>
                        <a:lumOff val="80000"/>
                      </a:schemeClr>
                    </a:solidFill>
                  </a:tcPr>
                </a:tc>
                <a:tc>
                  <a:txBody>
                    <a:bodyPr/>
                    <a:lstStyle/>
                    <a:p>
                      <a:pPr algn="ctr" rtl="0" fontAlgn="ctr"/>
                      <a:r>
                        <a:rPr lang="en-US" altLang="zh-TW" sz="1800" b="0" i="0" u="none" strike="noStrike" dirty="0">
                          <a:solidFill>
                            <a:srgbClr val="000000"/>
                          </a:solidFill>
                          <a:effectLst/>
                          <a:latin typeface="新細明體" panose="02020500000000000000" pitchFamily="18" charset="-120"/>
                          <a:ea typeface="新細明體" panose="02020500000000000000" pitchFamily="18" charset="-120"/>
                        </a:rPr>
                        <a:t>4.010 </a:t>
                      </a:r>
                    </a:p>
                  </a:txBody>
                  <a:tcPr marL="9525" marR="9525" marT="9525" marB="0" anchor="ctr">
                    <a:solidFill>
                      <a:schemeClr val="accent3">
                        <a:lumMod val="20000"/>
                        <a:lumOff val="80000"/>
                      </a:schemeClr>
                    </a:solidFill>
                  </a:tcPr>
                </a:tc>
                <a:extLst>
                  <a:ext uri="{0D108BD9-81ED-4DB2-BD59-A6C34878D82A}">
                    <a16:rowId xmlns:a16="http://schemas.microsoft.com/office/drawing/2014/main" xmlns="" val="3756942062"/>
                  </a:ext>
                </a:extLst>
              </a:tr>
              <a:tr h="289756">
                <a:tc>
                  <a:txBody>
                    <a:bodyPr/>
                    <a:lstStyle/>
                    <a:p>
                      <a:pPr algn="l" rtl="0" fontAlgn="ctr"/>
                      <a:r>
                        <a:rPr lang="zh-TW" altLang="en-US" sz="1800" b="0" i="0" u="none" strike="noStrike" dirty="0">
                          <a:solidFill>
                            <a:srgbClr val="000000"/>
                          </a:solidFill>
                          <a:effectLst/>
                          <a:latin typeface="新細明體" panose="02020500000000000000" pitchFamily="18" charset="-120"/>
                          <a:ea typeface="新細明體" panose="02020500000000000000" pitchFamily="18" charset="-120"/>
                        </a:rPr>
                        <a:t>稽核室</a:t>
                      </a:r>
                    </a:p>
                  </a:txBody>
                  <a:tcPr marL="9525" marR="9525" marT="9525" marB="0" anchor="ctr">
                    <a:solidFill>
                      <a:schemeClr val="accent2">
                        <a:lumMod val="20000"/>
                        <a:lumOff val="80000"/>
                      </a:schemeClr>
                    </a:solidFill>
                  </a:tcPr>
                </a:tc>
                <a:tc>
                  <a:txBody>
                    <a:bodyPr/>
                    <a:lstStyle/>
                    <a:p>
                      <a:pPr algn="ctr" rtl="0" fontAlgn="ctr"/>
                      <a:r>
                        <a:rPr lang="en-US" altLang="zh-TW" sz="1800" b="0" i="0" u="none" strike="noStrike" dirty="0">
                          <a:solidFill>
                            <a:srgbClr val="FF0000"/>
                          </a:solidFill>
                          <a:effectLst/>
                          <a:latin typeface="新細明體" panose="02020500000000000000" pitchFamily="18" charset="-120"/>
                          <a:ea typeface="新細明體" panose="02020500000000000000" pitchFamily="18" charset="-120"/>
                        </a:rPr>
                        <a:t>3.535 </a:t>
                      </a:r>
                    </a:p>
                  </a:txBody>
                  <a:tcPr marL="9525" marR="9525" marT="9525" marB="0" anchor="ctr">
                    <a:solidFill>
                      <a:schemeClr val="accent2">
                        <a:lumMod val="20000"/>
                        <a:lumOff val="80000"/>
                      </a:schemeClr>
                    </a:solidFill>
                  </a:tcPr>
                </a:tc>
                <a:tc>
                  <a:txBody>
                    <a:bodyPr/>
                    <a:lstStyle/>
                    <a:p>
                      <a:pPr algn="ctr" rtl="0" fontAlgn="ctr"/>
                      <a:r>
                        <a:rPr lang="en-US" altLang="zh-TW" sz="1800" b="0" i="0" u="none" strike="noStrike" dirty="0">
                          <a:solidFill>
                            <a:srgbClr val="30ACEC"/>
                          </a:solidFill>
                          <a:effectLst/>
                          <a:latin typeface="新細明體" panose="02020500000000000000" pitchFamily="18" charset="-120"/>
                          <a:ea typeface="新細明體" panose="02020500000000000000" pitchFamily="18" charset="-120"/>
                        </a:rPr>
                        <a:t>3.842 </a:t>
                      </a:r>
                    </a:p>
                  </a:txBody>
                  <a:tcPr marL="9525" marR="9525" marT="9525" marB="0" anchor="ctr">
                    <a:solidFill>
                      <a:schemeClr val="accent2">
                        <a:lumMod val="20000"/>
                        <a:lumOff val="80000"/>
                      </a:schemeClr>
                    </a:solidFill>
                  </a:tcPr>
                </a:tc>
                <a:tc>
                  <a:txBody>
                    <a:bodyPr/>
                    <a:lstStyle/>
                    <a:p>
                      <a:pPr algn="ctr" rtl="0" fontAlgn="ctr"/>
                      <a:r>
                        <a:rPr lang="en-US" altLang="zh-TW" sz="1800" b="0" i="0" u="none" strike="noStrike" dirty="0">
                          <a:solidFill>
                            <a:srgbClr val="000000"/>
                          </a:solidFill>
                          <a:effectLst/>
                          <a:latin typeface="新細明體" panose="02020500000000000000" pitchFamily="18" charset="-120"/>
                          <a:ea typeface="新細明體" panose="02020500000000000000" pitchFamily="18" charset="-120"/>
                        </a:rPr>
                        <a:t>3.678 </a:t>
                      </a:r>
                    </a:p>
                  </a:txBody>
                  <a:tcPr marL="9525" marR="9525" marT="9525" marB="0" anchor="ctr">
                    <a:solidFill>
                      <a:schemeClr val="accent2">
                        <a:lumMod val="20000"/>
                        <a:lumOff val="80000"/>
                      </a:schemeClr>
                    </a:solidFill>
                  </a:tcPr>
                </a:tc>
                <a:extLst>
                  <a:ext uri="{0D108BD9-81ED-4DB2-BD59-A6C34878D82A}">
                    <a16:rowId xmlns:a16="http://schemas.microsoft.com/office/drawing/2014/main" xmlns="" val="2550700117"/>
                  </a:ext>
                </a:extLst>
              </a:tr>
              <a:tr h="289756">
                <a:tc>
                  <a:txBody>
                    <a:bodyPr/>
                    <a:lstStyle/>
                    <a:p>
                      <a:pPr algn="l" fontAlgn="ctr"/>
                      <a:r>
                        <a:rPr lang="zh-TW" altLang="en-US" sz="1800" b="1" i="0" u="none" strike="noStrike" dirty="0" smtClean="0">
                          <a:solidFill>
                            <a:srgbClr val="7030A0"/>
                          </a:solidFill>
                          <a:effectLst/>
                          <a:latin typeface="新細明體" panose="02020500000000000000" pitchFamily="18" charset="-120"/>
                          <a:ea typeface="+mn-ea"/>
                        </a:rPr>
                        <a:t>全校整體平均</a:t>
                      </a:r>
                      <a:endParaRPr lang="zh-TW" altLang="en-US" sz="1800" b="1" i="0" u="none" strike="noStrike" dirty="0">
                        <a:solidFill>
                          <a:srgbClr val="7030A0"/>
                        </a:solidFill>
                        <a:effectLst/>
                        <a:latin typeface="新細明體" panose="02020500000000000000" pitchFamily="18" charset="-120"/>
                        <a:ea typeface="+mn-ea"/>
                      </a:endParaRPr>
                    </a:p>
                  </a:txBody>
                  <a:tcPr marL="9525" marR="9525" marT="9525" marB="0" anchor="ctr">
                    <a:solidFill>
                      <a:schemeClr val="accent2"/>
                    </a:solidFill>
                  </a:tcPr>
                </a:tc>
                <a:tc>
                  <a:txBody>
                    <a:bodyPr/>
                    <a:lstStyle/>
                    <a:p>
                      <a:pPr marL="0" algn="ctr" defTabSz="914400" rtl="0" eaLnBrk="1" fontAlgn="ctr" latinLnBrk="0" hangingPunct="1"/>
                      <a:r>
                        <a:rPr lang="en-US" altLang="zh-TW" sz="1800" b="1" i="0" u="none" strike="noStrike" kern="1200" dirty="0">
                          <a:solidFill>
                            <a:schemeClr val="accent6">
                              <a:lumMod val="50000"/>
                            </a:schemeClr>
                          </a:solidFill>
                          <a:effectLst/>
                          <a:latin typeface="新細明體" panose="02020500000000000000" pitchFamily="18" charset="-120"/>
                          <a:ea typeface="新細明體" panose="02020500000000000000" pitchFamily="18" charset="-120"/>
                          <a:cs typeface="+mn-cs"/>
                        </a:rPr>
                        <a:t>4.035</a:t>
                      </a:r>
                      <a:endParaRPr lang="zh-TW" altLang="en-US" sz="1800" b="1" i="0" u="none" strike="noStrike" kern="1200" dirty="0">
                        <a:solidFill>
                          <a:schemeClr val="accent6">
                            <a:lumMod val="50000"/>
                          </a:schemeClr>
                        </a:solidFill>
                        <a:effectLst/>
                        <a:latin typeface="新細明體" panose="02020500000000000000" pitchFamily="18" charset="-120"/>
                        <a:ea typeface="新細明體" panose="02020500000000000000" pitchFamily="18" charset="-120"/>
                        <a:cs typeface="+mn-cs"/>
                      </a:endParaRPr>
                    </a:p>
                  </a:txBody>
                  <a:tcPr marL="9525" marR="9525" marT="9525" marB="0" anchor="ctr">
                    <a:solidFill>
                      <a:schemeClr val="accent2"/>
                    </a:solidFill>
                  </a:tcPr>
                </a:tc>
                <a:tc>
                  <a:txBody>
                    <a:bodyPr/>
                    <a:lstStyle/>
                    <a:p>
                      <a:pPr marL="0" algn="ctr" defTabSz="914400" rtl="0" eaLnBrk="1" fontAlgn="ctr" latinLnBrk="0" hangingPunct="1"/>
                      <a:r>
                        <a:rPr lang="en-US" altLang="zh-TW" sz="1800" b="1" i="0" u="none" strike="noStrike" kern="1200" dirty="0">
                          <a:solidFill>
                            <a:schemeClr val="accent6">
                              <a:lumMod val="50000"/>
                            </a:schemeClr>
                          </a:solidFill>
                          <a:effectLst/>
                          <a:latin typeface="新細明體" panose="02020500000000000000" pitchFamily="18" charset="-120"/>
                          <a:ea typeface="新細明體" panose="02020500000000000000" pitchFamily="18" charset="-120"/>
                          <a:cs typeface="+mn-cs"/>
                        </a:rPr>
                        <a:t>4.016 </a:t>
                      </a:r>
                    </a:p>
                  </a:txBody>
                  <a:tcPr marL="9525" marR="9525" marT="9525" marB="0" anchor="ctr">
                    <a:solidFill>
                      <a:schemeClr val="accent2"/>
                    </a:solidFill>
                  </a:tcPr>
                </a:tc>
                <a:tc>
                  <a:txBody>
                    <a:bodyPr/>
                    <a:lstStyle/>
                    <a:p>
                      <a:pPr marL="0" algn="ctr" defTabSz="914400" rtl="0" eaLnBrk="1" fontAlgn="ctr" latinLnBrk="0" hangingPunct="1"/>
                      <a:r>
                        <a:rPr lang="en-US" altLang="zh-TW" sz="1800" b="1" i="0" u="none" strike="noStrike" kern="1200" dirty="0">
                          <a:solidFill>
                            <a:schemeClr val="accent6">
                              <a:lumMod val="50000"/>
                            </a:schemeClr>
                          </a:solidFill>
                          <a:effectLst/>
                          <a:latin typeface="新細明體" panose="02020500000000000000" pitchFamily="18" charset="-120"/>
                          <a:ea typeface="新細明體" panose="02020500000000000000" pitchFamily="18" charset="-120"/>
                          <a:cs typeface="+mn-cs"/>
                        </a:rPr>
                        <a:t>4.042 </a:t>
                      </a:r>
                    </a:p>
                  </a:txBody>
                  <a:tcPr marL="9525" marR="9525" marT="9525" marB="0" anchor="ctr">
                    <a:solidFill>
                      <a:schemeClr val="accent2"/>
                    </a:solidFill>
                  </a:tcPr>
                </a:tc>
                <a:extLst>
                  <a:ext uri="{0D108BD9-81ED-4DB2-BD59-A6C34878D82A}">
                    <a16:rowId xmlns:a16="http://schemas.microsoft.com/office/drawing/2014/main" xmlns="" val="4058929014"/>
                  </a:ext>
                </a:extLst>
              </a:tr>
            </a:tbl>
          </a:graphicData>
        </a:graphic>
      </p:graphicFrame>
      <p:sp>
        <p:nvSpPr>
          <p:cNvPr id="7" name="文字方塊 6"/>
          <p:cNvSpPr txBox="1"/>
          <p:nvPr/>
        </p:nvSpPr>
        <p:spPr>
          <a:xfrm>
            <a:off x="6914537" y="935105"/>
            <a:ext cx="4817639" cy="5573385"/>
          </a:xfrm>
          <a:prstGeom prst="rect">
            <a:avLst/>
          </a:prstGeom>
          <a:noFill/>
        </p:spPr>
        <p:txBody>
          <a:bodyPr wrap="square" rtlCol="0">
            <a:spAutoFit/>
          </a:bodyPr>
          <a:lstStyle/>
          <a:p>
            <a:pPr>
              <a:lnSpc>
                <a:spcPct val="150000"/>
              </a:lnSpc>
            </a:pPr>
            <a:r>
              <a:rPr lang="en-US" altLang="zh-TW" sz="2400" b="1" dirty="0">
                <a:solidFill>
                  <a:srgbClr val="0070C0"/>
                </a:solidFill>
              </a:rPr>
              <a:t>105</a:t>
            </a:r>
            <a:r>
              <a:rPr lang="zh-TW" altLang="en-US" sz="2400" b="1" dirty="0">
                <a:solidFill>
                  <a:srgbClr val="0070C0"/>
                </a:solidFill>
              </a:rPr>
              <a:t>學年</a:t>
            </a:r>
            <a:r>
              <a:rPr lang="zh-TW" altLang="en-US" sz="2400" b="1" dirty="0"/>
              <a:t>服務態度及電話禮儀滿意度</a:t>
            </a:r>
            <a:r>
              <a:rPr lang="en-US" altLang="zh-TW" sz="2400" b="1" dirty="0"/>
              <a:t>&gt;</a:t>
            </a:r>
            <a:r>
              <a:rPr lang="zh-TW" altLang="en-US" sz="2400" b="1" dirty="0">
                <a:solidFill>
                  <a:srgbClr val="0070C0"/>
                </a:solidFill>
              </a:rPr>
              <a:t>全校平均</a:t>
            </a:r>
            <a:r>
              <a:rPr lang="en-US" altLang="zh-TW" sz="2400" b="1" dirty="0">
                <a:solidFill>
                  <a:srgbClr val="0070C0"/>
                </a:solidFill>
              </a:rPr>
              <a:t>4.035</a:t>
            </a:r>
            <a:r>
              <a:rPr lang="zh-TW" altLang="en-US" sz="2400" b="1" dirty="0">
                <a:solidFill>
                  <a:srgbClr val="0070C0"/>
                </a:solidFill>
              </a:rPr>
              <a:t>的計有</a:t>
            </a:r>
            <a:r>
              <a:rPr lang="en-US" altLang="zh-TW" sz="2400" b="1" dirty="0">
                <a:solidFill>
                  <a:srgbClr val="0070C0"/>
                </a:solidFill>
              </a:rPr>
              <a:t>11</a:t>
            </a:r>
            <a:r>
              <a:rPr lang="zh-TW" altLang="en-US" sz="2400" b="1" dirty="0">
                <a:solidFill>
                  <a:srgbClr val="0070C0"/>
                </a:solidFill>
              </a:rPr>
              <a:t>個單位，且滿意值均達</a:t>
            </a:r>
            <a:r>
              <a:rPr lang="en-US" altLang="zh-TW" sz="2400" b="1" dirty="0">
                <a:solidFill>
                  <a:srgbClr val="0070C0"/>
                </a:solidFill>
              </a:rPr>
              <a:t>4</a:t>
            </a:r>
            <a:r>
              <a:rPr lang="zh-TW" altLang="en-US" sz="2400" b="1" dirty="0">
                <a:solidFill>
                  <a:srgbClr val="0070C0"/>
                </a:solidFill>
              </a:rPr>
              <a:t>滿意以上，顯見教職員對行政人員服務態度與電話禮儀的肯定。</a:t>
            </a:r>
            <a:endParaRPr lang="en-US" altLang="zh-TW" sz="2400" b="1" dirty="0">
              <a:solidFill>
                <a:srgbClr val="0070C0"/>
              </a:solidFill>
            </a:endParaRPr>
          </a:p>
          <a:p>
            <a:pPr>
              <a:lnSpc>
                <a:spcPct val="150000"/>
              </a:lnSpc>
            </a:pPr>
            <a:r>
              <a:rPr lang="zh-TW" altLang="en-US" sz="2400" b="1" dirty="0">
                <a:solidFill>
                  <a:srgbClr val="0070C0"/>
                </a:solidFill>
              </a:rPr>
              <a:t>低於平均值之單位亦有</a:t>
            </a:r>
            <a:r>
              <a:rPr lang="en-US" altLang="zh-TW" sz="2400" b="1" dirty="0">
                <a:solidFill>
                  <a:srgbClr val="0070C0"/>
                </a:solidFill>
              </a:rPr>
              <a:t>4</a:t>
            </a:r>
            <a:r>
              <a:rPr lang="zh-TW" altLang="en-US" sz="2400" b="1" dirty="0">
                <a:solidFill>
                  <a:srgbClr val="0070C0"/>
                </a:solidFill>
              </a:rPr>
              <a:t>以上之單位有</a:t>
            </a:r>
            <a:r>
              <a:rPr lang="en-US" altLang="zh-TW" sz="2400" b="1" dirty="0">
                <a:solidFill>
                  <a:srgbClr val="0070C0"/>
                </a:solidFill>
              </a:rPr>
              <a:t>1</a:t>
            </a:r>
            <a:r>
              <a:rPr lang="zh-TW" altLang="en-US" sz="2400" b="1" dirty="0">
                <a:solidFill>
                  <a:srgbClr val="0070C0"/>
                </a:solidFill>
              </a:rPr>
              <a:t>個，雖低於平均值，但其滿意度為滿意</a:t>
            </a:r>
            <a:r>
              <a:rPr lang="en-US" altLang="zh-TW" sz="2400" b="1" dirty="0">
                <a:solidFill>
                  <a:srgbClr val="0070C0"/>
                </a:solidFill>
              </a:rPr>
              <a:t>(4)</a:t>
            </a:r>
            <a:r>
              <a:rPr lang="zh-TW" altLang="en-US" sz="2400" b="1" dirty="0">
                <a:solidFill>
                  <a:srgbClr val="0070C0"/>
                </a:solidFill>
              </a:rPr>
              <a:t>，得之不易。</a:t>
            </a:r>
            <a:endParaRPr lang="en-US" altLang="zh-TW" sz="2400" b="1" dirty="0">
              <a:solidFill>
                <a:srgbClr val="0070C0"/>
              </a:solidFill>
            </a:endParaRPr>
          </a:p>
          <a:p>
            <a:pPr>
              <a:lnSpc>
                <a:spcPct val="150000"/>
              </a:lnSpc>
            </a:pPr>
            <a:r>
              <a:rPr lang="zh-TW" altLang="en-US" sz="2400" b="1" dirty="0">
                <a:solidFill>
                  <a:srgbClr val="0070C0"/>
                </a:solidFill>
              </a:rPr>
              <a:t>滿意值</a:t>
            </a:r>
            <a:r>
              <a:rPr lang="en-US" altLang="zh-TW" sz="2400" b="1" dirty="0">
                <a:solidFill>
                  <a:srgbClr val="0070C0"/>
                </a:solidFill>
              </a:rPr>
              <a:t>&lt;3.5</a:t>
            </a:r>
            <a:r>
              <a:rPr lang="zh-TW" altLang="en-US" sz="2400" b="1" dirty="0">
                <a:solidFill>
                  <a:srgbClr val="0070C0"/>
                </a:solidFill>
              </a:rPr>
              <a:t>有</a:t>
            </a:r>
            <a:r>
              <a:rPr lang="en-US" altLang="zh-TW" sz="2400" b="1" dirty="0">
                <a:solidFill>
                  <a:srgbClr val="0070C0"/>
                </a:solidFill>
              </a:rPr>
              <a:t>1</a:t>
            </a:r>
            <a:r>
              <a:rPr lang="zh-TW" altLang="en-US" sz="2400" b="1" dirty="0">
                <a:solidFill>
                  <a:srgbClr val="0070C0"/>
                </a:solidFill>
              </a:rPr>
              <a:t>個單位</a:t>
            </a:r>
            <a:r>
              <a:rPr lang="en-US" altLang="zh-TW" sz="2400" b="1" dirty="0">
                <a:solidFill>
                  <a:srgbClr val="0070C0"/>
                </a:solidFill>
              </a:rPr>
              <a:t>,</a:t>
            </a:r>
            <a:r>
              <a:rPr lang="zh-TW" altLang="en-US" sz="2400" b="1" dirty="0">
                <a:solidFill>
                  <a:srgbClr val="0070C0"/>
                </a:solidFill>
              </a:rPr>
              <a:t> 且較去年下滑，可列為警訊。</a:t>
            </a:r>
          </a:p>
        </p:txBody>
      </p:sp>
      <p:sp>
        <p:nvSpPr>
          <p:cNvPr id="8" name="文字方塊 7"/>
          <p:cNvSpPr txBox="1"/>
          <p:nvPr/>
        </p:nvSpPr>
        <p:spPr>
          <a:xfrm>
            <a:off x="2910513" y="6516971"/>
            <a:ext cx="3538148" cy="369332"/>
          </a:xfrm>
          <a:prstGeom prst="rect">
            <a:avLst/>
          </a:prstGeom>
          <a:noFill/>
        </p:spPr>
        <p:txBody>
          <a:bodyPr wrap="none" rtlCol="0">
            <a:spAutoFit/>
          </a:bodyPr>
          <a:lstStyle/>
          <a:p>
            <a:r>
              <a:rPr lang="zh-TW" altLang="en-US" b="1" dirty="0" smtClean="0">
                <a:solidFill>
                  <a:schemeClr val="accent4"/>
                </a:solidFill>
              </a:rPr>
              <a:t>*紅色表示較前一年服務滿意度低</a:t>
            </a:r>
            <a:endParaRPr lang="zh-TW" altLang="en-US" b="1" dirty="0">
              <a:solidFill>
                <a:schemeClr val="accent4"/>
              </a:solidFill>
            </a:endParaRPr>
          </a:p>
        </p:txBody>
      </p:sp>
    </p:spTree>
    <p:extLst>
      <p:ext uri="{BB962C8B-B14F-4D97-AF65-F5344CB8AC3E}">
        <p14:creationId xmlns:p14="http://schemas.microsoft.com/office/powerpoint/2010/main" val="2608422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62075" y="267798"/>
            <a:ext cx="9467850" cy="1138773"/>
          </a:xfrm>
          <a:prstGeom prst="rect">
            <a:avLst/>
          </a:prstGeom>
        </p:spPr>
        <p:txBody>
          <a:bodyPr wrap="square">
            <a:spAutoFit/>
          </a:bodyPr>
          <a:lstStyle/>
          <a:p>
            <a:pPr algn="ctr"/>
            <a:r>
              <a:rPr lang="en-US" altLang="zh-TW" sz="3200" b="1" dirty="0"/>
              <a:t>105</a:t>
            </a:r>
            <a:r>
              <a:rPr lang="zh-TW" altLang="en-US" sz="3200" b="1" dirty="0"/>
              <a:t>學年度業務熟悉度 </a:t>
            </a:r>
            <a:r>
              <a:rPr lang="en-US" altLang="zh-TW" sz="2000" b="1" dirty="0">
                <a:solidFill>
                  <a:srgbClr val="FF0000"/>
                </a:solidFill>
              </a:rPr>
              <a:t>(</a:t>
            </a:r>
            <a:r>
              <a:rPr lang="zh-TW" altLang="en-US" sz="2000" b="1" dirty="0">
                <a:solidFill>
                  <a:srgbClr val="FF0000"/>
                </a:solidFill>
              </a:rPr>
              <a:t>受訪對象教職員</a:t>
            </a:r>
            <a:r>
              <a:rPr lang="en-US" altLang="zh-TW" sz="2000" b="1" dirty="0">
                <a:solidFill>
                  <a:srgbClr val="FF0000"/>
                </a:solidFill>
              </a:rPr>
              <a:t>)</a:t>
            </a:r>
            <a:endParaRPr lang="zh-TW" altLang="en-US" sz="2000" b="1" dirty="0">
              <a:solidFill>
                <a:srgbClr val="FF0000"/>
              </a:solidFill>
            </a:endParaRPr>
          </a:p>
          <a:p>
            <a:pPr algn="ctr"/>
            <a:endParaRPr lang="zh-TW" altLang="en-US" sz="3600" b="1" dirty="0"/>
          </a:p>
        </p:txBody>
      </p:sp>
      <p:sp>
        <p:nvSpPr>
          <p:cNvPr id="12" name="日期版面配置區 11"/>
          <p:cNvSpPr>
            <a:spLocks noGrp="1"/>
          </p:cNvSpPr>
          <p:nvPr>
            <p:ph type="dt" sz="half" idx="4294967295"/>
          </p:nvPr>
        </p:nvSpPr>
        <p:spPr>
          <a:xfrm>
            <a:off x="9808856" y="6492874"/>
            <a:ext cx="1143000" cy="365125"/>
          </a:xfrm>
        </p:spPr>
        <p:txBody>
          <a:bodyPr/>
          <a:lstStyle/>
          <a:p>
            <a:fld id="{4FEF0C1F-E402-4061-A83D-01BB3878B0F4}" type="datetime1">
              <a:rPr lang="en-US" altLang="zh-TW" smtClean="0"/>
              <a:t>6/25/2018</a:t>
            </a:fld>
            <a:endParaRPr lang="en-US"/>
          </a:p>
        </p:txBody>
      </p:sp>
      <p:sp>
        <p:nvSpPr>
          <p:cNvPr id="14" name="投影片編號版面配置區 13"/>
          <p:cNvSpPr>
            <a:spLocks noGrp="1"/>
          </p:cNvSpPr>
          <p:nvPr>
            <p:ph type="sldNum" sz="quarter" idx="12"/>
          </p:nvPr>
        </p:nvSpPr>
        <p:spPr/>
        <p:txBody>
          <a:bodyPr/>
          <a:lstStyle/>
          <a:p>
            <a:fld id="{4FAB73BC-B049-4115-A692-8D63A059BFB8}" type="slidenum">
              <a:rPr lang="en-US" smtClean="0"/>
              <a:t>14</a:t>
            </a:fld>
            <a:endParaRPr lang="en-US"/>
          </a:p>
        </p:txBody>
      </p:sp>
      <p:graphicFrame>
        <p:nvGraphicFramePr>
          <p:cNvPr id="18" name="表格 17"/>
          <p:cNvGraphicFramePr>
            <a:graphicFrameLocks noGrp="1"/>
          </p:cNvGraphicFramePr>
          <p:nvPr>
            <p:extLst>
              <p:ext uri="{D42A27DB-BD31-4B8C-83A1-F6EECF244321}">
                <p14:modId xmlns:p14="http://schemas.microsoft.com/office/powerpoint/2010/main" val="3937981044"/>
              </p:ext>
            </p:extLst>
          </p:nvPr>
        </p:nvGraphicFramePr>
        <p:xfrm>
          <a:off x="1224858" y="958264"/>
          <a:ext cx="5274552" cy="4941471"/>
        </p:xfrm>
        <a:graphic>
          <a:graphicData uri="http://schemas.openxmlformats.org/drawingml/2006/table">
            <a:tbl>
              <a:tblPr>
                <a:tableStyleId>{5C22544A-7EE6-4342-B048-85BDC9FD1C3A}</a:tableStyleId>
              </a:tblPr>
              <a:tblGrid>
                <a:gridCol w="1800237">
                  <a:extLst>
                    <a:ext uri="{9D8B030D-6E8A-4147-A177-3AD203B41FA5}">
                      <a16:colId xmlns:a16="http://schemas.microsoft.com/office/drawing/2014/main" xmlns="" val="3689739995"/>
                    </a:ext>
                  </a:extLst>
                </a:gridCol>
                <a:gridCol w="1158105">
                  <a:extLst>
                    <a:ext uri="{9D8B030D-6E8A-4147-A177-3AD203B41FA5}">
                      <a16:colId xmlns:a16="http://schemas.microsoft.com/office/drawing/2014/main" xmlns="" val="511471"/>
                    </a:ext>
                  </a:extLst>
                </a:gridCol>
                <a:gridCol w="1158105">
                  <a:extLst>
                    <a:ext uri="{9D8B030D-6E8A-4147-A177-3AD203B41FA5}">
                      <a16:colId xmlns:a16="http://schemas.microsoft.com/office/drawing/2014/main" xmlns="" val="1647884524"/>
                    </a:ext>
                  </a:extLst>
                </a:gridCol>
                <a:gridCol w="1158105">
                  <a:extLst>
                    <a:ext uri="{9D8B030D-6E8A-4147-A177-3AD203B41FA5}">
                      <a16:colId xmlns:a16="http://schemas.microsoft.com/office/drawing/2014/main" xmlns="" val="1047110116"/>
                    </a:ext>
                  </a:extLst>
                </a:gridCol>
              </a:tblGrid>
              <a:tr h="259419">
                <a:tc>
                  <a:txBody>
                    <a:bodyPr/>
                    <a:lstStyle/>
                    <a:p>
                      <a:pPr algn="l" fontAlgn="ctr"/>
                      <a:r>
                        <a:rPr lang="zh-TW" altLang="en-US" sz="1600" b="0" i="0" u="none" strike="noStrike" kern="1200" dirty="0">
                          <a:solidFill>
                            <a:srgbClr val="000000"/>
                          </a:solidFill>
                          <a:effectLst/>
                          <a:latin typeface="新細明體" panose="02020500000000000000" pitchFamily="18" charset="-120"/>
                          <a:ea typeface="新細明體" panose="02020500000000000000" pitchFamily="18" charset="-120"/>
                          <a:cs typeface="+mn-cs"/>
                        </a:rPr>
                        <a:t>單位</a:t>
                      </a:r>
                    </a:p>
                  </a:txBody>
                  <a:tcPr marL="7770" marR="7770" marT="7770" marB="0" anchor="ctr">
                    <a:solidFill>
                      <a:schemeClr val="accent6">
                        <a:lumMod val="40000"/>
                        <a:lumOff val="60000"/>
                      </a:schemeClr>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altLang="zh-TW" sz="1600" u="none" strike="noStrike" dirty="0">
                          <a:effectLst/>
                          <a:latin typeface="+mn-ea"/>
                          <a:ea typeface="+mn-ea"/>
                        </a:rPr>
                        <a:t>105</a:t>
                      </a:r>
                      <a:r>
                        <a:rPr lang="zh-TW" altLang="en-US" sz="1600" u="none" strike="noStrike" dirty="0">
                          <a:effectLst/>
                          <a:latin typeface="+mn-ea"/>
                          <a:ea typeface="+mn-ea"/>
                        </a:rPr>
                        <a:t>學年</a:t>
                      </a:r>
                      <a:endParaRPr lang="zh-TW" altLang="en-US" sz="1600" b="0" i="0" u="none" strike="noStrike" dirty="0">
                        <a:solidFill>
                          <a:srgbClr val="000000"/>
                        </a:solidFill>
                        <a:effectLst/>
                        <a:latin typeface="+mn-ea"/>
                        <a:ea typeface="+mn-ea"/>
                      </a:endParaRPr>
                    </a:p>
                  </a:txBody>
                  <a:tcPr marL="7770" marR="7770" marT="7770" marB="0" anchor="ctr">
                    <a:solidFill>
                      <a:schemeClr val="accent6">
                        <a:lumMod val="40000"/>
                        <a:lumOff val="60000"/>
                      </a:schemeClr>
                    </a:solidFill>
                  </a:tcPr>
                </a:tc>
                <a:tc>
                  <a:txBody>
                    <a:bodyPr/>
                    <a:lstStyle/>
                    <a:p>
                      <a:pPr algn="ctr" fontAlgn="ctr"/>
                      <a:r>
                        <a:rPr lang="en-US" altLang="zh-TW" sz="1600" u="none" strike="noStrike" dirty="0">
                          <a:effectLst/>
                          <a:latin typeface="+mn-ea"/>
                          <a:ea typeface="+mn-ea"/>
                        </a:rPr>
                        <a:t>104</a:t>
                      </a:r>
                      <a:r>
                        <a:rPr lang="zh-TW" altLang="en-US" sz="1600" u="none" strike="noStrike" dirty="0">
                          <a:effectLst/>
                          <a:latin typeface="+mn-ea"/>
                          <a:ea typeface="+mn-ea"/>
                        </a:rPr>
                        <a:t>學年</a:t>
                      </a:r>
                      <a:endParaRPr lang="zh-TW" altLang="en-US" sz="1600" b="0" i="0" u="none" strike="noStrike" dirty="0">
                        <a:solidFill>
                          <a:srgbClr val="000000"/>
                        </a:solidFill>
                        <a:effectLst/>
                        <a:latin typeface="+mn-ea"/>
                        <a:ea typeface="+mn-ea"/>
                      </a:endParaRPr>
                    </a:p>
                  </a:txBody>
                  <a:tcPr marL="7770" marR="7770" marT="7770" marB="0" anchor="ctr">
                    <a:solidFill>
                      <a:schemeClr val="accent6">
                        <a:lumMod val="40000"/>
                        <a:lumOff val="60000"/>
                      </a:schemeClr>
                    </a:solidFill>
                  </a:tcPr>
                </a:tc>
                <a:tc>
                  <a:txBody>
                    <a:bodyPr/>
                    <a:lstStyle/>
                    <a:p>
                      <a:pPr algn="ctr" fontAlgn="ctr"/>
                      <a:r>
                        <a:rPr lang="en-US" altLang="zh-TW" sz="1600" u="none" strike="noStrike" dirty="0">
                          <a:effectLst/>
                          <a:latin typeface="+mn-ea"/>
                          <a:ea typeface="+mn-ea"/>
                        </a:rPr>
                        <a:t>103</a:t>
                      </a:r>
                      <a:r>
                        <a:rPr lang="zh-TW" altLang="en-US" sz="1600" u="none" strike="noStrike" dirty="0">
                          <a:effectLst/>
                          <a:latin typeface="+mn-ea"/>
                          <a:ea typeface="+mn-ea"/>
                        </a:rPr>
                        <a:t>學年</a:t>
                      </a:r>
                      <a:endParaRPr lang="zh-TW" altLang="en-US" sz="1600" b="0" i="0" u="none" strike="noStrike" dirty="0">
                        <a:solidFill>
                          <a:srgbClr val="000000"/>
                        </a:solidFill>
                        <a:effectLst/>
                        <a:latin typeface="+mn-ea"/>
                        <a:ea typeface="+mn-ea"/>
                      </a:endParaRPr>
                    </a:p>
                  </a:txBody>
                  <a:tcPr marL="7770" marR="7770" marT="7770" marB="0" anchor="ctr">
                    <a:solidFill>
                      <a:schemeClr val="accent6">
                        <a:lumMod val="40000"/>
                        <a:lumOff val="60000"/>
                      </a:schemeClr>
                    </a:solidFill>
                  </a:tcPr>
                </a:tc>
                <a:extLst>
                  <a:ext uri="{0D108BD9-81ED-4DB2-BD59-A6C34878D82A}">
                    <a16:rowId xmlns:a16="http://schemas.microsoft.com/office/drawing/2014/main" xmlns="" val="2625984083"/>
                  </a:ext>
                </a:extLst>
              </a:tr>
              <a:tr h="260114">
                <a:tc>
                  <a:txBody>
                    <a:bodyPr/>
                    <a:lstStyle/>
                    <a:p>
                      <a:pPr algn="l" fontAlgn="ctr"/>
                      <a:r>
                        <a:rPr lang="zh-TW" altLang="en-US" sz="1600" b="0" i="0" u="none" strike="noStrike" dirty="0">
                          <a:solidFill>
                            <a:schemeClr val="tx1"/>
                          </a:solidFill>
                          <a:effectLst/>
                          <a:latin typeface="新細明體" panose="02020500000000000000" pitchFamily="18" charset="-120"/>
                          <a:ea typeface="新細明體" panose="02020500000000000000" pitchFamily="18" charset="-120"/>
                        </a:rPr>
                        <a:t>圖書館</a:t>
                      </a:r>
                    </a:p>
                  </a:txBody>
                  <a:tcPr marL="9525" marR="9525" marT="9525" marB="0" anchor="ctr">
                    <a:solidFill>
                      <a:srgbClr val="FFFF00"/>
                    </a:solidFill>
                  </a:tcPr>
                </a:tc>
                <a:tc>
                  <a:txBody>
                    <a:bodyPr/>
                    <a:lstStyle/>
                    <a:p>
                      <a:pPr algn="ctr" fontAlgn="ctr"/>
                      <a:r>
                        <a:rPr lang="en-US" altLang="zh-TW" sz="1600" b="0" i="0" u="none" strike="noStrike" dirty="0">
                          <a:solidFill>
                            <a:srgbClr val="5B9BD5"/>
                          </a:solidFill>
                          <a:effectLst/>
                          <a:latin typeface="新細明體" panose="02020500000000000000" pitchFamily="18" charset="-120"/>
                          <a:ea typeface="新細明體" panose="02020500000000000000" pitchFamily="18" charset="-120"/>
                        </a:rPr>
                        <a:t>4.310 </a:t>
                      </a:r>
                    </a:p>
                  </a:txBody>
                  <a:tcPr marL="9525" marR="9525" marT="9525" marB="0" anchor="ctr">
                    <a:solidFill>
                      <a:srgbClr val="FFFF00"/>
                    </a:solidFill>
                  </a:tcPr>
                </a:tc>
                <a:tc>
                  <a:txBody>
                    <a:bodyPr/>
                    <a:lstStyle/>
                    <a:p>
                      <a:pPr algn="ctr" rtl="0" fontAlgn="ctr"/>
                      <a:r>
                        <a:rPr lang="en-US" altLang="zh-TW" sz="1600" b="0" i="0" u="none" strike="noStrike">
                          <a:solidFill>
                            <a:srgbClr val="FF0000"/>
                          </a:solidFill>
                          <a:effectLst/>
                          <a:latin typeface="新細明體" panose="02020500000000000000" pitchFamily="18" charset="-120"/>
                          <a:ea typeface="新細明體" panose="02020500000000000000" pitchFamily="18" charset="-120"/>
                        </a:rPr>
                        <a:t>3.988 </a:t>
                      </a:r>
                    </a:p>
                  </a:txBody>
                  <a:tcPr marL="9525" marR="9525" marT="9525" marB="0" anchor="ctr">
                    <a:solidFill>
                      <a:srgbClr val="FFFF00"/>
                    </a:solidFill>
                  </a:tcPr>
                </a:tc>
                <a:tc>
                  <a:txBody>
                    <a:bodyPr/>
                    <a:lstStyle/>
                    <a:p>
                      <a:pPr algn="ctr" rtl="0" fontAlgn="ctr"/>
                      <a:r>
                        <a:rPr lang="en-US" altLang="zh-TW" sz="1600" b="0" i="0" u="none" strike="noStrike" dirty="0">
                          <a:solidFill>
                            <a:schemeClr val="tx1"/>
                          </a:solidFill>
                          <a:effectLst/>
                          <a:latin typeface="新細明體" panose="02020500000000000000" pitchFamily="18" charset="-120"/>
                          <a:ea typeface="新細明體" panose="02020500000000000000" pitchFamily="18" charset="-120"/>
                        </a:rPr>
                        <a:t>4.137 </a:t>
                      </a:r>
                    </a:p>
                  </a:txBody>
                  <a:tcPr marL="9525" marR="9525" marT="9525" marB="0" anchor="ctr">
                    <a:solidFill>
                      <a:srgbClr val="FFFF00"/>
                    </a:solidFill>
                  </a:tcPr>
                </a:tc>
                <a:extLst>
                  <a:ext uri="{0D108BD9-81ED-4DB2-BD59-A6C34878D82A}">
                    <a16:rowId xmlns:a16="http://schemas.microsoft.com/office/drawing/2014/main" xmlns="" val="3648837361"/>
                  </a:ext>
                </a:extLst>
              </a:tr>
              <a:tr h="260114">
                <a:tc>
                  <a:txBody>
                    <a:bodyPr/>
                    <a:lstStyle/>
                    <a:p>
                      <a:pPr algn="l" fontAlgn="ctr"/>
                      <a:r>
                        <a:rPr lang="zh-TW" altLang="en-US" sz="1600" b="0" i="0" u="none" strike="noStrike">
                          <a:solidFill>
                            <a:schemeClr val="tx1"/>
                          </a:solidFill>
                          <a:effectLst/>
                          <a:latin typeface="新細明體" panose="02020500000000000000" pitchFamily="18" charset="-120"/>
                          <a:ea typeface="新細明體" panose="02020500000000000000" pitchFamily="18" charset="-120"/>
                        </a:rPr>
                        <a:t>會計室</a:t>
                      </a:r>
                    </a:p>
                  </a:txBody>
                  <a:tcPr marL="9525" marR="9525" marT="9525" marB="0" anchor="ctr">
                    <a:solidFill>
                      <a:srgbClr val="FFFF00"/>
                    </a:solidFill>
                  </a:tcPr>
                </a:tc>
                <a:tc>
                  <a:txBody>
                    <a:bodyPr/>
                    <a:lstStyle/>
                    <a:p>
                      <a:pPr algn="ctr" fontAlgn="ctr"/>
                      <a:r>
                        <a:rPr lang="en-US" altLang="zh-TW" sz="1600" b="0" i="0" u="none" strike="noStrike" dirty="0">
                          <a:solidFill>
                            <a:srgbClr val="5B9BD5"/>
                          </a:solidFill>
                          <a:effectLst/>
                          <a:latin typeface="新細明體" panose="02020500000000000000" pitchFamily="18" charset="-120"/>
                          <a:ea typeface="新細明體" panose="02020500000000000000" pitchFamily="18" charset="-120"/>
                        </a:rPr>
                        <a:t>4.290 </a:t>
                      </a:r>
                    </a:p>
                  </a:txBody>
                  <a:tcPr marL="9525" marR="9525" marT="9525" marB="0" anchor="ctr">
                    <a:solidFill>
                      <a:srgbClr val="FFFF00"/>
                    </a:solidFill>
                  </a:tcPr>
                </a:tc>
                <a:tc>
                  <a:txBody>
                    <a:bodyPr/>
                    <a:lstStyle/>
                    <a:p>
                      <a:pPr algn="ctr" rtl="0"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4.239 </a:t>
                      </a:r>
                    </a:p>
                  </a:txBody>
                  <a:tcPr marL="9525" marR="9525" marT="9525" marB="0" anchor="ctr">
                    <a:solidFill>
                      <a:srgbClr val="FFFF00"/>
                    </a:solidFill>
                  </a:tcPr>
                </a:tc>
                <a:tc>
                  <a:txBody>
                    <a:bodyPr/>
                    <a:lstStyle/>
                    <a:p>
                      <a:pPr algn="ctr" rtl="0" fontAlgn="ctr"/>
                      <a:r>
                        <a:rPr lang="en-US" altLang="zh-TW" sz="1600" b="0" i="0" u="none" strike="noStrike">
                          <a:solidFill>
                            <a:schemeClr val="tx1"/>
                          </a:solidFill>
                          <a:effectLst/>
                          <a:latin typeface="新細明體" panose="02020500000000000000" pitchFamily="18" charset="-120"/>
                          <a:ea typeface="新細明體" panose="02020500000000000000" pitchFamily="18" charset="-120"/>
                        </a:rPr>
                        <a:t>4.241 </a:t>
                      </a:r>
                    </a:p>
                  </a:txBody>
                  <a:tcPr marL="9525" marR="9525" marT="9525" marB="0" anchor="ctr">
                    <a:solidFill>
                      <a:srgbClr val="FFFF00"/>
                    </a:solidFill>
                  </a:tcPr>
                </a:tc>
                <a:extLst>
                  <a:ext uri="{0D108BD9-81ED-4DB2-BD59-A6C34878D82A}">
                    <a16:rowId xmlns:a16="http://schemas.microsoft.com/office/drawing/2014/main" xmlns="" val="2650804664"/>
                  </a:ext>
                </a:extLst>
              </a:tr>
              <a:tr h="260114">
                <a:tc>
                  <a:txBody>
                    <a:bodyPr/>
                    <a:lstStyle/>
                    <a:p>
                      <a:pPr algn="l" fontAlgn="ctr"/>
                      <a:r>
                        <a:rPr lang="zh-TW" altLang="en-US" sz="1600" b="0" i="0" u="none" strike="noStrike">
                          <a:solidFill>
                            <a:schemeClr val="tx1"/>
                          </a:solidFill>
                          <a:effectLst/>
                          <a:latin typeface="新細明體" panose="02020500000000000000" pitchFamily="18" charset="-120"/>
                          <a:ea typeface="新細明體" panose="02020500000000000000" pitchFamily="18" charset="-120"/>
                        </a:rPr>
                        <a:t>教務處</a:t>
                      </a:r>
                    </a:p>
                  </a:txBody>
                  <a:tcPr marL="9525" marR="9525" marT="9525" marB="0" anchor="ctr">
                    <a:solidFill>
                      <a:srgbClr val="FFFF00"/>
                    </a:solidFill>
                  </a:tcPr>
                </a:tc>
                <a:tc>
                  <a:txBody>
                    <a:bodyPr/>
                    <a:lstStyle/>
                    <a:p>
                      <a:pPr algn="ctr" fontAlgn="ctr"/>
                      <a:r>
                        <a:rPr lang="en-US" altLang="zh-TW" sz="1600" b="0" i="0" u="none" strike="noStrike">
                          <a:solidFill>
                            <a:srgbClr val="5B9BD5"/>
                          </a:solidFill>
                          <a:effectLst/>
                          <a:latin typeface="新細明體" panose="02020500000000000000" pitchFamily="18" charset="-120"/>
                          <a:ea typeface="新細明體" panose="02020500000000000000" pitchFamily="18" charset="-120"/>
                        </a:rPr>
                        <a:t>4.177 </a:t>
                      </a:r>
                    </a:p>
                  </a:txBody>
                  <a:tcPr marL="9525" marR="9525" marT="9525" marB="0" anchor="ctr">
                    <a:solidFill>
                      <a:srgbClr val="FFFF00"/>
                    </a:solidFill>
                  </a:tcPr>
                </a:tc>
                <a:tc>
                  <a:txBody>
                    <a:bodyPr/>
                    <a:lstStyle/>
                    <a:p>
                      <a:pPr algn="ctr" rtl="0"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4.069 </a:t>
                      </a:r>
                    </a:p>
                  </a:txBody>
                  <a:tcPr marL="9525" marR="9525" marT="9525" marB="0" anchor="ctr">
                    <a:solidFill>
                      <a:srgbClr val="FFFF00"/>
                    </a:solidFill>
                  </a:tcPr>
                </a:tc>
                <a:tc>
                  <a:txBody>
                    <a:bodyPr/>
                    <a:lstStyle/>
                    <a:p>
                      <a:pPr algn="ctr" rtl="0" fontAlgn="ctr"/>
                      <a:r>
                        <a:rPr lang="en-US" altLang="zh-TW" sz="1600" b="0" i="0" u="none" strike="noStrike">
                          <a:solidFill>
                            <a:schemeClr val="tx1"/>
                          </a:solidFill>
                          <a:effectLst/>
                          <a:latin typeface="新細明體" panose="02020500000000000000" pitchFamily="18" charset="-120"/>
                          <a:ea typeface="新細明體" panose="02020500000000000000" pitchFamily="18" charset="-120"/>
                        </a:rPr>
                        <a:t>4.180 </a:t>
                      </a:r>
                    </a:p>
                  </a:txBody>
                  <a:tcPr marL="9525" marR="9525" marT="9525" marB="0" anchor="ctr">
                    <a:solidFill>
                      <a:srgbClr val="FFFF00"/>
                    </a:solidFill>
                  </a:tcPr>
                </a:tc>
                <a:extLst>
                  <a:ext uri="{0D108BD9-81ED-4DB2-BD59-A6C34878D82A}">
                    <a16:rowId xmlns:a16="http://schemas.microsoft.com/office/drawing/2014/main" xmlns="" val="1528503074"/>
                  </a:ext>
                </a:extLst>
              </a:tr>
              <a:tr h="260114">
                <a:tc>
                  <a:txBody>
                    <a:bodyPr/>
                    <a:lstStyle/>
                    <a:p>
                      <a:pPr algn="l" fontAlgn="ctr"/>
                      <a:r>
                        <a:rPr lang="zh-TW" altLang="en-US" sz="1600" b="0" i="0" u="none" strike="noStrike" dirty="0">
                          <a:solidFill>
                            <a:schemeClr val="tx1"/>
                          </a:solidFill>
                          <a:effectLst/>
                          <a:latin typeface="新細明體" panose="02020500000000000000" pitchFamily="18" charset="-120"/>
                          <a:ea typeface="新細明體" panose="02020500000000000000" pitchFamily="18" charset="-120"/>
                        </a:rPr>
                        <a:t>教資中心</a:t>
                      </a:r>
                    </a:p>
                  </a:txBody>
                  <a:tcPr marL="9525" marR="9525" marT="9525" marB="0" anchor="ctr">
                    <a:solidFill>
                      <a:srgbClr val="FFFF00"/>
                    </a:solidFill>
                  </a:tcPr>
                </a:tc>
                <a:tc>
                  <a:txBody>
                    <a:bodyPr/>
                    <a:lstStyle/>
                    <a:p>
                      <a:pPr algn="ctr" fontAlgn="ctr"/>
                      <a:r>
                        <a:rPr lang="en-US" altLang="zh-TW" sz="1600" b="0" i="0" u="none" strike="noStrike">
                          <a:solidFill>
                            <a:srgbClr val="5B9BD5"/>
                          </a:solidFill>
                          <a:effectLst/>
                          <a:latin typeface="新細明體" panose="02020500000000000000" pitchFamily="18" charset="-120"/>
                          <a:ea typeface="新細明體" panose="02020500000000000000" pitchFamily="18" charset="-120"/>
                        </a:rPr>
                        <a:t>4.132 </a:t>
                      </a:r>
                    </a:p>
                  </a:txBody>
                  <a:tcPr marL="9525" marR="9525" marT="9525" marB="0" anchor="ctr">
                    <a:solidFill>
                      <a:srgbClr val="FFFF00"/>
                    </a:solidFill>
                  </a:tcPr>
                </a:tc>
                <a:tc>
                  <a:txBody>
                    <a:bodyPr/>
                    <a:lstStyle/>
                    <a:p>
                      <a:pPr algn="ctr" rtl="0"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4.047 </a:t>
                      </a:r>
                    </a:p>
                  </a:txBody>
                  <a:tcPr marL="9525" marR="9525" marT="9525" marB="0" anchor="ctr">
                    <a:solidFill>
                      <a:srgbClr val="FFFF00"/>
                    </a:solidFill>
                  </a:tcPr>
                </a:tc>
                <a:tc>
                  <a:txBody>
                    <a:bodyPr/>
                    <a:lstStyle/>
                    <a:p>
                      <a:pPr algn="ctr" rtl="0" fontAlgn="ctr"/>
                      <a:r>
                        <a:rPr lang="en-US" altLang="zh-TW" sz="1600" b="0" i="0" u="none" strike="noStrike" dirty="0">
                          <a:solidFill>
                            <a:schemeClr val="tx1"/>
                          </a:solidFill>
                          <a:effectLst/>
                          <a:latin typeface="新細明體" panose="02020500000000000000" pitchFamily="18" charset="-120"/>
                          <a:ea typeface="新細明體" panose="02020500000000000000" pitchFamily="18" charset="-120"/>
                        </a:rPr>
                        <a:t>4.049 </a:t>
                      </a:r>
                    </a:p>
                  </a:txBody>
                  <a:tcPr marL="9525" marR="9525" marT="9525" marB="0" anchor="ctr">
                    <a:solidFill>
                      <a:srgbClr val="FFFF00"/>
                    </a:solidFill>
                  </a:tcPr>
                </a:tc>
                <a:extLst>
                  <a:ext uri="{0D108BD9-81ED-4DB2-BD59-A6C34878D82A}">
                    <a16:rowId xmlns:a16="http://schemas.microsoft.com/office/drawing/2014/main" xmlns="" val="1642700226"/>
                  </a:ext>
                </a:extLst>
              </a:tr>
              <a:tr h="260114">
                <a:tc>
                  <a:txBody>
                    <a:bodyPr/>
                    <a:lstStyle/>
                    <a:p>
                      <a:pPr algn="l" fontAlgn="ctr"/>
                      <a:r>
                        <a:rPr lang="zh-TW" altLang="en-US" sz="1600" b="0" i="0" u="none" strike="noStrike">
                          <a:solidFill>
                            <a:schemeClr val="tx1"/>
                          </a:solidFill>
                          <a:effectLst/>
                          <a:latin typeface="新細明體" panose="02020500000000000000" pitchFamily="18" charset="-120"/>
                          <a:ea typeface="新細明體" panose="02020500000000000000" pitchFamily="18" charset="-120"/>
                        </a:rPr>
                        <a:t>進修部</a:t>
                      </a:r>
                    </a:p>
                  </a:txBody>
                  <a:tcPr marL="9525" marR="9525" marT="9525" marB="0" anchor="ctr">
                    <a:solidFill>
                      <a:srgbClr val="FFFF00"/>
                    </a:solidFill>
                  </a:tcPr>
                </a:tc>
                <a:tc>
                  <a:txBody>
                    <a:bodyPr/>
                    <a:lstStyle/>
                    <a:p>
                      <a:pPr algn="ctr" fontAlgn="ctr"/>
                      <a:r>
                        <a:rPr lang="en-US" altLang="zh-TW" sz="1600" b="0" i="0" u="none" strike="noStrike">
                          <a:solidFill>
                            <a:srgbClr val="FF0000"/>
                          </a:solidFill>
                          <a:effectLst/>
                          <a:latin typeface="新細明體" panose="02020500000000000000" pitchFamily="18" charset="-120"/>
                          <a:ea typeface="新細明體" panose="02020500000000000000" pitchFamily="18" charset="-120"/>
                        </a:rPr>
                        <a:t>4.128 </a:t>
                      </a:r>
                    </a:p>
                  </a:txBody>
                  <a:tcPr marL="9525" marR="9525" marT="9525" marB="0" anchor="ctr">
                    <a:solidFill>
                      <a:srgbClr val="FFFF00"/>
                    </a:solidFill>
                  </a:tcPr>
                </a:tc>
                <a:tc>
                  <a:txBody>
                    <a:bodyPr/>
                    <a:lstStyle/>
                    <a:p>
                      <a:pPr algn="ctr" rtl="0" fontAlgn="ctr"/>
                      <a:r>
                        <a:rPr lang="en-US" altLang="zh-TW" sz="1600" b="0" i="0" u="none" strike="noStrike">
                          <a:solidFill>
                            <a:srgbClr val="5B9BD5"/>
                          </a:solidFill>
                          <a:effectLst/>
                          <a:latin typeface="新細明體" panose="02020500000000000000" pitchFamily="18" charset="-120"/>
                          <a:ea typeface="新細明體" panose="02020500000000000000" pitchFamily="18" charset="-120"/>
                        </a:rPr>
                        <a:t>4.161 </a:t>
                      </a:r>
                    </a:p>
                  </a:txBody>
                  <a:tcPr marL="9525" marR="9525" marT="9525" marB="0" anchor="ctr">
                    <a:solidFill>
                      <a:srgbClr val="FFFF00"/>
                    </a:solidFill>
                  </a:tcPr>
                </a:tc>
                <a:tc>
                  <a:txBody>
                    <a:bodyPr/>
                    <a:lstStyle/>
                    <a:p>
                      <a:pPr algn="ctr" rtl="0" fontAlgn="ctr"/>
                      <a:r>
                        <a:rPr lang="en-US" altLang="zh-TW" sz="1600" b="0" i="0" u="none" strike="noStrike" dirty="0">
                          <a:solidFill>
                            <a:schemeClr val="tx1"/>
                          </a:solidFill>
                          <a:effectLst/>
                          <a:latin typeface="新細明體" panose="02020500000000000000" pitchFamily="18" charset="-120"/>
                          <a:ea typeface="新細明體" panose="02020500000000000000" pitchFamily="18" charset="-120"/>
                        </a:rPr>
                        <a:t>4.080 </a:t>
                      </a:r>
                    </a:p>
                  </a:txBody>
                  <a:tcPr marL="9525" marR="9525" marT="9525" marB="0" anchor="ctr">
                    <a:solidFill>
                      <a:srgbClr val="FFFF00"/>
                    </a:solidFill>
                  </a:tcPr>
                </a:tc>
                <a:extLst>
                  <a:ext uri="{0D108BD9-81ED-4DB2-BD59-A6C34878D82A}">
                    <a16:rowId xmlns:a16="http://schemas.microsoft.com/office/drawing/2014/main" xmlns="" val="2720260300"/>
                  </a:ext>
                </a:extLst>
              </a:tr>
              <a:tr h="260114">
                <a:tc>
                  <a:txBody>
                    <a:bodyPr/>
                    <a:lstStyle/>
                    <a:p>
                      <a:pPr algn="l" fontAlgn="ctr"/>
                      <a:r>
                        <a:rPr lang="zh-TW" altLang="en-US" sz="1600" b="0" i="0" u="none" strike="noStrike">
                          <a:solidFill>
                            <a:schemeClr val="tx1"/>
                          </a:solidFill>
                          <a:effectLst/>
                          <a:latin typeface="新細明體" panose="02020500000000000000" pitchFamily="18" charset="-120"/>
                          <a:ea typeface="新細明體" panose="02020500000000000000" pitchFamily="18" charset="-120"/>
                        </a:rPr>
                        <a:t>電算中心</a:t>
                      </a:r>
                    </a:p>
                  </a:txBody>
                  <a:tcPr marL="9525" marR="9525" marT="9525" marB="0" anchor="ctr">
                    <a:solidFill>
                      <a:srgbClr val="FFFF00"/>
                    </a:solidFill>
                  </a:tcPr>
                </a:tc>
                <a:tc>
                  <a:txBody>
                    <a:bodyPr/>
                    <a:lstStyle/>
                    <a:p>
                      <a:pPr algn="ctr" fontAlgn="ctr"/>
                      <a:r>
                        <a:rPr lang="en-US" altLang="zh-TW" sz="1600" b="0" i="0" u="none" strike="noStrike">
                          <a:solidFill>
                            <a:srgbClr val="5B9BD5"/>
                          </a:solidFill>
                          <a:effectLst/>
                          <a:latin typeface="新細明體" panose="02020500000000000000" pitchFamily="18" charset="-120"/>
                          <a:ea typeface="新細明體" panose="02020500000000000000" pitchFamily="18" charset="-120"/>
                        </a:rPr>
                        <a:t>4.101 </a:t>
                      </a:r>
                    </a:p>
                  </a:txBody>
                  <a:tcPr marL="9525" marR="9525" marT="9525" marB="0" anchor="ctr">
                    <a:solidFill>
                      <a:srgbClr val="FFFF00"/>
                    </a:solidFill>
                  </a:tcPr>
                </a:tc>
                <a:tc>
                  <a:txBody>
                    <a:bodyPr/>
                    <a:lstStyle/>
                    <a:p>
                      <a:pPr algn="ctr" rtl="0" fontAlgn="ctr"/>
                      <a:r>
                        <a:rPr lang="en-US" altLang="zh-TW" sz="1600" b="0" i="0" u="none" strike="noStrike">
                          <a:solidFill>
                            <a:srgbClr val="FF0000"/>
                          </a:solidFill>
                          <a:effectLst/>
                          <a:latin typeface="新細明體" panose="02020500000000000000" pitchFamily="18" charset="-120"/>
                          <a:ea typeface="新細明體" panose="02020500000000000000" pitchFamily="18" charset="-120"/>
                        </a:rPr>
                        <a:t>4.071 </a:t>
                      </a:r>
                    </a:p>
                  </a:txBody>
                  <a:tcPr marL="9525" marR="9525" marT="9525" marB="0" anchor="ctr">
                    <a:solidFill>
                      <a:srgbClr val="FFFF00"/>
                    </a:solidFill>
                  </a:tcPr>
                </a:tc>
                <a:tc>
                  <a:txBody>
                    <a:bodyPr/>
                    <a:lstStyle/>
                    <a:p>
                      <a:pPr algn="ctr" rtl="0" fontAlgn="ctr"/>
                      <a:r>
                        <a:rPr lang="en-US" altLang="zh-TW" sz="1600" b="0" i="0" u="none" strike="noStrike" dirty="0">
                          <a:solidFill>
                            <a:schemeClr val="tx1"/>
                          </a:solidFill>
                          <a:effectLst/>
                          <a:latin typeface="新細明體" panose="02020500000000000000" pitchFamily="18" charset="-120"/>
                          <a:ea typeface="新細明體" panose="02020500000000000000" pitchFamily="18" charset="-120"/>
                        </a:rPr>
                        <a:t>4.115 </a:t>
                      </a:r>
                    </a:p>
                  </a:txBody>
                  <a:tcPr marL="9525" marR="9525" marT="9525" marB="0" anchor="ctr">
                    <a:solidFill>
                      <a:srgbClr val="FFFF00"/>
                    </a:solidFill>
                  </a:tcPr>
                </a:tc>
                <a:extLst>
                  <a:ext uri="{0D108BD9-81ED-4DB2-BD59-A6C34878D82A}">
                    <a16:rowId xmlns:a16="http://schemas.microsoft.com/office/drawing/2014/main" xmlns="" val="1431306643"/>
                  </a:ext>
                </a:extLst>
              </a:tr>
              <a:tr h="260114">
                <a:tc>
                  <a:txBody>
                    <a:bodyPr/>
                    <a:lstStyle/>
                    <a:p>
                      <a:pPr algn="l" fontAlgn="ctr"/>
                      <a:r>
                        <a:rPr lang="zh-TW" altLang="en-US" sz="1600" b="0" i="0" u="none" strike="noStrike">
                          <a:solidFill>
                            <a:schemeClr val="tx1"/>
                          </a:solidFill>
                          <a:effectLst/>
                          <a:latin typeface="新細明體" panose="02020500000000000000" pitchFamily="18" charset="-120"/>
                          <a:ea typeface="新細明體" panose="02020500000000000000" pitchFamily="18" charset="-120"/>
                        </a:rPr>
                        <a:t>人事室</a:t>
                      </a:r>
                    </a:p>
                  </a:txBody>
                  <a:tcPr marL="9525" marR="9525" marT="9525" marB="0" anchor="ctr">
                    <a:solidFill>
                      <a:srgbClr val="FFFF00"/>
                    </a:solidFill>
                  </a:tcPr>
                </a:tc>
                <a:tc>
                  <a:txBody>
                    <a:bodyPr/>
                    <a:lstStyle/>
                    <a:p>
                      <a:pPr algn="ctr" fontAlgn="ctr"/>
                      <a:r>
                        <a:rPr lang="en-US" altLang="zh-TW" sz="1600" b="0" i="0" u="none" strike="noStrike">
                          <a:solidFill>
                            <a:srgbClr val="FF0000"/>
                          </a:solidFill>
                          <a:effectLst/>
                          <a:latin typeface="新細明體" panose="02020500000000000000" pitchFamily="18" charset="-120"/>
                          <a:ea typeface="新細明體" panose="02020500000000000000" pitchFamily="18" charset="-120"/>
                        </a:rPr>
                        <a:t>4.091 </a:t>
                      </a:r>
                    </a:p>
                  </a:txBody>
                  <a:tcPr marL="9525" marR="9525" marT="9525" marB="0" anchor="ctr">
                    <a:solidFill>
                      <a:srgbClr val="FFFF00"/>
                    </a:solidFill>
                  </a:tcPr>
                </a:tc>
                <a:tc>
                  <a:txBody>
                    <a:bodyPr/>
                    <a:lstStyle/>
                    <a:p>
                      <a:pPr algn="ctr" rtl="0" fontAlgn="ctr"/>
                      <a:r>
                        <a:rPr lang="en-US" altLang="zh-TW" sz="1600" b="0" i="0" u="none" strike="noStrike">
                          <a:solidFill>
                            <a:srgbClr val="5B9BD5"/>
                          </a:solidFill>
                          <a:effectLst/>
                          <a:latin typeface="新細明體" panose="02020500000000000000" pitchFamily="18" charset="-120"/>
                          <a:ea typeface="新細明體" panose="02020500000000000000" pitchFamily="18" charset="-120"/>
                        </a:rPr>
                        <a:t>4.250 </a:t>
                      </a:r>
                    </a:p>
                  </a:txBody>
                  <a:tcPr marL="9525" marR="9525" marT="9525" marB="0" anchor="ctr">
                    <a:solidFill>
                      <a:srgbClr val="FFFF00"/>
                    </a:solidFill>
                  </a:tcPr>
                </a:tc>
                <a:tc>
                  <a:txBody>
                    <a:bodyPr/>
                    <a:lstStyle/>
                    <a:p>
                      <a:pPr algn="ctr" rtl="0" fontAlgn="ctr"/>
                      <a:r>
                        <a:rPr lang="en-US" altLang="zh-TW" sz="1600" b="0" i="0" u="none" strike="noStrike" dirty="0">
                          <a:solidFill>
                            <a:schemeClr val="tx1"/>
                          </a:solidFill>
                          <a:effectLst/>
                          <a:latin typeface="新細明體" panose="02020500000000000000" pitchFamily="18" charset="-120"/>
                          <a:ea typeface="新細明體" panose="02020500000000000000" pitchFamily="18" charset="-120"/>
                        </a:rPr>
                        <a:t>4.116 </a:t>
                      </a:r>
                    </a:p>
                  </a:txBody>
                  <a:tcPr marL="9525" marR="9525" marT="9525" marB="0" anchor="ctr">
                    <a:solidFill>
                      <a:srgbClr val="FFFF00"/>
                    </a:solidFill>
                  </a:tcPr>
                </a:tc>
                <a:extLst>
                  <a:ext uri="{0D108BD9-81ED-4DB2-BD59-A6C34878D82A}">
                    <a16:rowId xmlns:a16="http://schemas.microsoft.com/office/drawing/2014/main" xmlns="" val="2885259777"/>
                  </a:ext>
                </a:extLst>
              </a:tr>
              <a:tr h="260114">
                <a:tc>
                  <a:txBody>
                    <a:bodyPr/>
                    <a:lstStyle/>
                    <a:p>
                      <a:pPr algn="l" fontAlgn="ctr"/>
                      <a:r>
                        <a:rPr lang="zh-TW" altLang="en-US" sz="1600" b="0" i="0" u="none" strike="noStrike">
                          <a:solidFill>
                            <a:schemeClr val="tx1"/>
                          </a:solidFill>
                          <a:effectLst/>
                          <a:latin typeface="新細明體" panose="02020500000000000000" pitchFamily="18" charset="-120"/>
                          <a:ea typeface="新細明體" panose="02020500000000000000" pitchFamily="18" charset="-120"/>
                        </a:rPr>
                        <a:t>體育室</a:t>
                      </a:r>
                    </a:p>
                  </a:txBody>
                  <a:tcPr marL="9525" marR="9525" marT="9525" marB="0" anchor="ctr">
                    <a:solidFill>
                      <a:srgbClr val="FFFF00"/>
                    </a:solidFill>
                  </a:tcPr>
                </a:tc>
                <a:tc>
                  <a:txBody>
                    <a:bodyPr/>
                    <a:lstStyle/>
                    <a:p>
                      <a:pPr algn="ctr" fontAlgn="ctr"/>
                      <a:r>
                        <a:rPr lang="en-US" altLang="zh-TW" sz="1600" b="0" i="0" u="none" strike="noStrike">
                          <a:solidFill>
                            <a:srgbClr val="5B9BD5"/>
                          </a:solidFill>
                          <a:effectLst/>
                          <a:latin typeface="新細明體" panose="02020500000000000000" pitchFamily="18" charset="-120"/>
                          <a:ea typeface="新細明體" panose="02020500000000000000" pitchFamily="18" charset="-120"/>
                        </a:rPr>
                        <a:t>4.074 </a:t>
                      </a:r>
                    </a:p>
                  </a:txBody>
                  <a:tcPr marL="9525" marR="9525" marT="9525" marB="0" anchor="ctr">
                    <a:solidFill>
                      <a:srgbClr val="FFFF00"/>
                    </a:solidFill>
                  </a:tcPr>
                </a:tc>
                <a:tc>
                  <a:txBody>
                    <a:bodyPr/>
                    <a:lstStyle/>
                    <a:p>
                      <a:pPr algn="ctr" rtl="0" fontAlgn="ctr"/>
                      <a:r>
                        <a:rPr lang="en-US" altLang="zh-TW" sz="1600" b="0" i="0" u="none" strike="noStrike">
                          <a:solidFill>
                            <a:srgbClr val="FF0000"/>
                          </a:solidFill>
                          <a:effectLst/>
                          <a:latin typeface="新細明體" panose="02020500000000000000" pitchFamily="18" charset="-120"/>
                          <a:ea typeface="新細明體" panose="02020500000000000000" pitchFamily="18" charset="-120"/>
                        </a:rPr>
                        <a:t>4.031 </a:t>
                      </a:r>
                    </a:p>
                  </a:txBody>
                  <a:tcPr marL="9525" marR="9525" marT="9525" marB="0" anchor="ctr">
                    <a:solidFill>
                      <a:srgbClr val="FFFF00"/>
                    </a:solidFill>
                  </a:tcPr>
                </a:tc>
                <a:tc>
                  <a:txBody>
                    <a:bodyPr/>
                    <a:lstStyle/>
                    <a:p>
                      <a:pPr algn="ctr" rtl="0" fontAlgn="ctr"/>
                      <a:r>
                        <a:rPr lang="en-US" altLang="zh-TW" sz="1600" b="0" i="0" u="none" strike="noStrike" dirty="0">
                          <a:solidFill>
                            <a:schemeClr val="tx1"/>
                          </a:solidFill>
                          <a:effectLst/>
                          <a:latin typeface="新細明體" panose="02020500000000000000" pitchFamily="18" charset="-120"/>
                          <a:ea typeface="新細明體" panose="02020500000000000000" pitchFamily="18" charset="-120"/>
                        </a:rPr>
                        <a:t>4.170 </a:t>
                      </a:r>
                    </a:p>
                  </a:txBody>
                  <a:tcPr marL="9525" marR="9525" marT="9525" marB="0" anchor="ctr">
                    <a:solidFill>
                      <a:srgbClr val="FFFF00"/>
                    </a:solidFill>
                  </a:tcPr>
                </a:tc>
                <a:extLst>
                  <a:ext uri="{0D108BD9-81ED-4DB2-BD59-A6C34878D82A}">
                    <a16:rowId xmlns:a16="http://schemas.microsoft.com/office/drawing/2014/main" xmlns="" val="675511865"/>
                  </a:ext>
                </a:extLst>
              </a:tr>
              <a:tr h="260114">
                <a:tc>
                  <a:txBody>
                    <a:bodyPr/>
                    <a:lstStyle/>
                    <a:p>
                      <a:pPr algn="l" fontAlgn="ctr"/>
                      <a:r>
                        <a:rPr lang="zh-TW" altLang="en-US" sz="1600" b="0" i="0" u="none" strike="noStrike">
                          <a:solidFill>
                            <a:schemeClr val="tx1"/>
                          </a:solidFill>
                          <a:effectLst/>
                          <a:latin typeface="新細明體" panose="02020500000000000000" pitchFamily="18" charset="-120"/>
                          <a:ea typeface="新細明體" panose="02020500000000000000" pitchFamily="18" charset="-120"/>
                        </a:rPr>
                        <a:t>秘書室</a:t>
                      </a:r>
                    </a:p>
                  </a:txBody>
                  <a:tcPr marL="9525" marR="9525" marT="9525" marB="0" anchor="ctr">
                    <a:solidFill>
                      <a:srgbClr val="FFFF00"/>
                    </a:solidFill>
                  </a:tcPr>
                </a:tc>
                <a:tc>
                  <a:txBody>
                    <a:bodyPr/>
                    <a:lstStyle/>
                    <a:p>
                      <a:pPr algn="ctr" fontAlgn="ctr"/>
                      <a:r>
                        <a:rPr lang="en-US" altLang="zh-TW" sz="1600" b="0" i="0" u="none" strike="noStrike">
                          <a:solidFill>
                            <a:srgbClr val="FF0000"/>
                          </a:solidFill>
                          <a:effectLst/>
                          <a:latin typeface="新細明體" panose="02020500000000000000" pitchFamily="18" charset="-120"/>
                          <a:ea typeface="新細明體" panose="02020500000000000000" pitchFamily="18" charset="-120"/>
                        </a:rPr>
                        <a:t>4.045 </a:t>
                      </a:r>
                    </a:p>
                  </a:txBody>
                  <a:tcPr marL="9525" marR="9525" marT="9525" marB="0" anchor="ctr">
                    <a:solidFill>
                      <a:srgbClr val="FFFF00"/>
                    </a:solidFill>
                  </a:tcPr>
                </a:tc>
                <a:tc>
                  <a:txBody>
                    <a:bodyPr/>
                    <a:lstStyle/>
                    <a:p>
                      <a:pPr algn="ctr" rtl="0" fontAlgn="ctr"/>
                      <a:r>
                        <a:rPr lang="en-US" altLang="zh-TW" sz="1600" b="0" i="0" u="none" strike="noStrike">
                          <a:solidFill>
                            <a:srgbClr val="5B9BD5"/>
                          </a:solidFill>
                          <a:effectLst/>
                          <a:latin typeface="新細明體" panose="02020500000000000000" pitchFamily="18" charset="-120"/>
                          <a:ea typeface="新細明體" panose="02020500000000000000" pitchFamily="18" charset="-120"/>
                        </a:rPr>
                        <a:t>4.128 </a:t>
                      </a:r>
                    </a:p>
                  </a:txBody>
                  <a:tcPr marL="9525" marR="9525" marT="9525" marB="0" anchor="ctr">
                    <a:solidFill>
                      <a:srgbClr val="FFFF00"/>
                    </a:solidFill>
                  </a:tcPr>
                </a:tc>
                <a:tc>
                  <a:txBody>
                    <a:bodyPr/>
                    <a:lstStyle/>
                    <a:p>
                      <a:pPr algn="ctr" rtl="0" fontAlgn="ctr"/>
                      <a:r>
                        <a:rPr lang="en-US" altLang="zh-TW" sz="1600" b="0" i="0" u="none" strike="noStrike" dirty="0">
                          <a:solidFill>
                            <a:schemeClr val="tx1"/>
                          </a:solidFill>
                          <a:effectLst/>
                          <a:latin typeface="新細明體" panose="02020500000000000000" pitchFamily="18" charset="-120"/>
                          <a:ea typeface="新細明體" panose="02020500000000000000" pitchFamily="18" charset="-120"/>
                        </a:rPr>
                        <a:t>4.102 </a:t>
                      </a:r>
                    </a:p>
                  </a:txBody>
                  <a:tcPr marL="9525" marR="9525" marT="9525" marB="0" anchor="ctr">
                    <a:solidFill>
                      <a:srgbClr val="FFFF00"/>
                    </a:solidFill>
                  </a:tcPr>
                </a:tc>
                <a:extLst>
                  <a:ext uri="{0D108BD9-81ED-4DB2-BD59-A6C34878D82A}">
                    <a16:rowId xmlns:a16="http://schemas.microsoft.com/office/drawing/2014/main" xmlns="" val="2573219583"/>
                  </a:ext>
                </a:extLst>
              </a:tr>
              <a:tr h="260114">
                <a:tc>
                  <a:txBody>
                    <a:bodyPr/>
                    <a:lstStyle/>
                    <a:p>
                      <a:pPr algn="l" fontAlgn="ctr"/>
                      <a:r>
                        <a:rPr lang="zh-TW" altLang="en-US" sz="1600" b="0" i="0" u="none" strike="noStrike">
                          <a:solidFill>
                            <a:schemeClr val="tx1"/>
                          </a:solidFill>
                          <a:effectLst/>
                          <a:latin typeface="新細明體" panose="02020500000000000000" pitchFamily="18" charset="-120"/>
                          <a:ea typeface="新細明體" panose="02020500000000000000" pitchFamily="18" charset="-120"/>
                        </a:rPr>
                        <a:t>學生事務處</a:t>
                      </a:r>
                    </a:p>
                  </a:txBody>
                  <a:tcPr marL="9525" marR="9525" marT="9525" marB="0" anchor="ctr">
                    <a:solidFill>
                      <a:srgbClr val="FFFF00"/>
                    </a:solidFill>
                  </a:tcPr>
                </a:tc>
                <a:tc>
                  <a:txBody>
                    <a:bodyPr/>
                    <a:lstStyle/>
                    <a:p>
                      <a:pPr algn="ctr" fontAlgn="ctr"/>
                      <a:r>
                        <a:rPr lang="en-US" altLang="zh-TW" sz="1600" b="0" i="0" u="none" strike="noStrike">
                          <a:solidFill>
                            <a:srgbClr val="5B9BD5"/>
                          </a:solidFill>
                          <a:effectLst/>
                          <a:latin typeface="新細明體" panose="02020500000000000000" pitchFamily="18" charset="-120"/>
                          <a:ea typeface="新細明體" panose="02020500000000000000" pitchFamily="18" charset="-120"/>
                        </a:rPr>
                        <a:t>4.043 </a:t>
                      </a:r>
                    </a:p>
                  </a:txBody>
                  <a:tcPr marL="9525" marR="9525" marT="9525" marB="0" anchor="ctr">
                    <a:solidFill>
                      <a:srgbClr val="FFFF00"/>
                    </a:solidFill>
                  </a:tcPr>
                </a:tc>
                <a:tc>
                  <a:txBody>
                    <a:bodyPr/>
                    <a:lstStyle/>
                    <a:p>
                      <a:pPr algn="ctr" rtl="0" fontAlgn="ctr"/>
                      <a:r>
                        <a:rPr lang="en-US" altLang="zh-TW" sz="1600" b="0" i="0" u="none" strike="noStrike">
                          <a:solidFill>
                            <a:srgbClr val="FF0000"/>
                          </a:solidFill>
                          <a:effectLst/>
                          <a:latin typeface="新細明體" panose="02020500000000000000" pitchFamily="18" charset="-120"/>
                          <a:ea typeface="新細明體" panose="02020500000000000000" pitchFamily="18" charset="-120"/>
                        </a:rPr>
                        <a:t>3.920 </a:t>
                      </a:r>
                    </a:p>
                  </a:txBody>
                  <a:tcPr marL="9525" marR="9525" marT="9525" marB="0" anchor="ctr">
                    <a:solidFill>
                      <a:srgbClr val="FFFF00"/>
                    </a:solidFill>
                  </a:tcPr>
                </a:tc>
                <a:tc>
                  <a:txBody>
                    <a:bodyPr/>
                    <a:lstStyle/>
                    <a:p>
                      <a:pPr algn="ctr" rtl="0" fontAlgn="ctr"/>
                      <a:r>
                        <a:rPr lang="en-US" altLang="zh-TW" sz="1600" b="0" i="0" u="none" strike="noStrike" dirty="0">
                          <a:solidFill>
                            <a:schemeClr val="tx1"/>
                          </a:solidFill>
                          <a:effectLst/>
                          <a:latin typeface="新細明體" panose="02020500000000000000" pitchFamily="18" charset="-120"/>
                          <a:ea typeface="新細明體" panose="02020500000000000000" pitchFamily="18" charset="-120"/>
                        </a:rPr>
                        <a:t>4.079 </a:t>
                      </a:r>
                    </a:p>
                  </a:txBody>
                  <a:tcPr marL="9525" marR="9525" marT="9525" marB="0" anchor="ctr">
                    <a:solidFill>
                      <a:srgbClr val="FFFF00"/>
                    </a:solidFill>
                  </a:tcPr>
                </a:tc>
                <a:extLst>
                  <a:ext uri="{0D108BD9-81ED-4DB2-BD59-A6C34878D82A}">
                    <a16:rowId xmlns:a16="http://schemas.microsoft.com/office/drawing/2014/main" xmlns="" val="2439494153"/>
                  </a:ext>
                </a:extLst>
              </a:tr>
              <a:tr h="260114">
                <a:tc>
                  <a:txBody>
                    <a:bodyPr/>
                    <a:lstStyle/>
                    <a:p>
                      <a:pPr algn="l" fontAlgn="ctr"/>
                      <a:r>
                        <a:rPr lang="zh-TW" altLang="en-US" sz="1600" b="0" i="0" u="none" strike="noStrike">
                          <a:solidFill>
                            <a:schemeClr val="tx1"/>
                          </a:solidFill>
                          <a:effectLst/>
                          <a:latin typeface="新細明體" panose="02020500000000000000" pitchFamily="18" charset="-120"/>
                          <a:ea typeface="新細明體" panose="02020500000000000000" pitchFamily="18" charset="-120"/>
                        </a:rPr>
                        <a:t>語文中心</a:t>
                      </a:r>
                    </a:p>
                  </a:txBody>
                  <a:tcPr marL="9525" marR="9525" marT="9525" marB="0" anchor="ctr">
                    <a:solidFill>
                      <a:srgbClr val="FFFF00"/>
                    </a:solidFill>
                  </a:tcPr>
                </a:tc>
                <a:tc>
                  <a:txBody>
                    <a:bodyPr/>
                    <a:lstStyle/>
                    <a:p>
                      <a:pPr algn="ctr" fontAlgn="ctr"/>
                      <a:r>
                        <a:rPr lang="en-US" altLang="zh-TW" sz="1600" b="0" i="0" u="none" strike="noStrike">
                          <a:solidFill>
                            <a:srgbClr val="5B9BD5"/>
                          </a:solidFill>
                          <a:effectLst/>
                          <a:latin typeface="新細明體" panose="02020500000000000000" pitchFamily="18" charset="-120"/>
                          <a:ea typeface="新細明體" panose="02020500000000000000" pitchFamily="18" charset="-120"/>
                        </a:rPr>
                        <a:t>4.000 </a:t>
                      </a:r>
                    </a:p>
                  </a:txBody>
                  <a:tcPr marL="9525" marR="9525" marT="9525" marB="0" anchor="ctr">
                    <a:solidFill>
                      <a:srgbClr val="FFFF00"/>
                    </a:solidFill>
                  </a:tcPr>
                </a:tc>
                <a:tc>
                  <a:txBody>
                    <a:bodyPr/>
                    <a:lstStyle/>
                    <a:p>
                      <a:pPr algn="ctr" rtl="0" fontAlgn="ctr"/>
                      <a:r>
                        <a:rPr lang="en-US" altLang="zh-TW" sz="1600" b="0" i="0" u="none" strike="noStrike">
                          <a:solidFill>
                            <a:srgbClr val="FF0000"/>
                          </a:solidFill>
                          <a:effectLst/>
                          <a:latin typeface="新細明體" panose="02020500000000000000" pitchFamily="18" charset="-120"/>
                          <a:ea typeface="新細明體" panose="02020500000000000000" pitchFamily="18" charset="-120"/>
                        </a:rPr>
                        <a:t>3.882 </a:t>
                      </a:r>
                    </a:p>
                  </a:txBody>
                  <a:tcPr marL="9525" marR="9525" marT="9525" marB="0" anchor="ctr">
                    <a:solidFill>
                      <a:srgbClr val="FFFF00"/>
                    </a:solidFill>
                  </a:tcPr>
                </a:tc>
                <a:tc>
                  <a:txBody>
                    <a:bodyPr/>
                    <a:lstStyle/>
                    <a:p>
                      <a:pPr algn="ctr" rtl="0" fontAlgn="ctr"/>
                      <a:r>
                        <a:rPr lang="en-US" altLang="zh-TW" sz="1600" b="0" i="0" u="none" strike="noStrike" dirty="0">
                          <a:solidFill>
                            <a:schemeClr val="tx1"/>
                          </a:solidFill>
                          <a:effectLst/>
                          <a:latin typeface="新細明體" panose="02020500000000000000" pitchFamily="18" charset="-120"/>
                          <a:ea typeface="新細明體" panose="02020500000000000000" pitchFamily="18" charset="-120"/>
                        </a:rPr>
                        <a:t>3.963 </a:t>
                      </a:r>
                    </a:p>
                  </a:txBody>
                  <a:tcPr marL="9525" marR="9525" marT="9525" marB="0" anchor="ctr">
                    <a:solidFill>
                      <a:srgbClr val="FFFF00"/>
                    </a:solidFill>
                  </a:tcPr>
                </a:tc>
                <a:extLst>
                  <a:ext uri="{0D108BD9-81ED-4DB2-BD59-A6C34878D82A}">
                    <a16:rowId xmlns:a16="http://schemas.microsoft.com/office/drawing/2014/main" xmlns="" val="1435753794"/>
                  </a:ext>
                </a:extLst>
              </a:tr>
              <a:tr h="260114">
                <a:tc>
                  <a:txBody>
                    <a:bodyPr/>
                    <a:lstStyle/>
                    <a:p>
                      <a:pPr algn="l" fontAlgn="ctr"/>
                      <a:r>
                        <a:rPr lang="zh-TW" altLang="en-US" sz="1600" b="0" i="0" u="none" strike="noStrike">
                          <a:solidFill>
                            <a:schemeClr val="tx1"/>
                          </a:solidFill>
                          <a:effectLst/>
                          <a:latin typeface="新細明體" panose="02020500000000000000" pitchFamily="18" charset="-120"/>
                          <a:ea typeface="新細明體" panose="02020500000000000000" pitchFamily="18" charset="-120"/>
                        </a:rPr>
                        <a:t>公共事務室</a:t>
                      </a:r>
                    </a:p>
                  </a:txBody>
                  <a:tcPr marL="9525" marR="9525" marT="9525" marB="0" anchor="ctr">
                    <a:solidFill>
                      <a:srgbClr val="FFFF00"/>
                    </a:solidFill>
                  </a:tcPr>
                </a:tc>
                <a:tc>
                  <a:txBody>
                    <a:bodyPr/>
                    <a:lstStyle/>
                    <a:p>
                      <a:pPr algn="ctr" fontAlgn="ctr"/>
                      <a:r>
                        <a:rPr lang="en-US" altLang="zh-TW" sz="1600" b="0" i="0" u="none" strike="noStrike">
                          <a:solidFill>
                            <a:srgbClr val="5B9BD5"/>
                          </a:solidFill>
                          <a:effectLst/>
                          <a:latin typeface="新細明體" panose="02020500000000000000" pitchFamily="18" charset="-120"/>
                          <a:ea typeface="新細明體" panose="02020500000000000000" pitchFamily="18" charset="-120"/>
                        </a:rPr>
                        <a:t>4.000 </a:t>
                      </a:r>
                    </a:p>
                  </a:txBody>
                  <a:tcPr marL="9525" marR="9525" marT="9525" marB="0" anchor="ctr">
                    <a:solidFill>
                      <a:srgbClr val="FFFF00"/>
                    </a:solidFill>
                  </a:tcPr>
                </a:tc>
                <a:tc>
                  <a:txBody>
                    <a:bodyPr/>
                    <a:lstStyle/>
                    <a:p>
                      <a:pPr algn="ctr" rtl="0" fontAlgn="ctr"/>
                      <a:r>
                        <a:rPr lang="en-US" altLang="zh-TW" sz="1600" b="0" i="0" u="none" strike="noStrike">
                          <a:solidFill>
                            <a:srgbClr val="FF0000"/>
                          </a:solidFill>
                          <a:effectLst/>
                          <a:latin typeface="新細明體" panose="02020500000000000000" pitchFamily="18" charset="-120"/>
                          <a:ea typeface="新細明體" panose="02020500000000000000" pitchFamily="18" charset="-120"/>
                        </a:rPr>
                        <a:t>3.975 </a:t>
                      </a:r>
                    </a:p>
                  </a:txBody>
                  <a:tcPr marL="9525" marR="9525" marT="9525" marB="0" anchor="ctr">
                    <a:solidFill>
                      <a:srgbClr val="FFFF00"/>
                    </a:solidFill>
                  </a:tcPr>
                </a:tc>
                <a:tc>
                  <a:txBody>
                    <a:bodyPr/>
                    <a:lstStyle/>
                    <a:p>
                      <a:pPr algn="ctr" rtl="0" fontAlgn="ctr"/>
                      <a:r>
                        <a:rPr lang="en-US" altLang="zh-TW" sz="1600" b="0" i="0" u="none" strike="noStrike" dirty="0">
                          <a:solidFill>
                            <a:schemeClr val="tx1"/>
                          </a:solidFill>
                          <a:effectLst/>
                          <a:latin typeface="新細明體" panose="02020500000000000000" pitchFamily="18" charset="-120"/>
                          <a:ea typeface="新細明體" panose="02020500000000000000" pitchFamily="18" charset="-120"/>
                        </a:rPr>
                        <a:t>4.240 </a:t>
                      </a:r>
                    </a:p>
                  </a:txBody>
                  <a:tcPr marL="9525" marR="9525" marT="9525" marB="0" anchor="ctr">
                    <a:solidFill>
                      <a:srgbClr val="FFFF00"/>
                    </a:solidFill>
                  </a:tcPr>
                </a:tc>
                <a:extLst>
                  <a:ext uri="{0D108BD9-81ED-4DB2-BD59-A6C34878D82A}">
                    <a16:rowId xmlns:a16="http://schemas.microsoft.com/office/drawing/2014/main" xmlns="" val="1299230712"/>
                  </a:ext>
                </a:extLst>
              </a:tr>
              <a:tr h="260114">
                <a:tc>
                  <a:txBody>
                    <a:bodyPr/>
                    <a:lstStyle/>
                    <a:p>
                      <a:pPr algn="l" fontAlgn="ctr"/>
                      <a:r>
                        <a:rPr lang="zh-TW" altLang="en-US" sz="1600" b="0" i="0" u="none" strike="noStrike">
                          <a:solidFill>
                            <a:schemeClr val="tx1"/>
                          </a:solidFill>
                          <a:effectLst/>
                          <a:latin typeface="新細明體" panose="02020500000000000000" pitchFamily="18" charset="-120"/>
                          <a:ea typeface="新細明體" panose="02020500000000000000" pitchFamily="18" charset="-120"/>
                        </a:rPr>
                        <a:t>總務處</a:t>
                      </a:r>
                    </a:p>
                  </a:txBody>
                  <a:tcPr marL="9525" marR="9525" marT="9525" marB="0" anchor="ctr"/>
                </a:tc>
                <a:tc>
                  <a:txBody>
                    <a:bodyPr/>
                    <a:lstStyle/>
                    <a:p>
                      <a:pPr algn="ctr" fontAlgn="ctr"/>
                      <a:r>
                        <a:rPr lang="en-US" altLang="zh-TW" sz="1600" b="0" i="0" u="none" strike="noStrike">
                          <a:solidFill>
                            <a:srgbClr val="FF0000"/>
                          </a:solidFill>
                          <a:effectLst/>
                          <a:latin typeface="新細明體" panose="02020500000000000000" pitchFamily="18" charset="-120"/>
                          <a:ea typeface="新細明體" panose="02020500000000000000" pitchFamily="18" charset="-120"/>
                        </a:rPr>
                        <a:t>3.991 </a:t>
                      </a:r>
                    </a:p>
                  </a:txBody>
                  <a:tcPr marL="9525" marR="9525" marT="9525" marB="0" anchor="ctr"/>
                </a:tc>
                <a:tc>
                  <a:txBody>
                    <a:bodyPr/>
                    <a:lstStyle/>
                    <a:p>
                      <a:pPr algn="ctr" rtl="0" fontAlgn="ctr"/>
                      <a:r>
                        <a:rPr lang="en-US" altLang="zh-TW" sz="1600" b="0" i="0" u="none" strike="noStrike">
                          <a:solidFill>
                            <a:srgbClr val="5B9BD5"/>
                          </a:solidFill>
                          <a:effectLst/>
                          <a:latin typeface="新細明體" panose="02020500000000000000" pitchFamily="18" charset="-120"/>
                          <a:ea typeface="新細明體" panose="02020500000000000000" pitchFamily="18" charset="-120"/>
                        </a:rPr>
                        <a:t>3.993 </a:t>
                      </a:r>
                    </a:p>
                  </a:txBody>
                  <a:tcPr marL="9525" marR="9525" marT="9525" marB="0" anchor="ctr"/>
                </a:tc>
                <a:tc>
                  <a:txBody>
                    <a:bodyPr/>
                    <a:lstStyle/>
                    <a:p>
                      <a:pPr algn="ctr" rtl="0" fontAlgn="ctr"/>
                      <a:r>
                        <a:rPr lang="en-US" altLang="zh-TW" sz="1600" b="0" i="0" u="none" strike="noStrike">
                          <a:solidFill>
                            <a:schemeClr val="tx1"/>
                          </a:solidFill>
                          <a:effectLst/>
                          <a:latin typeface="新細明體" panose="02020500000000000000" pitchFamily="18" charset="-120"/>
                          <a:ea typeface="新細明體" panose="02020500000000000000" pitchFamily="18" charset="-120"/>
                        </a:rPr>
                        <a:t>3.901 </a:t>
                      </a:r>
                    </a:p>
                  </a:txBody>
                  <a:tcPr marL="9525" marR="9525" marT="9525" marB="0" anchor="ctr"/>
                </a:tc>
                <a:extLst>
                  <a:ext uri="{0D108BD9-81ED-4DB2-BD59-A6C34878D82A}">
                    <a16:rowId xmlns:a16="http://schemas.microsoft.com/office/drawing/2014/main" xmlns="" val="3478747984"/>
                  </a:ext>
                </a:extLst>
              </a:tr>
              <a:tr h="260114">
                <a:tc>
                  <a:txBody>
                    <a:bodyPr/>
                    <a:lstStyle/>
                    <a:p>
                      <a:pPr algn="l" fontAlgn="ctr"/>
                      <a:r>
                        <a:rPr lang="zh-TW" altLang="en-US" sz="1600" b="0" i="0" u="none" strike="noStrike">
                          <a:solidFill>
                            <a:schemeClr val="tx1"/>
                          </a:solidFill>
                          <a:effectLst/>
                          <a:latin typeface="新細明體" panose="02020500000000000000" pitchFamily="18" charset="-120"/>
                          <a:ea typeface="新細明體" panose="02020500000000000000" pitchFamily="18" charset="-120"/>
                        </a:rPr>
                        <a:t>推廣教育中心</a:t>
                      </a:r>
                    </a:p>
                  </a:txBody>
                  <a:tcPr marL="9525" marR="9525" marT="9525" marB="0" anchor="ctr"/>
                </a:tc>
                <a:tc>
                  <a:txBody>
                    <a:bodyPr/>
                    <a:lstStyle/>
                    <a:p>
                      <a:pPr algn="ctr" fontAlgn="ctr"/>
                      <a:r>
                        <a:rPr lang="en-US" altLang="zh-TW" sz="1600" b="0" i="0" u="none" strike="noStrike">
                          <a:solidFill>
                            <a:srgbClr val="FF0000"/>
                          </a:solidFill>
                          <a:effectLst/>
                          <a:latin typeface="新細明體" panose="02020500000000000000" pitchFamily="18" charset="-120"/>
                          <a:ea typeface="新細明體" panose="02020500000000000000" pitchFamily="18" charset="-120"/>
                        </a:rPr>
                        <a:t>3.818 </a:t>
                      </a:r>
                    </a:p>
                  </a:txBody>
                  <a:tcPr marL="9525" marR="9525" marT="9525" marB="0" anchor="ctr"/>
                </a:tc>
                <a:tc>
                  <a:txBody>
                    <a:bodyPr/>
                    <a:lstStyle/>
                    <a:p>
                      <a:pPr algn="ctr" rtl="0" fontAlgn="ctr"/>
                      <a:r>
                        <a:rPr lang="en-US" altLang="zh-TW" sz="1600" b="0" i="0" u="none" strike="noStrike">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tc>
                  <a:txBody>
                    <a:bodyPr/>
                    <a:lstStyle/>
                    <a:p>
                      <a:pPr algn="ctr" rtl="0" fontAlgn="ctr"/>
                      <a:r>
                        <a:rPr lang="en-US" altLang="zh-TW" sz="1600" b="0" i="0" u="none" strike="noStrike">
                          <a:solidFill>
                            <a:schemeClr val="tx1"/>
                          </a:solidFill>
                          <a:effectLst/>
                          <a:latin typeface="新細明體" panose="02020500000000000000" pitchFamily="18" charset="-120"/>
                          <a:ea typeface="新細明體" panose="02020500000000000000" pitchFamily="18" charset="-120"/>
                        </a:rPr>
                        <a:t>4.077 </a:t>
                      </a:r>
                    </a:p>
                  </a:txBody>
                  <a:tcPr marL="9525" marR="9525" marT="9525" marB="0" anchor="ctr"/>
                </a:tc>
                <a:extLst>
                  <a:ext uri="{0D108BD9-81ED-4DB2-BD59-A6C34878D82A}">
                    <a16:rowId xmlns:a16="http://schemas.microsoft.com/office/drawing/2014/main" xmlns="" val="2741798378"/>
                  </a:ext>
                </a:extLst>
              </a:tr>
              <a:tr h="260114">
                <a:tc>
                  <a:txBody>
                    <a:bodyPr/>
                    <a:lstStyle/>
                    <a:p>
                      <a:pPr algn="l" fontAlgn="ctr"/>
                      <a:r>
                        <a:rPr lang="zh-TW" altLang="en-US" sz="1600" b="0" i="0" u="none" strike="noStrike">
                          <a:solidFill>
                            <a:schemeClr val="tx1"/>
                          </a:solidFill>
                          <a:effectLst/>
                          <a:latin typeface="新細明體" panose="02020500000000000000" pitchFamily="18" charset="-120"/>
                          <a:ea typeface="新細明體" panose="02020500000000000000" pitchFamily="18" charset="-120"/>
                        </a:rPr>
                        <a:t>研究發展處</a:t>
                      </a:r>
                    </a:p>
                  </a:txBody>
                  <a:tcPr marL="9525" marR="9525" marT="9525" marB="0" anchor="ctr"/>
                </a:tc>
                <a:tc>
                  <a:txBody>
                    <a:bodyPr/>
                    <a:lstStyle/>
                    <a:p>
                      <a:pPr algn="ctr" fontAlgn="ctr"/>
                      <a:r>
                        <a:rPr lang="en-US" altLang="zh-TW" sz="1600" b="0" i="0" u="none" strike="noStrike">
                          <a:solidFill>
                            <a:srgbClr val="FF0000"/>
                          </a:solidFill>
                          <a:effectLst/>
                          <a:latin typeface="新細明體" panose="02020500000000000000" pitchFamily="18" charset="-120"/>
                          <a:ea typeface="新細明體" panose="02020500000000000000" pitchFamily="18" charset="-120"/>
                        </a:rPr>
                        <a:t>3.806 </a:t>
                      </a:r>
                    </a:p>
                  </a:txBody>
                  <a:tcPr marL="9525" marR="9525" marT="9525" marB="0" anchor="ctr"/>
                </a:tc>
                <a:tc>
                  <a:txBody>
                    <a:bodyPr/>
                    <a:lstStyle/>
                    <a:p>
                      <a:pPr algn="ctr" rtl="0" fontAlgn="ctr"/>
                      <a:r>
                        <a:rPr lang="en-US" altLang="zh-TW" sz="1600" b="0" i="0" u="none" strike="noStrike">
                          <a:solidFill>
                            <a:srgbClr val="FF0000"/>
                          </a:solidFill>
                          <a:effectLst/>
                          <a:latin typeface="新細明體" panose="02020500000000000000" pitchFamily="18" charset="-120"/>
                          <a:ea typeface="新細明體" panose="02020500000000000000" pitchFamily="18" charset="-120"/>
                        </a:rPr>
                        <a:t>3.968 </a:t>
                      </a:r>
                    </a:p>
                  </a:txBody>
                  <a:tcPr marL="9525" marR="9525" marT="9525" marB="0" anchor="ctr"/>
                </a:tc>
                <a:tc>
                  <a:txBody>
                    <a:bodyPr/>
                    <a:lstStyle/>
                    <a:p>
                      <a:pPr algn="ctr" rtl="0" fontAlgn="ctr"/>
                      <a:r>
                        <a:rPr lang="en-US" altLang="zh-TW" sz="1600" b="0" i="0" u="none" strike="noStrike">
                          <a:solidFill>
                            <a:schemeClr val="tx1"/>
                          </a:solidFill>
                          <a:effectLst/>
                          <a:latin typeface="新細明體" panose="02020500000000000000" pitchFamily="18" charset="-120"/>
                          <a:ea typeface="新細明體" panose="02020500000000000000" pitchFamily="18" charset="-120"/>
                        </a:rPr>
                        <a:t>4.078 </a:t>
                      </a:r>
                    </a:p>
                  </a:txBody>
                  <a:tcPr marL="9525" marR="9525" marT="9525" marB="0" anchor="ctr"/>
                </a:tc>
                <a:extLst>
                  <a:ext uri="{0D108BD9-81ED-4DB2-BD59-A6C34878D82A}">
                    <a16:rowId xmlns:a16="http://schemas.microsoft.com/office/drawing/2014/main" xmlns="" val="2640519589"/>
                  </a:ext>
                </a:extLst>
              </a:tr>
              <a:tr h="260114">
                <a:tc>
                  <a:txBody>
                    <a:bodyPr/>
                    <a:lstStyle/>
                    <a:p>
                      <a:pPr algn="l" fontAlgn="ctr"/>
                      <a:r>
                        <a:rPr lang="zh-TW" altLang="en-US" sz="1600" b="0" i="0" u="none" strike="noStrike" dirty="0">
                          <a:solidFill>
                            <a:schemeClr val="tx1"/>
                          </a:solidFill>
                          <a:effectLst/>
                          <a:latin typeface="新細明體" panose="02020500000000000000" pitchFamily="18" charset="-120"/>
                          <a:ea typeface="新細明體" panose="02020500000000000000" pitchFamily="18" charset="-120"/>
                        </a:rPr>
                        <a:t>稽核室</a:t>
                      </a:r>
                    </a:p>
                  </a:txBody>
                  <a:tcPr marL="9525" marR="9525" marT="9525" marB="0" anchor="ctr">
                    <a:solidFill>
                      <a:schemeClr val="accent6">
                        <a:lumMod val="20000"/>
                        <a:lumOff val="80000"/>
                      </a:schemeClr>
                    </a:solidFill>
                  </a:tcPr>
                </a:tc>
                <a:tc>
                  <a:txBody>
                    <a:bodyPr/>
                    <a:lstStyle/>
                    <a:p>
                      <a:pPr algn="ctr"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3.581 </a:t>
                      </a:r>
                    </a:p>
                  </a:txBody>
                  <a:tcPr marL="9525" marR="9525" marT="9525" marB="0" anchor="ctr">
                    <a:solidFill>
                      <a:schemeClr val="accent6">
                        <a:lumMod val="20000"/>
                        <a:lumOff val="80000"/>
                      </a:schemeClr>
                    </a:solidFill>
                  </a:tcPr>
                </a:tc>
                <a:tc>
                  <a:txBody>
                    <a:bodyPr/>
                    <a:lstStyle/>
                    <a:p>
                      <a:pPr algn="ctr" rtl="0" fontAlgn="ctr"/>
                      <a:r>
                        <a:rPr lang="en-US" altLang="zh-TW" sz="1600" b="0" i="0" u="none" strike="noStrike">
                          <a:solidFill>
                            <a:srgbClr val="5B9BD5"/>
                          </a:solidFill>
                          <a:effectLst/>
                          <a:latin typeface="新細明體" panose="02020500000000000000" pitchFamily="18" charset="-120"/>
                          <a:ea typeface="新細明體" panose="02020500000000000000" pitchFamily="18" charset="-120"/>
                        </a:rPr>
                        <a:t>3.737 </a:t>
                      </a:r>
                    </a:p>
                  </a:txBody>
                  <a:tcPr marL="9525" marR="9525" marT="9525" marB="0" anchor="ctr">
                    <a:solidFill>
                      <a:schemeClr val="accent6">
                        <a:lumMod val="20000"/>
                        <a:lumOff val="80000"/>
                      </a:schemeClr>
                    </a:solidFill>
                  </a:tcPr>
                </a:tc>
                <a:tc>
                  <a:txBody>
                    <a:bodyPr/>
                    <a:lstStyle/>
                    <a:p>
                      <a:pPr algn="ctr" rtl="0" fontAlgn="ctr"/>
                      <a:r>
                        <a:rPr lang="en-US" altLang="zh-TW" sz="1600" b="0" i="0" u="none" strike="noStrike">
                          <a:solidFill>
                            <a:schemeClr val="tx1"/>
                          </a:solidFill>
                          <a:effectLst/>
                          <a:latin typeface="新細明體" panose="02020500000000000000" pitchFamily="18" charset="-120"/>
                          <a:ea typeface="新細明體" panose="02020500000000000000" pitchFamily="18" charset="-120"/>
                        </a:rPr>
                        <a:t>3.578 </a:t>
                      </a:r>
                    </a:p>
                  </a:txBody>
                  <a:tcPr marL="9525" marR="9525" marT="9525" marB="0" anchor="ctr">
                    <a:solidFill>
                      <a:schemeClr val="accent6">
                        <a:lumMod val="20000"/>
                        <a:lumOff val="80000"/>
                      </a:schemeClr>
                    </a:solidFill>
                  </a:tcPr>
                </a:tc>
                <a:extLst>
                  <a:ext uri="{0D108BD9-81ED-4DB2-BD59-A6C34878D82A}">
                    <a16:rowId xmlns:a16="http://schemas.microsoft.com/office/drawing/2014/main" xmlns="" val="3756942062"/>
                  </a:ext>
                </a:extLst>
              </a:tr>
              <a:tr h="260114">
                <a:tc>
                  <a:txBody>
                    <a:bodyPr/>
                    <a:lstStyle/>
                    <a:p>
                      <a:pPr algn="l" fontAlgn="ctr"/>
                      <a:r>
                        <a:rPr lang="zh-TW" altLang="en-US" sz="1600" b="0" i="0" u="none" strike="noStrike" dirty="0">
                          <a:solidFill>
                            <a:schemeClr val="tx1"/>
                          </a:solidFill>
                          <a:effectLst/>
                          <a:latin typeface="新細明體" panose="02020500000000000000" pitchFamily="18" charset="-120"/>
                          <a:ea typeface="新細明體" panose="02020500000000000000" pitchFamily="18" charset="-120"/>
                        </a:rPr>
                        <a:t>國際及兩岸事務處</a:t>
                      </a:r>
                    </a:p>
                  </a:txBody>
                  <a:tcPr marL="9525" marR="9525" marT="9525" marB="0" anchor="ctr">
                    <a:solidFill>
                      <a:schemeClr val="accent6">
                        <a:lumMod val="20000"/>
                        <a:lumOff val="80000"/>
                      </a:schemeClr>
                    </a:solidFill>
                  </a:tcPr>
                </a:tc>
                <a:tc>
                  <a:txBody>
                    <a:bodyPr/>
                    <a:lstStyle/>
                    <a:p>
                      <a:pPr algn="ctr"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3.561 </a:t>
                      </a:r>
                    </a:p>
                  </a:txBody>
                  <a:tcPr marL="9525" marR="9525" marT="9525" marB="0" anchor="ctr">
                    <a:solidFill>
                      <a:schemeClr val="accent6">
                        <a:lumMod val="20000"/>
                        <a:lumOff val="80000"/>
                      </a:schemeClr>
                    </a:solidFill>
                  </a:tcPr>
                </a:tc>
                <a:tc>
                  <a:txBody>
                    <a:bodyPr/>
                    <a:lstStyle/>
                    <a:p>
                      <a:pPr algn="ctr" rtl="0" fontAlgn="ctr"/>
                      <a:r>
                        <a:rPr lang="en-US" altLang="zh-TW" sz="1600" b="0" i="0" u="none" strike="noStrike" dirty="0">
                          <a:solidFill>
                            <a:srgbClr val="5B9BD5"/>
                          </a:solidFill>
                          <a:effectLst/>
                          <a:latin typeface="新細明體" panose="02020500000000000000" pitchFamily="18" charset="-120"/>
                          <a:ea typeface="新細明體" panose="02020500000000000000" pitchFamily="18" charset="-120"/>
                        </a:rPr>
                        <a:t>3.848 </a:t>
                      </a:r>
                    </a:p>
                  </a:txBody>
                  <a:tcPr marL="9525" marR="9525" marT="9525" marB="0" anchor="ctr">
                    <a:solidFill>
                      <a:schemeClr val="accent6">
                        <a:lumMod val="20000"/>
                        <a:lumOff val="80000"/>
                      </a:schemeClr>
                    </a:solidFill>
                  </a:tcPr>
                </a:tc>
                <a:tc>
                  <a:txBody>
                    <a:bodyPr/>
                    <a:lstStyle/>
                    <a:p>
                      <a:pPr algn="ctr" rtl="0" fontAlgn="ctr"/>
                      <a:r>
                        <a:rPr lang="en-US" altLang="zh-TW" sz="1600" b="0" i="0" u="none" strike="noStrike" dirty="0">
                          <a:solidFill>
                            <a:schemeClr val="tx1"/>
                          </a:solidFill>
                          <a:effectLst/>
                          <a:latin typeface="新細明體" panose="02020500000000000000" pitchFamily="18" charset="-120"/>
                          <a:ea typeface="新細明體" panose="02020500000000000000" pitchFamily="18" charset="-120"/>
                        </a:rPr>
                        <a:t>3.845 </a:t>
                      </a:r>
                    </a:p>
                  </a:txBody>
                  <a:tcPr marL="9525" marR="9525" marT="9525" marB="0" anchor="ctr">
                    <a:solidFill>
                      <a:schemeClr val="accent6">
                        <a:lumMod val="20000"/>
                        <a:lumOff val="80000"/>
                      </a:schemeClr>
                    </a:solidFill>
                  </a:tcPr>
                </a:tc>
                <a:extLst>
                  <a:ext uri="{0D108BD9-81ED-4DB2-BD59-A6C34878D82A}">
                    <a16:rowId xmlns:a16="http://schemas.microsoft.com/office/drawing/2014/main" xmlns="" val="2550700117"/>
                  </a:ext>
                </a:extLst>
              </a:tr>
              <a:tr h="260114">
                <a:tc>
                  <a:txBody>
                    <a:bodyPr/>
                    <a:lstStyle/>
                    <a:p>
                      <a:pPr algn="l" fontAlgn="ctr"/>
                      <a:r>
                        <a:rPr lang="zh-TW" altLang="en-US" sz="1600" b="1" i="0" u="none" strike="noStrike" dirty="0" smtClean="0">
                          <a:solidFill>
                            <a:schemeClr val="accent6">
                              <a:lumMod val="50000"/>
                            </a:schemeClr>
                          </a:solidFill>
                          <a:effectLst/>
                          <a:latin typeface="新細明體" panose="02020500000000000000" pitchFamily="18" charset="-120"/>
                          <a:ea typeface="新細明體" panose="02020500000000000000" pitchFamily="18" charset="-120"/>
                        </a:rPr>
                        <a:t>全校整體</a:t>
                      </a:r>
                      <a:r>
                        <a:rPr lang="zh-TW" altLang="en-US" sz="16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平均</a:t>
                      </a:r>
                    </a:p>
                  </a:txBody>
                  <a:tcPr marL="9525" marR="9525" marT="9525" marB="0" anchor="ctr">
                    <a:solidFill>
                      <a:schemeClr val="accent2"/>
                    </a:solidFill>
                  </a:tcPr>
                </a:tc>
                <a:tc>
                  <a:txBody>
                    <a:bodyPr/>
                    <a:lstStyle/>
                    <a:p>
                      <a:pPr algn="ctr" fontAlgn="ctr"/>
                      <a:r>
                        <a:rPr lang="en-US" altLang="zh-TW" sz="16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4.008</a:t>
                      </a:r>
                      <a:endParaRPr lang="zh-TW" altLang="en-US" sz="1600" b="1" i="0" u="none" strike="noStrike" dirty="0">
                        <a:solidFill>
                          <a:schemeClr val="accent6">
                            <a:lumMod val="50000"/>
                          </a:schemeClr>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2"/>
                    </a:solidFill>
                  </a:tcPr>
                </a:tc>
                <a:tc>
                  <a:txBody>
                    <a:bodyPr/>
                    <a:lstStyle/>
                    <a:p>
                      <a:pPr algn="ctr" fontAlgn="ctr"/>
                      <a:r>
                        <a:rPr lang="en-US" altLang="zh-TW" sz="16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4.042 </a:t>
                      </a:r>
                    </a:p>
                  </a:txBody>
                  <a:tcPr marL="9525" marR="9525" marT="9525" marB="0" anchor="ctr">
                    <a:solidFill>
                      <a:schemeClr val="accent2"/>
                    </a:solidFill>
                  </a:tcPr>
                </a:tc>
                <a:tc>
                  <a:txBody>
                    <a:bodyPr/>
                    <a:lstStyle/>
                    <a:p>
                      <a:pPr algn="ctr" fontAlgn="ctr"/>
                      <a:r>
                        <a:rPr lang="en-US" altLang="zh-TW" sz="16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4.069 </a:t>
                      </a:r>
                    </a:p>
                  </a:txBody>
                  <a:tcPr marL="9525" marR="9525" marT="9525" marB="0" anchor="ctr">
                    <a:solidFill>
                      <a:schemeClr val="accent2"/>
                    </a:solidFill>
                  </a:tcPr>
                </a:tc>
                <a:extLst>
                  <a:ext uri="{0D108BD9-81ED-4DB2-BD59-A6C34878D82A}">
                    <a16:rowId xmlns:a16="http://schemas.microsoft.com/office/drawing/2014/main" xmlns="" val="4058929014"/>
                  </a:ext>
                </a:extLst>
              </a:tr>
            </a:tbl>
          </a:graphicData>
        </a:graphic>
      </p:graphicFrame>
      <p:sp>
        <p:nvSpPr>
          <p:cNvPr id="7" name="文字方塊 6"/>
          <p:cNvSpPr txBox="1"/>
          <p:nvPr/>
        </p:nvSpPr>
        <p:spPr>
          <a:xfrm>
            <a:off x="7170881" y="1024259"/>
            <a:ext cx="4561295" cy="4524315"/>
          </a:xfrm>
          <a:prstGeom prst="rect">
            <a:avLst/>
          </a:prstGeom>
          <a:noFill/>
        </p:spPr>
        <p:txBody>
          <a:bodyPr wrap="square" rtlCol="0">
            <a:spAutoFit/>
          </a:bodyPr>
          <a:lstStyle/>
          <a:p>
            <a:pPr>
              <a:lnSpc>
                <a:spcPct val="150000"/>
              </a:lnSpc>
            </a:pPr>
            <a:r>
              <a:rPr lang="en-US" altLang="zh-TW" sz="2400" b="1" dirty="0">
                <a:solidFill>
                  <a:srgbClr val="0070C0"/>
                </a:solidFill>
              </a:rPr>
              <a:t>105</a:t>
            </a:r>
            <a:r>
              <a:rPr lang="zh-TW" altLang="en-US" sz="2400" b="1" dirty="0">
                <a:solidFill>
                  <a:srgbClr val="0070C0"/>
                </a:solidFill>
              </a:rPr>
              <a:t>學年</a:t>
            </a:r>
            <a:r>
              <a:rPr lang="zh-TW" altLang="en-US" sz="2400" b="1" dirty="0"/>
              <a:t>業務熟悉度滿意度</a:t>
            </a:r>
            <a:r>
              <a:rPr lang="en-US" altLang="zh-TW" sz="2400" b="1" dirty="0"/>
              <a:t>&gt;</a:t>
            </a:r>
            <a:r>
              <a:rPr lang="zh-TW" altLang="en-US" sz="2400" b="1" dirty="0">
                <a:solidFill>
                  <a:srgbClr val="0070C0"/>
                </a:solidFill>
              </a:rPr>
              <a:t>全校平均</a:t>
            </a:r>
            <a:r>
              <a:rPr lang="en-US" altLang="zh-TW" sz="2400" b="1" dirty="0">
                <a:solidFill>
                  <a:srgbClr val="0070C0"/>
                </a:solidFill>
              </a:rPr>
              <a:t>4.008</a:t>
            </a:r>
            <a:r>
              <a:rPr lang="zh-TW" altLang="en-US" sz="2400" b="1" dirty="0">
                <a:solidFill>
                  <a:srgbClr val="0070C0"/>
                </a:solidFill>
              </a:rPr>
              <a:t>的計有</a:t>
            </a:r>
            <a:r>
              <a:rPr lang="en-US" altLang="zh-TW" sz="2400" b="1" dirty="0">
                <a:solidFill>
                  <a:srgbClr val="0070C0"/>
                </a:solidFill>
              </a:rPr>
              <a:t>12</a:t>
            </a:r>
            <a:r>
              <a:rPr lang="zh-TW" altLang="en-US" sz="2400" b="1" dirty="0">
                <a:solidFill>
                  <a:srgbClr val="0070C0"/>
                </a:solidFill>
              </a:rPr>
              <a:t>個單位，且滿意值均達</a:t>
            </a:r>
            <a:r>
              <a:rPr lang="en-US" altLang="zh-TW" sz="2400" b="1" dirty="0">
                <a:solidFill>
                  <a:srgbClr val="0070C0"/>
                </a:solidFill>
              </a:rPr>
              <a:t>4</a:t>
            </a:r>
            <a:r>
              <a:rPr lang="zh-TW" altLang="en-US" sz="2400" b="1" dirty="0">
                <a:solidFill>
                  <a:srgbClr val="0070C0"/>
                </a:solidFill>
              </a:rPr>
              <a:t>滿意以上，顯見教職員對行政人員</a:t>
            </a:r>
            <a:r>
              <a:rPr lang="zh-TW" altLang="en-US" sz="2400" b="1" dirty="0"/>
              <a:t>業務熟悉度</a:t>
            </a:r>
            <a:r>
              <a:rPr lang="zh-TW" altLang="en-US" sz="2400" b="1" dirty="0">
                <a:solidFill>
                  <a:srgbClr val="0070C0"/>
                </a:solidFill>
              </a:rPr>
              <a:t>的肯定。</a:t>
            </a:r>
            <a:endParaRPr lang="en-US" altLang="zh-TW" sz="2400" b="1" dirty="0">
              <a:solidFill>
                <a:srgbClr val="0070C0"/>
              </a:solidFill>
            </a:endParaRPr>
          </a:p>
          <a:p>
            <a:pPr>
              <a:lnSpc>
                <a:spcPct val="150000"/>
              </a:lnSpc>
            </a:pPr>
            <a:r>
              <a:rPr lang="zh-TW" altLang="en-US" sz="2400" b="1" dirty="0">
                <a:solidFill>
                  <a:srgbClr val="0070C0"/>
                </a:solidFill>
              </a:rPr>
              <a:t>低於平均值之單位亦有</a:t>
            </a:r>
            <a:r>
              <a:rPr lang="en-US" altLang="zh-TW" sz="2400" b="1" dirty="0">
                <a:solidFill>
                  <a:srgbClr val="0070C0"/>
                </a:solidFill>
              </a:rPr>
              <a:t>3</a:t>
            </a:r>
            <a:r>
              <a:rPr lang="zh-TW" altLang="en-US" sz="2400" b="1" dirty="0">
                <a:solidFill>
                  <a:srgbClr val="0070C0"/>
                </a:solidFill>
              </a:rPr>
              <a:t>以上之單位有</a:t>
            </a:r>
            <a:r>
              <a:rPr lang="en-US" altLang="zh-TW" sz="2400" b="1" dirty="0">
                <a:solidFill>
                  <a:srgbClr val="0070C0"/>
                </a:solidFill>
              </a:rPr>
              <a:t>5</a:t>
            </a:r>
            <a:r>
              <a:rPr lang="zh-TW" altLang="en-US" sz="2400" b="1" dirty="0">
                <a:solidFill>
                  <a:srgbClr val="0070C0"/>
                </a:solidFill>
              </a:rPr>
              <a:t>個，滿意值較去年下滑，可列為警訊。</a:t>
            </a:r>
            <a:endParaRPr lang="en-US" altLang="zh-TW" sz="2400" b="1" dirty="0">
              <a:solidFill>
                <a:srgbClr val="0070C0"/>
              </a:solidFill>
            </a:endParaRPr>
          </a:p>
        </p:txBody>
      </p:sp>
      <p:sp>
        <p:nvSpPr>
          <p:cNvPr id="8" name="文字方塊 7"/>
          <p:cNvSpPr txBox="1"/>
          <p:nvPr/>
        </p:nvSpPr>
        <p:spPr>
          <a:xfrm>
            <a:off x="2093060" y="5988053"/>
            <a:ext cx="3538148" cy="369332"/>
          </a:xfrm>
          <a:prstGeom prst="rect">
            <a:avLst/>
          </a:prstGeom>
          <a:noFill/>
        </p:spPr>
        <p:txBody>
          <a:bodyPr wrap="none" rtlCol="0">
            <a:spAutoFit/>
          </a:bodyPr>
          <a:lstStyle/>
          <a:p>
            <a:r>
              <a:rPr lang="zh-TW" altLang="en-US" b="1" dirty="0" smtClean="0">
                <a:solidFill>
                  <a:schemeClr val="accent4"/>
                </a:solidFill>
              </a:rPr>
              <a:t>*紅色表示較前一年服務滿意度低</a:t>
            </a:r>
            <a:endParaRPr lang="zh-TW" altLang="en-US" b="1" dirty="0">
              <a:solidFill>
                <a:schemeClr val="accent4"/>
              </a:solidFill>
            </a:endParaRPr>
          </a:p>
        </p:txBody>
      </p:sp>
    </p:spTree>
    <p:extLst>
      <p:ext uri="{BB962C8B-B14F-4D97-AF65-F5344CB8AC3E}">
        <p14:creationId xmlns:p14="http://schemas.microsoft.com/office/powerpoint/2010/main" val="1199879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62050" y="292953"/>
            <a:ext cx="11029950" cy="1077218"/>
          </a:xfrm>
          <a:prstGeom prst="rect">
            <a:avLst/>
          </a:prstGeom>
        </p:spPr>
        <p:txBody>
          <a:bodyPr wrap="square">
            <a:spAutoFit/>
          </a:bodyPr>
          <a:lstStyle/>
          <a:p>
            <a:pPr algn="ctr"/>
            <a:r>
              <a:rPr lang="en-US" altLang="zh-TW" sz="3200" b="1" dirty="0"/>
              <a:t>105</a:t>
            </a:r>
            <a:r>
              <a:rPr lang="zh-TW" altLang="en-US" sz="3200" b="1" dirty="0"/>
              <a:t>學年度業務處理流程與效率 </a:t>
            </a:r>
            <a:r>
              <a:rPr lang="en-US" altLang="zh-TW" b="1" dirty="0">
                <a:solidFill>
                  <a:srgbClr val="FF0000"/>
                </a:solidFill>
              </a:rPr>
              <a:t>(</a:t>
            </a:r>
            <a:r>
              <a:rPr lang="zh-TW" altLang="en-US" b="1" dirty="0">
                <a:solidFill>
                  <a:srgbClr val="FF0000"/>
                </a:solidFill>
              </a:rPr>
              <a:t>受訪對象教職員</a:t>
            </a:r>
            <a:r>
              <a:rPr lang="en-US" altLang="zh-TW" b="1" dirty="0">
                <a:solidFill>
                  <a:srgbClr val="FF0000"/>
                </a:solidFill>
              </a:rPr>
              <a:t>)</a:t>
            </a:r>
            <a:endParaRPr lang="zh-TW" altLang="en-US" b="1" dirty="0">
              <a:solidFill>
                <a:srgbClr val="FF0000"/>
              </a:solidFill>
            </a:endParaRPr>
          </a:p>
          <a:p>
            <a:pPr algn="ctr"/>
            <a:endParaRPr lang="zh-TW" altLang="en-US" sz="3200" b="1" dirty="0"/>
          </a:p>
        </p:txBody>
      </p:sp>
      <p:sp>
        <p:nvSpPr>
          <p:cNvPr id="12" name="日期版面配置區 11"/>
          <p:cNvSpPr>
            <a:spLocks noGrp="1"/>
          </p:cNvSpPr>
          <p:nvPr>
            <p:ph type="dt" sz="half" idx="4294967295"/>
          </p:nvPr>
        </p:nvSpPr>
        <p:spPr>
          <a:xfrm>
            <a:off x="9808856" y="6492874"/>
            <a:ext cx="1143000" cy="365125"/>
          </a:xfrm>
        </p:spPr>
        <p:txBody>
          <a:bodyPr/>
          <a:lstStyle/>
          <a:p>
            <a:fld id="{14DC52EF-707B-413C-A2E2-E030B4E33C3E}" type="datetime1">
              <a:rPr lang="en-US" altLang="zh-TW" smtClean="0"/>
              <a:t>6/25/2018</a:t>
            </a:fld>
            <a:endParaRPr lang="en-US"/>
          </a:p>
        </p:txBody>
      </p:sp>
      <p:sp>
        <p:nvSpPr>
          <p:cNvPr id="14" name="投影片編號版面配置區 13"/>
          <p:cNvSpPr>
            <a:spLocks noGrp="1"/>
          </p:cNvSpPr>
          <p:nvPr>
            <p:ph type="sldNum" sz="quarter" idx="12"/>
          </p:nvPr>
        </p:nvSpPr>
        <p:spPr/>
        <p:txBody>
          <a:bodyPr/>
          <a:lstStyle/>
          <a:p>
            <a:fld id="{4FAB73BC-B049-4115-A692-8D63A059BFB8}" type="slidenum">
              <a:rPr lang="en-US" smtClean="0"/>
              <a:t>15</a:t>
            </a:fld>
            <a:endParaRPr lang="en-US"/>
          </a:p>
        </p:txBody>
      </p:sp>
      <p:graphicFrame>
        <p:nvGraphicFramePr>
          <p:cNvPr id="18" name="表格 17"/>
          <p:cNvGraphicFramePr>
            <a:graphicFrameLocks noGrp="1"/>
          </p:cNvGraphicFramePr>
          <p:nvPr>
            <p:extLst>
              <p:ext uri="{D42A27DB-BD31-4B8C-83A1-F6EECF244321}">
                <p14:modId xmlns:p14="http://schemas.microsoft.com/office/powerpoint/2010/main" val="3023658522"/>
              </p:ext>
            </p:extLst>
          </p:nvPr>
        </p:nvGraphicFramePr>
        <p:xfrm>
          <a:off x="1271608" y="925717"/>
          <a:ext cx="6137473" cy="5324515"/>
        </p:xfrm>
        <a:graphic>
          <a:graphicData uri="http://schemas.openxmlformats.org/drawingml/2006/table">
            <a:tbl>
              <a:tblPr>
                <a:tableStyleId>{5C22544A-7EE6-4342-B048-85BDC9FD1C3A}</a:tableStyleId>
              </a:tblPr>
              <a:tblGrid>
                <a:gridCol w="1801813">
                  <a:extLst>
                    <a:ext uri="{9D8B030D-6E8A-4147-A177-3AD203B41FA5}">
                      <a16:colId xmlns:a16="http://schemas.microsoft.com/office/drawing/2014/main" xmlns="" val="3689739995"/>
                    </a:ext>
                  </a:extLst>
                </a:gridCol>
                <a:gridCol w="1445220">
                  <a:extLst>
                    <a:ext uri="{9D8B030D-6E8A-4147-A177-3AD203B41FA5}">
                      <a16:colId xmlns:a16="http://schemas.microsoft.com/office/drawing/2014/main" xmlns="" val="490371854"/>
                    </a:ext>
                  </a:extLst>
                </a:gridCol>
                <a:gridCol w="1445220">
                  <a:extLst>
                    <a:ext uri="{9D8B030D-6E8A-4147-A177-3AD203B41FA5}">
                      <a16:colId xmlns:a16="http://schemas.microsoft.com/office/drawing/2014/main" xmlns="" val="1647884524"/>
                    </a:ext>
                  </a:extLst>
                </a:gridCol>
                <a:gridCol w="1445220">
                  <a:extLst>
                    <a:ext uri="{9D8B030D-6E8A-4147-A177-3AD203B41FA5}">
                      <a16:colId xmlns:a16="http://schemas.microsoft.com/office/drawing/2014/main" xmlns="" val="1047110116"/>
                    </a:ext>
                  </a:extLst>
                </a:gridCol>
              </a:tblGrid>
              <a:tr h="279046">
                <a:tc>
                  <a:txBody>
                    <a:bodyPr/>
                    <a:lstStyle/>
                    <a:p>
                      <a:pPr algn="l" rtl="0" fontAlgn="ctr"/>
                      <a:r>
                        <a:rPr lang="zh-TW" altLang="en-US" sz="1700" b="0" i="0" u="none" strike="noStrike" dirty="0">
                          <a:solidFill>
                            <a:schemeClr val="tx1"/>
                          </a:solidFill>
                          <a:effectLst/>
                          <a:latin typeface="新細明體" panose="02020500000000000000" pitchFamily="18" charset="-120"/>
                          <a:ea typeface="新細明體" panose="02020500000000000000" pitchFamily="18" charset="-120"/>
                        </a:rPr>
                        <a:t>單位</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105</a:t>
                      </a:r>
                      <a:r>
                        <a:rPr lang="zh-TW" altLang="en-US" sz="1700" b="0" i="0" u="none" strike="noStrike" dirty="0">
                          <a:solidFill>
                            <a:schemeClr val="tx1"/>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104</a:t>
                      </a: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103</a:t>
                      </a:r>
                      <a:r>
                        <a:rPr lang="zh-TW" altLang="en-US" sz="1700" b="0" i="0" u="none" strike="noStrike" dirty="0">
                          <a:solidFill>
                            <a:schemeClr val="tx1"/>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extLst>
                  <a:ext uri="{0D108BD9-81ED-4DB2-BD59-A6C34878D82A}">
                    <a16:rowId xmlns:a16="http://schemas.microsoft.com/office/drawing/2014/main" xmlns="" val="2625984083"/>
                  </a:ext>
                </a:extLst>
              </a:tr>
              <a:tr h="280992">
                <a:tc>
                  <a:txBody>
                    <a:bodyPr/>
                    <a:lstStyle/>
                    <a:p>
                      <a:pPr algn="l" fontAlgn="ctr"/>
                      <a:r>
                        <a:rPr lang="zh-TW" altLang="en-US" sz="1700" b="0" i="0" u="none" strike="noStrike" dirty="0">
                          <a:solidFill>
                            <a:schemeClr val="tx1"/>
                          </a:solidFill>
                          <a:effectLst/>
                          <a:latin typeface="新細明體" panose="02020500000000000000" pitchFamily="18" charset="-120"/>
                          <a:ea typeface="新細明體" panose="02020500000000000000" pitchFamily="18" charset="-120"/>
                        </a:rPr>
                        <a:t>圖書館</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4.262 </a:t>
                      </a:r>
                    </a:p>
                  </a:txBody>
                  <a:tcPr marL="9525" marR="9525" marT="9525" marB="0" anchor="ctr">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3.988 </a:t>
                      </a:r>
                    </a:p>
                  </a:txBody>
                  <a:tcPr marL="9525" marR="9525" marT="9525" marB="0" anchor="ctr">
                    <a:solidFill>
                      <a:srgbClr val="FFFF00"/>
                    </a:solidFill>
                  </a:tcP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4.158 </a:t>
                      </a:r>
                    </a:p>
                  </a:txBody>
                  <a:tcPr marL="9525" marR="9525" marT="9525" marB="0" anchor="ctr">
                    <a:solidFill>
                      <a:srgbClr val="FFFF00"/>
                    </a:solidFill>
                  </a:tcPr>
                </a:tc>
                <a:extLst>
                  <a:ext uri="{0D108BD9-81ED-4DB2-BD59-A6C34878D82A}">
                    <a16:rowId xmlns:a16="http://schemas.microsoft.com/office/drawing/2014/main" xmlns="" val="3648837361"/>
                  </a:ext>
                </a:extLst>
              </a:tr>
              <a:tr h="280992">
                <a:tc>
                  <a:txBody>
                    <a:bodyPr/>
                    <a:lstStyle/>
                    <a:p>
                      <a:pPr algn="l" fontAlgn="ctr"/>
                      <a:r>
                        <a:rPr lang="zh-TW" altLang="en-US" sz="1700" b="0" i="0" u="none" strike="noStrike" dirty="0">
                          <a:solidFill>
                            <a:schemeClr val="tx1"/>
                          </a:solidFill>
                          <a:effectLst/>
                          <a:latin typeface="新細明體" panose="02020500000000000000" pitchFamily="18" charset="-120"/>
                          <a:ea typeface="新細明體" panose="02020500000000000000" pitchFamily="18" charset="-120"/>
                        </a:rPr>
                        <a:t>教資中心</a:t>
                      </a:r>
                    </a:p>
                  </a:txBody>
                  <a:tcPr marL="9525" marR="9525" marT="9525" marB="0" anchor="ctr">
                    <a:solidFill>
                      <a:srgbClr val="FFFF00"/>
                    </a:solidFill>
                  </a:tcP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4.151 </a:t>
                      </a:r>
                    </a:p>
                  </a:txBody>
                  <a:tcPr marL="9525" marR="9525" marT="9525" marB="0" anchor="ctr">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3.988 </a:t>
                      </a:r>
                    </a:p>
                  </a:txBody>
                  <a:tcPr marL="9525" marR="9525" marT="9525" marB="0" anchor="ctr">
                    <a:solidFill>
                      <a:srgbClr val="FFFF00"/>
                    </a:solidFill>
                  </a:tcP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4.068 </a:t>
                      </a:r>
                    </a:p>
                  </a:txBody>
                  <a:tcPr marL="9525" marR="9525" marT="9525" marB="0" anchor="ctr">
                    <a:solidFill>
                      <a:srgbClr val="FFFF00"/>
                    </a:solidFill>
                  </a:tcPr>
                </a:tc>
                <a:extLst>
                  <a:ext uri="{0D108BD9-81ED-4DB2-BD59-A6C34878D82A}">
                    <a16:rowId xmlns:a16="http://schemas.microsoft.com/office/drawing/2014/main" xmlns="" val="2650804664"/>
                  </a:ext>
                </a:extLst>
              </a:tr>
              <a:tr h="280992">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會計室</a:t>
                      </a:r>
                    </a:p>
                  </a:txBody>
                  <a:tcPr marL="9525" marR="9525" marT="9525" marB="0" anchor="ctr">
                    <a:solidFill>
                      <a:srgbClr val="FFFF00"/>
                    </a:solidFill>
                  </a:tcP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4.151 </a:t>
                      </a:r>
                    </a:p>
                  </a:txBody>
                  <a:tcPr marL="9525" marR="9525" marT="9525" marB="0" anchor="ctr">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4.022 </a:t>
                      </a:r>
                    </a:p>
                  </a:txBody>
                  <a:tcPr marL="9525" marR="9525" marT="9525" marB="0" anchor="ctr">
                    <a:solidFill>
                      <a:srgbClr val="FFFF00"/>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4.025 </a:t>
                      </a:r>
                    </a:p>
                  </a:txBody>
                  <a:tcPr marL="9525" marR="9525" marT="9525" marB="0" anchor="ctr">
                    <a:solidFill>
                      <a:srgbClr val="FFFF00"/>
                    </a:solidFill>
                  </a:tcPr>
                </a:tc>
                <a:extLst>
                  <a:ext uri="{0D108BD9-81ED-4DB2-BD59-A6C34878D82A}">
                    <a16:rowId xmlns:a16="http://schemas.microsoft.com/office/drawing/2014/main" xmlns="" val="1528503074"/>
                  </a:ext>
                </a:extLst>
              </a:tr>
              <a:tr h="280992">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教務處</a:t>
                      </a:r>
                    </a:p>
                  </a:txBody>
                  <a:tcPr marL="9525" marR="9525" marT="9525" marB="0" anchor="ctr">
                    <a:solidFill>
                      <a:srgbClr val="FFFF00"/>
                    </a:solidFill>
                  </a:tcP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4.146 </a:t>
                      </a:r>
                    </a:p>
                  </a:txBody>
                  <a:tcPr marL="9525" marR="9525" marT="9525" marB="0" anchor="ctr">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3.924 </a:t>
                      </a:r>
                    </a:p>
                  </a:txBody>
                  <a:tcPr marL="9525" marR="9525" marT="9525" marB="0" anchor="ctr">
                    <a:solidFill>
                      <a:srgbClr val="FFFF00"/>
                    </a:solidFill>
                  </a:tcP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4.046 </a:t>
                      </a:r>
                    </a:p>
                  </a:txBody>
                  <a:tcPr marL="9525" marR="9525" marT="9525" marB="0" anchor="ctr">
                    <a:solidFill>
                      <a:srgbClr val="FFFF00"/>
                    </a:solidFill>
                  </a:tcPr>
                </a:tc>
                <a:extLst>
                  <a:ext uri="{0D108BD9-81ED-4DB2-BD59-A6C34878D82A}">
                    <a16:rowId xmlns:a16="http://schemas.microsoft.com/office/drawing/2014/main" xmlns="" val="1642700226"/>
                  </a:ext>
                </a:extLst>
              </a:tr>
              <a:tr h="280992">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進修部</a:t>
                      </a:r>
                    </a:p>
                  </a:txBody>
                  <a:tcPr marL="9525" marR="9525" marT="9525" marB="0" anchor="ctr">
                    <a:solidFill>
                      <a:srgbClr val="FFFF00"/>
                    </a:solidFill>
                  </a:tcP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4.128 </a:t>
                      </a:r>
                    </a:p>
                  </a:txBody>
                  <a:tcPr marL="9525" marR="9525" marT="9525" marB="0" anchor="ctr">
                    <a:solidFill>
                      <a:srgbClr val="FFFF00"/>
                    </a:solidFill>
                  </a:tcPr>
                </a:tc>
                <a:tc>
                  <a:txBody>
                    <a:bodyPr/>
                    <a:lstStyle/>
                    <a:p>
                      <a:pPr algn="ctr" rtl="0"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4.161 </a:t>
                      </a:r>
                    </a:p>
                  </a:txBody>
                  <a:tcPr marL="9525" marR="9525" marT="9525" marB="0" anchor="ctr">
                    <a:solidFill>
                      <a:srgbClr val="FFFF00"/>
                    </a:solidFill>
                  </a:tcP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4.080 </a:t>
                      </a:r>
                    </a:p>
                  </a:txBody>
                  <a:tcPr marL="9525" marR="9525" marT="9525" marB="0" anchor="ctr">
                    <a:solidFill>
                      <a:srgbClr val="FFFF00"/>
                    </a:solidFill>
                  </a:tcPr>
                </a:tc>
                <a:extLst>
                  <a:ext uri="{0D108BD9-81ED-4DB2-BD59-A6C34878D82A}">
                    <a16:rowId xmlns:a16="http://schemas.microsoft.com/office/drawing/2014/main" xmlns="" val="2720260300"/>
                  </a:ext>
                </a:extLst>
              </a:tr>
              <a:tr h="280992">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人事室</a:t>
                      </a:r>
                    </a:p>
                  </a:txBody>
                  <a:tcPr marL="9525" marR="9525" marT="9525" marB="0" anchor="ctr">
                    <a:solidFill>
                      <a:srgbClr val="FFFF00"/>
                    </a:solidFill>
                  </a:tcP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4.068 </a:t>
                      </a:r>
                    </a:p>
                  </a:txBody>
                  <a:tcPr marL="9525" marR="9525" marT="9525" marB="0" anchor="ctr">
                    <a:solidFill>
                      <a:srgbClr val="FFFF00"/>
                    </a:solidFill>
                  </a:tcPr>
                </a:tc>
                <a:tc>
                  <a:txBody>
                    <a:bodyPr/>
                    <a:lstStyle/>
                    <a:p>
                      <a:pPr algn="ctr" rtl="0"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4.153 </a:t>
                      </a:r>
                    </a:p>
                  </a:txBody>
                  <a:tcPr marL="9525" marR="9525" marT="9525" marB="0" anchor="ctr">
                    <a:solidFill>
                      <a:srgbClr val="FFFF00"/>
                    </a:solidFill>
                  </a:tcP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4.081 </a:t>
                      </a:r>
                    </a:p>
                  </a:txBody>
                  <a:tcPr marL="9525" marR="9525" marT="9525" marB="0" anchor="ctr">
                    <a:solidFill>
                      <a:srgbClr val="FFFF00"/>
                    </a:solidFill>
                  </a:tcPr>
                </a:tc>
                <a:extLst>
                  <a:ext uri="{0D108BD9-81ED-4DB2-BD59-A6C34878D82A}">
                    <a16:rowId xmlns:a16="http://schemas.microsoft.com/office/drawing/2014/main" xmlns="" val="1431306643"/>
                  </a:ext>
                </a:extLst>
              </a:tr>
              <a:tr h="280992">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語文中心</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4.036 </a:t>
                      </a:r>
                    </a:p>
                  </a:txBody>
                  <a:tcPr marL="9525" marR="9525" marT="9525" marB="0" anchor="ctr">
                    <a:solidFill>
                      <a:srgbClr val="FFFF00"/>
                    </a:solid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3.735 </a:t>
                      </a:r>
                    </a:p>
                  </a:txBody>
                  <a:tcPr marL="9525" marR="9525" marT="9525" marB="0" anchor="ctr">
                    <a:solidFill>
                      <a:srgbClr val="FFFF00"/>
                    </a:solidFill>
                  </a:tcP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3.815 </a:t>
                      </a:r>
                    </a:p>
                  </a:txBody>
                  <a:tcPr marL="9525" marR="9525" marT="9525" marB="0" anchor="ctr">
                    <a:solidFill>
                      <a:srgbClr val="FFFF00"/>
                    </a:solidFill>
                  </a:tcPr>
                </a:tc>
                <a:extLst>
                  <a:ext uri="{0D108BD9-81ED-4DB2-BD59-A6C34878D82A}">
                    <a16:rowId xmlns:a16="http://schemas.microsoft.com/office/drawing/2014/main" xmlns="" val="2885259777"/>
                  </a:ext>
                </a:extLst>
              </a:tr>
              <a:tr h="280992">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電算中心</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4.013 </a:t>
                      </a:r>
                    </a:p>
                  </a:txBody>
                  <a:tcPr marL="9525" marR="9525" marT="9525" marB="0" anchor="ctr">
                    <a:solidFill>
                      <a:srgbClr val="FFFF00"/>
                    </a:solid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3.937 </a:t>
                      </a:r>
                    </a:p>
                  </a:txBody>
                  <a:tcPr marL="9525" marR="9525" marT="9525" marB="0" anchor="ctr">
                    <a:solidFill>
                      <a:srgbClr val="FFFF00"/>
                    </a:solidFill>
                  </a:tcP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4.027 </a:t>
                      </a:r>
                    </a:p>
                  </a:txBody>
                  <a:tcPr marL="9525" marR="9525" marT="9525" marB="0" anchor="ctr">
                    <a:solidFill>
                      <a:srgbClr val="FFFF00"/>
                    </a:solidFill>
                  </a:tcPr>
                </a:tc>
                <a:extLst>
                  <a:ext uri="{0D108BD9-81ED-4DB2-BD59-A6C34878D82A}">
                    <a16:rowId xmlns:a16="http://schemas.microsoft.com/office/drawing/2014/main" xmlns="" val="675511865"/>
                  </a:ext>
                </a:extLst>
              </a:tr>
              <a:tr h="280992">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秘書室</a:t>
                      </a:r>
                    </a:p>
                  </a:txBody>
                  <a:tcPr marL="9525" marR="9525" marT="9525" marB="0" anchor="ctr">
                    <a:solidFill>
                      <a:srgbClr val="FFFF00"/>
                    </a:solidFill>
                  </a:tcP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3.970 </a:t>
                      </a:r>
                    </a:p>
                  </a:txBody>
                  <a:tcPr marL="9525" marR="9525" marT="9525" marB="0" anchor="ctr">
                    <a:solidFill>
                      <a:srgbClr val="FFFF00"/>
                    </a:solid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4.074 </a:t>
                      </a:r>
                    </a:p>
                  </a:txBody>
                  <a:tcPr marL="9525" marR="9525" marT="9525" marB="0" anchor="ctr">
                    <a:solidFill>
                      <a:srgbClr val="FFFF00"/>
                    </a:solidFill>
                  </a:tcP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4.078 </a:t>
                      </a:r>
                    </a:p>
                  </a:txBody>
                  <a:tcPr marL="9525" marR="9525" marT="9525" marB="0" anchor="ctr">
                    <a:solidFill>
                      <a:srgbClr val="FFFF00"/>
                    </a:solidFill>
                  </a:tcPr>
                </a:tc>
                <a:extLst>
                  <a:ext uri="{0D108BD9-81ED-4DB2-BD59-A6C34878D82A}">
                    <a16:rowId xmlns:a16="http://schemas.microsoft.com/office/drawing/2014/main" xmlns="" val="2573219583"/>
                  </a:ext>
                </a:extLst>
              </a:tr>
              <a:tr h="280992">
                <a:tc>
                  <a:txBody>
                    <a:bodyPr/>
                    <a:lstStyle/>
                    <a:p>
                      <a:pPr algn="l" fontAlgn="ctr"/>
                      <a:r>
                        <a:rPr lang="zh-TW" altLang="en-US" sz="1700" b="0" i="0" u="none" strike="noStrike" dirty="0">
                          <a:solidFill>
                            <a:schemeClr val="tx1"/>
                          </a:solidFill>
                          <a:effectLst/>
                          <a:latin typeface="新細明體" panose="02020500000000000000" pitchFamily="18" charset="-120"/>
                          <a:ea typeface="新細明體" panose="02020500000000000000" pitchFamily="18" charset="-120"/>
                        </a:rPr>
                        <a:t>體育室</a:t>
                      </a:r>
                    </a:p>
                  </a:txBody>
                  <a:tcPr marL="9525" marR="9525" marT="9525" marB="0" anchor="ctr">
                    <a:solidFill>
                      <a:srgbClr val="FFFF00"/>
                    </a:solidFill>
                  </a:tcP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3.963 </a:t>
                      </a:r>
                    </a:p>
                  </a:txBody>
                  <a:tcPr marL="9525" marR="9525" marT="9525" marB="0" anchor="ctr">
                    <a:solidFill>
                      <a:srgbClr val="FFFF00"/>
                    </a:solid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solidFill>
                      <a:srgbClr val="FFFF00"/>
                    </a:solidFill>
                  </a:tcP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4.064 </a:t>
                      </a:r>
                    </a:p>
                  </a:txBody>
                  <a:tcPr marL="9525" marR="9525" marT="9525" marB="0" anchor="ctr">
                    <a:solidFill>
                      <a:srgbClr val="FFFF00"/>
                    </a:solidFill>
                  </a:tcPr>
                </a:tc>
                <a:extLst>
                  <a:ext uri="{0D108BD9-81ED-4DB2-BD59-A6C34878D82A}">
                    <a16:rowId xmlns:a16="http://schemas.microsoft.com/office/drawing/2014/main" xmlns="" val="2439494153"/>
                  </a:ext>
                </a:extLst>
              </a:tr>
              <a:tr h="280992">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學生事務處</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3.957 </a:t>
                      </a:r>
                    </a:p>
                  </a:txBody>
                  <a:tcPr marL="9525" marR="9525" marT="9525" marB="0" anchor="ctr">
                    <a:solidFill>
                      <a:srgbClr val="FFFF00"/>
                    </a:solid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3.847 </a:t>
                      </a:r>
                    </a:p>
                  </a:txBody>
                  <a:tcPr marL="9525" marR="9525" marT="9525" marB="0" anchor="ctr">
                    <a:solidFill>
                      <a:srgbClr val="FFFF00"/>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3.957 </a:t>
                      </a:r>
                    </a:p>
                  </a:txBody>
                  <a:tcPr marL="9525" marR="9525" marT="9525" marB="0" anchor="ctr">
                    <a:solidFill>
                      <a:srgbClr val="FFFF00"/>
                    </a:solidFill>
                  </a:tcPr>
                </a:tc>
                <a:extLst>
                  <a:ext uri="{0D108BD9-81ED-4DB2-BD59-A6C34878D82A}">
                    <a16:rowId xmlns:a16="http://schemas.microsoft.com/office/drawing/2014/main" xmlns="" val="1435753794"/>
                  </a:ext>
                </a:extLst>
              </a:tr>
              <a:tr h="280992">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公共事務室</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3.841 </a:t>
                      </a:r>
                    </a:p>
                  </a:txBody>
                  <a:tcPr marL="9525" marR="9525" marT="9525" marB="0" anchor="ct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3.875 </a:t>
                      </a:r>
                    </a:p>
                  </a:txBody>
                  <a:tcPr marL="9525" marR="9525" marT="9525" marB="0" anchor="ct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4.115 </a:t>
                      </a:r>
                    </a:p>
                  </a:txBody>
                  <a:tcPr marL="9525" marR="9525" marT="9525" marB="0" anchor="ctr"/>
                </a:tc>
                <a:extLst>
                  <a:ext uri="{0D108BD9-81ED-4DB2-BD59-A6C34878D82A}">
                    <a16:rowId xmlns:a16="http://schemas.microsoft.com/office/drawing/2014/main" xmlns="" val="1299230712"/>
                  </a:ext>
                </a:extLst>
              </a:tr>
              <a:tr h="280992">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研究發展處</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3.833 </a:t>
                      </a:r>
                    </a:p>
                  </a:txBody>
                  <a:tcPr marL="9525" marR="9525" marT="9525" marB="0" anchor="ct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3.810 </a:t>
                      </a:r>
                    </a:p>
                  </a:txBody>
                  <a:tcPr marL="9525" marR="9525" marT="9525" marB="0" anchor="ct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3.956 </a:t>
                      </a:r>
                    </a:p>
                  </a:txBody>
                  <a:tcPr marL="9525" marR="9525" marT="9525" marB="0" anchor="ctr"/>
                </a:tc>
                <a:extLst>
                  <a:ext uri="{0D108BD9-81ED-4DB2-BD59-A6C34878D82A}">
                    <a16:rowId xmlns:a16="http://schemas.microsoft.com/office/drawing/2014/main" xmlns="" val="3478747984"/>
                  </a:ext>
                </a:extLst>
              </a:tr>
              <a:tr h="280992">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總務處</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3.811 </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3.814 </a:t>
                      </a:r>
                    </a:p>
                  </a:txBody>
                  <a:tcPr marL="9525" marR="9525" marT="9525" marB="0" anchor="ct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3.780 </a:t>
                      </a:r>
                    </a:p>
                  </a:txBody>
                  <a:tcPr marL="9525" marR="9525" marT="9525" marB="0" anchor="ctr"/>
                </a:tc>
                <a:extLst>
                  <a:ext uri="{0D108BD9-81ED-4DB2-BD59-A6C34878D82A}">
                    <a16:rowId xmlns:a16="http://schemas.microsoft.com/office/drawing/2014/main" xmlns="" val="2741798378"/>
                  </a:ext>
                </a:extLst>
              </a:tr>
              <a:tr h="280992">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推廣教育中心</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3.667 </a:t>
                      </a:r>
                    </a:p>
                  </a:txBody>
                  <a:tcPr marL="9525" marR="9525" marT="9525" marB="0" anchor="ct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3.857 </a:t>
                      </a:r>
                    </a:p>
                  </a:txBody>
                  <a:tcPr marL="9525" marR="9525" marT="9525" marB="0" anchor="ct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4.092 </a:t>
                      </a:r>
                    </a:p>
                  </a:txBody>
                  <a:tcPr marL="9525" marR="9525" marT="9525" marB="0" anchor="ctr"/>
                </a:tc>
                <a:extLst>
                  <a:ext uri="{0D108BD9-81ED-4DB2-BD59-A6C34878D82A}">
                    <a16:rowId xmlns:a16="http://schemas.microsoft.com/office/drawing/2014/main" xmlns="" val="2640519589"/>
                  </a:ext>
                </a:extLst>
              </a:tr>
              <a:tr h="280992">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國際及兩岸事務處</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3.585 </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3.818 </a:t>
                      </a:r>
                    </a:p>
                  </a:txBody>
                  <a:tcPr marL="9525" marR="9525" marT="9525" marB="0" anchor="ct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3.806 </a:t>
                      </a:r>
                    </a:p>
                  </a:txBody>
                  <a:tcPr marL="9525" marR="9525" marT="9525" marB="0" anchor="ctr"/>
                </a:tc>
                <a:extLst>
                  <a:ext uri="{0D108BD9-81ED-4DB2-BD59-A6C34878D82A}">
                    <a16:rowId xmlns:a16="http://schemas.microsoft.com/office/drawing/2014/main" xmlns="" val="3756942062"/>
                  </a:ext>
                </a:extLst>
              </a:tr>
              <a:tr h="280992">
                <a:tc>
                  <a:txBody>
                    <a:bodyPr/>
                    <a:lstStyle/>
                    <a:p>
                      <a:pPr algn="l" fontAlgn="ctr"/>
                      <a:r>
                        <a:rPr lang="zh-TW" altLang="en-US" sz="1700" b="0" i="0" u="none" strike="noStrike" dirty="0">
                          <a:solidFill>
                            <a:schemeClr val="tx1"/>
                          </a:solidFill>
                          <a:effectLst/>
                          <a:latin typeface="新細明體" panose="02020500000000000000" pitchFamily="18" charset="-120"/>
                          <a:ea typeface="新細明體" panose="02020500000000000000" pitchFamily="18" charset="-120"/>
                        </a:rPr>
                        <a:t>稽核室</a:t>
                      </a:r>
                    </a:p>
                  </a:txBody>
                  <a:tcPr marL="9525" marR="9525" marT="9525" marB="0" anchor="ctr">
                    <a:solidFill>
                      <a:schemeClr val="accent6">
                        <a:lumMod val="20000"/>
                        <a:lumOff val="80000"/>
                      </a:schemeClr>
                    </a:solidFill>
                  </a:tcP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3.465 </a:t>
                      </a:r>
                    </a:p>
                  </a:txBody>
                  <a:tcPr marL="9525" marR="9525" marT="9525" marB="0" anchor="ctr">
                    <a:solidFill>
                      <a:schemeClr val="accent6">
                        <a:lumMod val="20000"/>
                        <a:lumOff val="80000"/>
                      </a:schemeClr>
                    </a:solidFill>
                  </a:tcPr>
                </a:tc>
                <a:tc>
                  <a:txBody>
                    <a:bodyPr/>
                    <a:lstStyle/>
                    <a:p>
                      <a:pPr algn="ctr" rtl="0"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3.684 </a:t>
                      </a:r>
                    </a:p>
                  </a:txBody>
                  <a:tcPr marL="9525" marR="9525" marT="9525" marB="0" anchor="ctr">
                    <a:solidFill>
                      <a:schemeClr val="accent6">
                        <a:lumMod val="20000"/>
                        <a:lumOff val="80000"/>
                      </a:schemeClr>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3.528 </a:t>
                      </a:r>
                    </a:p>
                  </a:txBody>
                  <a:tcPr marL="9525" marR="9525" marT="9525" marB="0" anchor="ctr">
                    <a:solidFill>
                      <a:schemeClr val="accent6">
                        <a:lumMod val="20000"/>
                        <a:lumOff val="80000"/>
                      </a:schemeClr>
                    </a:solidFill>
                  </a:tcPr>
                </a:tc>
                <a:extLst>
                  <a:ext uri="{0D108BD9-81ED-4DB2-BD59-A6C34878D82A}">
                    <a16:rowId xmlns:a16="http://schemas.microsoft.com/office/drawing/2014/main" xmlns="" val="2550700117"/>
                  </a:ext>
                </a:extLst>
              </a:tr>
              <a:tr h="258497">
                <a:tc>
                  <a:txBody>
                    <a:bodyPr/>
                    <a:lstStyle/>
                    <a:p>
                      <a:pPr algn="l" fontAlgn="ctr"/>
                      <a:r>
                        <a:rPr lang="zh-TW" altLang="en-US" sz="1700" b="1" i="0" u="none" strike="noStrike" dirty="0" smtClean="0">
                          <a:solidFill>
                            <a:srgbClr val="7030A0"/>
                          </a:solidFill>
                          <a:effectLst/>
                          <a:latin typeface="新細明體" panose="02020500000000000000" pitchFamily="18" charset="-120"/>
                          <a:ea typeface="+mn-ea"/>
                        </a:rPr>
                        <a:t>全校整體平均</a:t>
                      </a:r>
                      <a:endParaRPr lang="zh-TW" altLang="en-US" sz="1700" b="1" i="0" u="none" strike="noStrike" dirty="0">
                        <a:solidFill>
                          <a:srgbClr val="7030A0"/>
                        </a:solidFill>
                        <a:effectLst/>
                        <a:latin typeface="新細明體" panose="02020500000000000000" pitchFamily="18" charset="-120"/>
                        <a:ea typeface="+mn-ea"/>
                      </a:endParaRPr>
                    </a:p>
                  </a:txBody>
                  <a:tcPr marL="9525" marR="9525" marT="9525" marB="0" anchor="ctr">
                    <a:solidFill>
                      <a:schemeClr val="accent2"/>
                    </a:solidFill>
                  </a:tcPr>
                </a:tc>
                <a:tc>
                  <a:txBody>
                    <a:bodyPr/>
                    <a:lstStyle/>
                    <a:p>
                      <a:pPr algn="ctr" fontAlgn="ctr"/>
                      <a:r>
                        <a:rPr lang="en-US" altLang="zh-TW" sz="17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3.944 </a:t>
                      </a:r>
                    </a:p>
                  </a:txBody>
                  <a:tcPr marL="9525" marR="9525" marT="9525" marB="0" anchor="ctr">
                    <a:solidFill>
                      <a:schemeClr val="accent2"/>
                    </a:solidFill>
                  </a:tcPr>
                </a:tc>
                <a:tc>
                  <a:txBody>
                    <a:bodyPr/>
                    <a:lstStyle/>
                    <a:p>
                      <a:pPr algn="ctr" rtl="0" fontAlgn="ctr"/>
                      <a:r>
                        <a:rPr lang="en-US" altLang="zh-TW" sz="17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3.935 </a:t>
                      </a:r>
                    </a:p>
                  </a:txBody>
                  <a:tcPr marL="9525" marR="9525" marT="9525" marB="0" anchor="ctr">
                    <a:solidFill>
                      <a:schemeClr val="accent2"/>
                    </a:solidFill>
                  </a:tcPr>
                </a:tc>
                <a:tc>
                  <a:txBody>
                    <a:bodyPr/>
                    <a:lstStyle/>
                    <a:p>
                      <a:pPr algn="ctr" rtl="0" fontAlgn="ctr"/>
                      <a:r>
                        <a:rPr lang="en-US" altLang="zh-TW" sz="17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3.983 </a:t>
                      </a:r>
                    </a:p>
                  </a:txBody>
                  <a:tcPr marL="9525" marR="9525" marT="9525" marB="0" anchor="ctr">
                    <a:solidFill>
                      <a:schemeClr val="accent2"/>
                    </a:solidFill>
                  </a:tcPr>
                </a:tc>
                <a:extLst>
                  <a:ext uri="{0D108BD9-81ED-4DB2-BD59-A6C34878D82A}">
                    <a16:rowId xmlns:a16="http://schemas.microsoft.com/office/drawing/2014/main" xmlns="" val="4058929014"/>
                  </a:ext>
                </a:extLst>
              </a:tr>
            </a:tbl>
          </a:graphicData>
        </a:graphic>
      </p:graphicFrame>
      <p:sp>
        <p:nvSpPr>
          <p:cNvPr id="7" name="文字方塊 6"/>
          <p:cNvSpPr txBox="1"/>
          <p:nvPr/>
        </p:nvSpPr>
        <p:spPr>
          <a:xfrm>
            <a:off x="7518639" y="1067802"/>
            <a:ext cx="4386490" cy="5019387"/>
          </a:xfrm>
          <a:prstGeom prst="rect">
            <a:avLst/>
          </a:prstGeom>
          <a:noFill/>
        </p:spPr>
        <p:txBody>
          <a:bodyPr wrap="square" rtlCol="0">
            <a:spAutoFit/>
          </a:bodyPr>
          <a:lstStyle/>
          <a:p>
            <a:pPr>
              <a:lnSpc>
                <a:spcPct val="150000"/>
              </a:lnSpc>
            </a:pPr>
            <a:r>
              <a:rPr lang="en-US" altLang="zh-TW" sz="2400" b="1" dirty="0">
                <a:solidFill>
                  <a:srgbClr val="0070C0"/>
                </a:solidFill>
              </a:rPr>
              <a:t>105</a:t>
            </a:r>
            <a:r>
              <a:rPr lang="zh-TW" altLang="en-US" sz="2400" b="1" dirty="0">
                <a:solidFill>
                  <a:srgbClr val="0070C0"/>
                </a:solidFill>
              </a:rPr>
              <a:t>學年</a:t>
            </a:r>
            <a:r>
              <a:rPr lang="zh-TW" altLang="en-US" sz="2400" b="1" dirty="0"/>
              <a:t>業務處理流程與效率滿意度</a:t>
            </a:r>
            <a:r>
              <a:rPr lang="en-US" altLang="zh-TW" sz="2400" b="1" dirty="0"/>
              <a:t>&gt;</a:t>
            </a:r>
            <a:r>
              <a:rPr lang="zh-TW" altLang="en-US" sz="2400" b="1" dirty="0">
                <a:solidFill>
                  <a:srgbClr val="0070C0"/>
                </a:solidFill>
              </a:rPr>
              <a:t>全校平均</a:t>
            </a:r>
            <a:r>
              <a:rPr lang="en-US" altLang="zh-TW" sz="2400" b="1" dirty="0">
                <a:solidFill>
                  <a:srgbClr val="0070C0"/>
                </a:solidFill>
              </a:rPr>
              <a:t>3.944</a:t>
            </a:r>
            <a:r>
              <a:rPr lang="zh-TW" altLang="en-US" sz="2400" b="1" dirty="0">
                <a:solidFill>
                  <a:srgbClr val="0070C0"/>
                </a:solidFill>
              </a:rPr>
              <a:t>的計有</a:t>
            </a:r>
            <a:r>
              <a:rPr lang="en-US" altLang="zh-TW" sz="2400" b="1" dirty="0">
                <a:solidFill>
                  <a:srgbClr val="0070C0"/>
                </a:solidFill>
              </a:rPr>
              <a:t>11</a:t>
            </a:r>
            <a:r>
              <a:rPr lang="zh-TW" altLang="en-US" sz="2400" b="1" dirty="0">
                <a:solidFill>
                  <a:srgbClr val="0070C0"/>
                </a:solidFill>
              </a:rPr>
              <a:t>個單位，且滿意值接近</a:t>
            </a:r>
            <a:r>
              <a:rPr lang="en-US" altLang="zh-TW" sz="2400" b="1" dirty="0">
                <a:solidFill>
                  <a:srgbClr val="0070C0"/>
                </a:solidFill>
              </a:rPr>
              <a:t>4</a:t>
            </a:r>
            <a:r>
              <a:rPr lang="zh-TW" altLang="en-US" sz="2400" b="1" dirty="0">
                <a:solidFill>
                  <a:srgbClr val="0070C0"/>
                </a:solidFill>
              </a:rPr>
              <a:t>滿意以上，顯見教職員對行政人員</a:t>
            </a:r>
            <a:r>
              <a:rPr lang="zh-TW" altLang="en-US" sz="2400" b="1" dirty="0"/>
              <a:t>業務處理流程與效率滿意度</a:t>
            </a:r>
            <a:r>
              <a:rPr lang="zh-TW" altLang="en-US" sz="2400" b="1" dirty="0">
                <a:solidFill>
                  <a:srgbClr val="0070C0"/>
                </a:solidFill>
              </a:rPr>
              <a:t>的肯定。</a:t>
            </a:r>
            <a:endParaRPr lang="en-US" altLang="zh-TW" sz="2400" b="1" dirty="0">
              <a:solidFill>
                <a:srgbClr val="0070C0"/>
              </a:solidFill>
            </a:endParaRPr>
          </a:p>
          <a:p>
            <a:pPr>
              <a:lnSpc>
                <a:spcPct val="150000"/>
              </a:lnSpc>
            </a:pPr>
            <a:r>
              <a:rPr lang="zh-TW" altLang="en-US" sz="2400" b="1" dirty="0">
                <a:solidFill>
                  <a:srgbClr val="0070C0"/>
                </a:solidFill>
              </a:rPr>
              <a:t>低於平均值之單位有</a:t>
            </a:r>
            <a:r>
              <a:rPr lang="en-US" altLang="zh-TW" sz="2400" b="1" dirty="0">
                <a:solidFill>
                  <a:srgbClr val="0070C0"/>
                </a:solidFill>
              </a:rPr>
              <a:t>6</a:t>
            </a:r>
            <a:r>
              <a:rPr lang="zh-TW" altLang="en-US" sz="2400" b="1" dirty="0">
                <a:solidFill>
                  <a:srgbClr val="0070C0"/>
                </a:solidFill>
              </a:rPr>
              <a:t>個，其中</a:t>
            </a:r>
            <a:r>
              <a:rPr lang="en-US" altLang="zh-TW" sz="2400" b="1" dirty="0">
                <a:solidFill>
                  <a:srgbClr val="0070C0"/>
                </a:solidFill>
              </a:rPr>
              <a:t>1</a:t>
            </a:r>
            <a:r>
              <a:rPr lang="zh-TW" altLang="en-US" sz="2400" b="1" dirty="0">
                <a:solidFill>
                  <a:srgbClr val="0070C0"/>
                </a:solidFill>
              </a:rPr>
              <a:t>個單位滿意值</a:t>
            </a:r>
            <a:r>
              <a:rPr lang="en-US" altLang="zh-TW" sz="2400" b="1" dirty="0">
                <a:solidFill>
                  <a:srgbClr val="0070C0"/>
                </a:solidFill>
              </a:rPr>
              <a:t>&lt;3.5</a:t>
            </a:r>
            <a:r>
              <a:rPr lang="zh-TW" altLang="en-US" sz="2400" b="1" dirty="0">
                <a:solidFill>
                  <a:srgbClr val="0070C0"/>
                </a:solidFill>
              </a:rPr>
              <a:t>較去年下滑，可列為警訊。</a:t>
            </a:r>
            <a:endParaRPr lang="en-US" altLang="zh-TW" sz="2400" b="1" dirty="0">
              <a:solidFill>
                <a:srgbClr val="0070C0"/>
              </a:solidFill>
            </a:endParaRPr>
          </a:p>
        </p:txBody>
      </p:sp>
      <p:sp>
        <p:nvSpPr>
          <p:cNvPr id="8" name="文字方塊 7"/>
          <p:cNvSpPr txBox="1"/>
          <p:nvPr/>
        </p:nvSpPr>
        <p:spPr>
          <a:xfrm>
            <a:off x="2381595" y="6306810"/>
            <a:ext cx="3538148" cy="369332"/>
          </a:xfrm>
          <a:prstGeom prst="rect">
            <a:avLst/>
          </a:prstGeom>
          <a:noFill/>
        </p:spPr>
        <p:txBody>
          <a:bodyPr wrap="none" rtlCol="0">
            <a:spAutoFit/>
          </a:bodyPr>
          <a:lstStyle/>
          <a:p>
            <a:r>
              <a:rPr lang="zh-TW" altLang="en-US" b="1" dirty="0" smtClean="0">
                <a:solidFill>
                  <a:schemeClr val="accent4"/>
                </a:solidFill>
              </a:rPr>
              <a:t>*紅色表示較前一年服務滿意度低</a:t>
            </a:r>
            <a:endParaRPr lang="zh-TW" altLang="en-US" b="1" dirty="0">
              <a:solidFill>
                <a:schemeClr val="accent4"/>
              </a:solidFill>
            </a:endParaRPr>
          </a:p>
        </p:txBody>
      </p:sp>
    </p:spTree>
    <p:extLst>
      <p:ext uri="{BB962C8B-B14F-4D97-AF65-F5344CB8AC3E}">
        <p14:creationId xmlns:p14="http://schemas.microsoft.com/office/powerpoint/2010/main" val="3474189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65005" y="291212"/>
            <a:ext cx="9115425" cy="1200329"/>
          </a:xfrm>
          <a:prstGeom prst="rect">
            <a:avLst/>
          </a:prstGeom>
        </p:spPr>
        <p:txBody>
          <a:bodyPr wrap="square">
            <a:spAutoFit/>
          </a:bodyPr>
          <a:lstStyle/>
          <a:p>
            <a:pPr algn="ctr"/>
            <a:r>
              <a:rPr lang="en-US" altLang="zh-TW" sz="3600" b="1" dirty="0"/>
              <a:t>105</a:t>
            </a:r>
            <a:r>
              <a:rPr lang="zh-TW" altLang="en-US" sz="3600" b="1" dirty="0"/>
              <a:t>學年度業務資訊化程度</a:t>
            </a:r>
            <a:r>
              <a:rPr lang="en-US" altLang="zh-TW" b="1" dirty="0">
                <a:solidFill>
                  <a:srgbClr val="FF0000"/>
                </a:solidFill>
              </a:rPr>
              <a:t>(</a:t>
            </a:r>
            <a:r>
              <a:rPr lang="zh-TW" altLang="en-US" b="1" dirty="0">
                <a:solidFill>
                  <a:srgbClr val="FF0000"/>
                </a:solidFill>
              </a:rPr>
              <a:t>受訪對象教職員</a:t>
            </a:r>
            <a:r>
              <a:rPr lang="en-US" altLang="zh-TW" b="1" dirty="0">
                <a:solidFill>
                  <a:srgbClr val="FF0000"/>
                </a:solidFill>
              </a:rPr>
              <a:t>)</a:t>
            </a:r>
            <a:endParaRPr lang="zh-TW" altLang="en-US" b="1" dirty="0">
              <a:solidFill>
                <a:srgbClr val="FF0000"/>
              </a:solidFill>
            </a:endParaRPr>
          </a:p>
          <a:p>
            <a:pPr algn="ctr"/>
            <a:endParaRPr lang="zh-TW" altLang="en-US" sz="3600" b="1" dirty="0"/>
          </a:p>
        </p:txBody>
      </p:sp>
      <p:sp>
        <p:nvSpPr>
          <p:cNvPr id="12" name="日期版面配置區 11"/>
          <p:cNvSpPr>
            <a:spLocks noGrp="1"/>
          </p:cNvSpPr>
          <p:nvPr>
            <p:ph type="dt" sz="half" idx="4294967295"/>
          </p:nvPr>
        </p:nvSpPr>
        <p:spPr>
          <a:xfrm>
            <a:off x="9808856" y="6492874"/>
            <a:ext cx="1143000" cy="365125"/>
          </a:xfrm>
        </p:spPr>
        <p:txBody>
          <a:bodyPr/>
          <a:lstStyle/>
          <a:p>
            <a:fld id="{9CAC91FF-E90D-48C4-B775-893E20BDBCB8}" type="datetime1">
              <a:rPr lang="en-US" altLang="zh-TW" smtClean="0"/>
              <a:t>6/25/2018</a:t>
            </a:fld>
            <a:endParaRPr lang="en-US"/>
          </a:p>
        </p:txBody>
      </p:sp>
      <p:sp>
        <p:nvSpPr>
          <p:cNvPr id="14" name="投影片編號版面配置區 13"/>
          <p:cNvSpPr>
            <a:spLocks noGrp="1"/>
          </p:cNvSpPr>
          <p:nvPr>
            <p:ph type="sldNum" sz="quarter" idx="12"/>
          </p:nvPr>
        </p:nvSpPr>
        <p:spPr/>
        <p:txBody>
          <a:bodyPr/>
          <a:lstStyle/>
          <a:p>
            <a:fld id="{4FAB73BC-B049-4115-A692-8D63A059BFB8}" type="slidenum">
              <a:rPr lang="en-US" smtClean="0"/>
              <a:t>16</a:t>
            </a:fld>
            <a:endParaRPr lang="en-US"/>
          </a:p>
        </p:txBody>
      </p:sp>
      <p:graphicFrame>
        <p:nvGraphicFramePr>
          <p:cNvPr id="18" name="表格 17"/>
          <p:cNvGraphicFramePr>
            <a:graphicFrameLocks noGrp="1"/>
          </p:cNvGraphicFramePr>
          <p:nvPr>
            <p:extLst>
              <p:ext uri="{D42A27DB-BD31-4B8C-83A1-F6EECF244321}">
                <p14:modId xmlns:p14="http://schemas.microsoft.com/office/powerpoint/2010/main" val="3696112256"/>
              </p:ext>
            </p:extLst>
          </p:nvPr>
        </p:nvGraphicFramePr>
        <p:xfrm>
          <a:off x="1123345" y="1114724"/>
          <a:ext cx="6441136" cy="5137456"/>
        </p:xfrm>
        <a:graphic>
          <a:graphicData uri="http://schemas.openxmlformats.org/drawingml/2006/table">
            <a:tbl>
              <a:tblPr>
                <a:tableStyleId>{5C22544A-7EE6-4342-B048-85BDC9FD1C3A}</a:tableStyleId>
              </a:tblPr>
              <a:tblGrid>
                <a:gridCol w="1801813">
                  <a:extLst>
                    <a:ext uri="{9D8B030D-6E8A-4147-A177-3AD203B41FA5}">
                      <a16:colId xmlns:a16="http://schemas.microsoft.com/office/drawing/2014/main" xmlns="" val="3689739995"/>
                    </a:ext>
                  </a:extLst>
                </a:gridCol>
                <a:gridCol w="1546441">
                  <a:extLst>
                    <a:ext uri="{9D8B030D-6E8A-4147-A177-3AD203B41FA5}">
                      <a16:colId xmlns:a16="http://schemas.microsoft.com/office/drawing/2014/main" xmlns="" val="2289755940"/>
                    </a:ext>
                  </a:extLst>
                </a:gridCol>
                <a:gridCol w="1546441">
                  <a:extLst>
                    <a:ext uri="{9D8B030D-6E8A-4147-A177-3AD203B41FA5}">
                      <a16:colId xmlns:a16="http://schemas.microsoft.com/office/drawing/2014/main" xmlns="" val="1647884524"/>
                    </a:ext>
                  </a:extLst>
                </a:gridCol>
                <a:gridCol w="1546441">
                  <a:extLst>
                    <a:ext uri="{9D8B030D-6E8A-4147-A177-3AD203B41FA5}">
                      <a16:colId xmlns:a16="http://schemas.microsoft.com/office/drawing/2014/main" xmlns="" val="1047110116"/>
                    </a:ext>
                  </a:extLst>
                </a:gridCol>
              </a:tblGrid>
              <a:tr h="268618">
                <a:tc>
                  <a:txBody>
                    <a:bodyPr/>
                    <a:lstStyle/>
                    <a:p>
                      <a:pPr algn="l" fontAlgn="ctr"/>
                      <a:r>
                        <a:rPr lang="zh-TW" altLang="en-US" sz="1700" u="none" strike="noStrike" dirty="0">
                          <a:effectLst/>
                        </a:rPr>
                        <a:t>單位</a:t>
                      </a:r>
                      <a:endParaRPr lang="zh-TW" altLang="en-US" sz="1700" b="0" i="0" u="none" strike="noStrike" dirty="0">
                        <a:solidFill>
                          <a:srgbClr val="000000"/>
                        </a:solidFill>
                        <a:effectLst/>
                        <a:latin typeface="新細明體" panose="02020500000000000000" pitchFamily="18" charset="-120"/>
                        <a:ea typeface="新細明體" panose="02020500000000000000" pitchFamily="18" charset="-120"/>
                      </a:endParaRPr>
                    </a:p>
                  </a:txBody>
                  <a:tcPr marL="7770" marR="7770" marT="7770" marB="0" anchor="ctr">
                    <a:solidFill>
                      <a:schemeClr val="accent6">
                        <a:lumMod val="40000"/>
                        <a:lumOff val="60000"/>
                      </a:schemeClr>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altLang="zh-TW" sz="1700" u="none" strike="noStrike" dirty="0">
                          <a:effectLst/>
                          <a:latin typeface="+mn-ea"/>
                          <a:ea typeface="+mn-ea"/>
                        </a:rPr>
                        <a:t>105</a:t>
                      </a:r>
                      <a:r>
                        <a:rPr lang="zh-TW" altLang="en-US" sz="1700" u="none" strike="noStrike" dirty="0">
                          <a:effectLst/>
                          <a:latin typeface="+mn-ea"/>
                          <a:ea typeface="+mn-ea"/>
                        </a:rPr>
                        <a:t>學年</a:t>
                      </a:r>
                      <a:endParaRPr lang="zh-TW" altLang="en-US" sz="1700" b="0" i="0" u="none" strike="noStrike" dirty="0">
                        <a:solidFill>
                          <a:srgbClr val="000000"/>
                        </a:solidFill>
                        <a:effectLst/>
                        <a:latin typeface="+mn-ea"/>
                        <a:ea typeface="+mn-ea"/>
                      </a:endParaRPr>
                    </a:p>
                  </a:txBody>
                  <a:tcPr marL="7770" marR="7770" marT="7770" marB="0" anchor="ctr">
                    <a:solidFill>
                      <a:schemeClr val="accent6">
                        <a:lumMod val="40000"/>
                        <a:lumOff val="60000"/>
                      </a:schemeClr>
                    </a:solidFill>
                  </a:tcPr>
                </a:tc>
                <a:tc>
                  <a:txBody>
                    <a:bodyPr/>
                    <a:lstStyle/>
                    <a:p>
                      <a:pPr algn="ctr" fontAlgn="ctr"/>
                      <a:r>
                        <a:rPr lang="en-US" altLang="zh-TW" sz="1700" u="none" strike="noStrike" dirty="0">
                          <a:effectLst/>
                          <a:latin typeface="+mn-ea"/>
                          <a:ea typeface="+mn-ea"/>
                        </a:rPr>
                        <a:t>104</a:t>
                      </a:r>
                      <a:r>
                        <a:rPr lang="zh-TW" altLang="en-US" sz="1700" u="none" strike="noStrike" dirty="0">
                          <a:effectLst/>
                          <a:latin typeface="+mn-ea"/>
                          <a:ea typeface="+mn-ea"/>
                        </a:rPr>
                        <a:t>學年</a:t>
                      </a:r>
                      <a:endParaRPr lang="zh-TW" altLang="en-US" sz="1700" b="0" i="0" u="none" strike="noStrike" dirty="0">
                        <a:solidFill>
                          <a:srgbClr val="000000"/>
                        </a:solidFill>
                        <a:effectLst/>
                        <a:latin typeface="+mn-ea"/>
                        <a:ea typeface="+mn-ea"/>
                      </a:endParaRPr>
                    </a:p>
                  </a:txBody>
                  <a:tcPr marL="7770" marR="7770" marT="7770" marB="0" anchor="ctr">
                    <a:solidFill>
                      <a:schemeClr val="accent6">
                        <a:lumMod val="40000"/>
                        <a:lumOff val="60000"/>
                      </a:schemeClr>
                    </a:solidFill>
                  </a:tcPr>
                </a:tc>
                <a:tc>
                  <a:txBody>
                    <a:bodyPr/>
                    <a:lstStyle/>
                    <a:p>
                      <a:pPr algn="ctr" fontAlgn="ctr"/>
                      <a:r>
                        <a:rPr lang="en-US" altLang="zh-TW" sz="1700" u="none" strike="noStrike" dirty="0">
                          <a:solidFill>
                            <a:schemeClr val="tx1"/>
                          </a:solidFill>
                          <a:effectLst/>
                          <a:latin typeface="+mn-ea"/>
                          <a:ea typeface="+mn-ea"/>
                        </a:rPr>
                        <a:t>103</a:t>
                      </a:r>
                      <a:r>
                        <a:rPr lang="zh-TW" altLang="en-US" sz="1700" u="none" strike="noStrike" dirty="0">
                          <a:solidFill>
                            <a:schemeClr val="tx1"/>
                          </a:solidFill>
                          <a:effectLst/>
                          <a:latin typeface="+mn-ea"/>
                          <a:ea typeface="+mn-ea"/>
                        </a:rPr>
                        <a:t>學年</a:t>
                      </a:r>
                      <a:endParaRPr lang="zh-TW" altLang="en-US" sz="1700" b="0" i="0" u="none" strike="noStrike" dirty="0">
                        <a:solidFill>
                          <a:schemeClr val="tx1"/>
                        </a:solidFill>
                        <a:effectLst/>
                        <a:latin typeface="+mn-ea"/>
                        <a:ea typeface="+mn-ea"/>
                      </a:endParaRPr>
                    </a:p>
                  </a:txBody>
                  <a:tcPr marL="7770" marR="7770" marT="7770" marB="0" anchor="ctr">
                    <a:solidFill>
                      <a:schemeClr val="accent6">
                        <a:lumMod val="40000"/>
                        <a:lumOff val="60000"/>
                      </a:schemeClr>
                    </a:solidFill>
                  </a:tcPr>
                </a:tc>
                <a:extLst>
                  <a:ext uri="{0D108BD9-81ED-4DB2-BD59-A6C34878D82A}">
                    <a16:rowId xmlns:a16="http://schemas.microsoft.com/office/drawing/2014/main" xmlns="" val="2625984083"/>
                  </a:ext>
                </a:extLst>
              </a:tr>
              <a:tr h="270491">
                <a:tc>
                  <a:txBody>
                    <a:bodyPr/>
                    <a:lstStyle/>
                    <a:p>
                      <a:pPr algn="l" fontAlgn="ctr"/>
                      <a:r>
                        <a:rPr lang="zh-TW" altLang="en-US" sz="1700" b="0" i="0" u="none" strike="noStrike" dirty="0">
                          <a:solidFill>
                            <a:schemeClr val="tx1"/>
                          </a:solidFill>
                          <a:effectLst/>
                          <a:latin typeface="新細明體" panose="02020500000000000000" pitchFamily="18" charset="-120"/>
                          <a:ea typeface="新細明體" panose="02020500000000000000" pitchFamily="18" charset="-120"/>
                        </a:rPr>
                        <a:t>圖書館</a:t>
                      </a:r>
                    </a:p>
                  </a:txBody>
                  <a:tcPr marL="9525" marR="9525" marT="9525" marB="0" anchor="ctr">
                    <a:solidFill>
                      <a:srgbClr val="FFFF00"/>
                    </a:solidFill>
                  </a:tcP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4.238 </a:t>
                      </a:r>
                    </a:p>
                  </a:txBody>
                  <a:tcPr marL="9525" marR="9525" marT="9525" marB="0" anchor="ctr">
                    <a:solidFill>
                      <a:srgbClr val="FFFF00"/>
                    </a:solid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4.012 </a:t>
                      </a:r>
                    </a:p>
                  </a:txBody>
                  <a:tcPr marL="9525" marR="9525" marT="9525" marB="0" anchor="ctr">
                    <a:solidFill>
                      <a:srgbClr val="FFFF00"/>
                    </a:solidFill>
                  </a:tcP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4.189 </a:t>
                      </a:r>
                    </a:p>
                  </a:txBody>
                  <a:tcPr marL="9525" marR="9525" marT="9525" marB="0" anchor="ctr">
                    <a:solidFill>
                      <a:srgbClr val="FFFF00"/>
                    </a:solidFill>
                  </a:tcPr>
                </a:tc>
                <a:extLst>
                  <a:ext uri="{0D108BD9-81ED-4DB2-BD59-A6C34878D82A}">
                    <a16:rowId xmlns:a16="http://schemas.microsoft.com/office/drawing/2014/main" xmlns="" val="3648837361"/>
                  </a:ext>
                </a:extLst>
              </a:tr>
              <a:tr h="270491">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教務處</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4.104 </a:t>
                      </a:r>
                    </a:p>
                  </a:txBody>
                  <a:tcPr marL="9525" marR="9525" marT="9525" marB="0" anchor="ctr">
                    <a:solidFill>
                      <a:srgbClr val="FFFF00"/>
                    </a:solid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3.854 </a:t>
                      </a:r>
                    </a:p>
                  </a:txBody>
                  <a:tcPr marL="9525" marR="9525" marT="9525" marB="0" anchor="ctr">
                    <a:solidFill>
                      <a:srgbClr val="FFFF00"/>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3.990 </a:t>
                      </a:r>
                    </a:p>
                  </a:txBody>
                  <a:tcPr marL="9525" marR="9525" marT="9525" marB="0" anchor="ctr">
                    <a:solidFill>
                      <a:srgbClr val="FFFF00"/>
                    </a:solidFill>
                  </a:tcPr>
                </a:tc>
                <a:extLst>
                  <a:ext uri="{0D108BD9-81ED-4DB2-BD59-A6C34878D82A}">
                    <a16:rowId xmlns:a16="http://schemas.microsoft.com/office/drawing/2014/main" xmlns="" val="2650804664"/>
                  </a:ext>
                </a:extLst>
              </a:tr>
              <a:tr h="270491">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會計室</a:t>
                      </a:r>
                    </a:p>
                  </a:txBody>
                  <a:tcPr marL="9525" marR="9525" marT="9525" marB="0" anchor="ctr">
                    <a:solidFill>
                      <a:srgbClr val="FFFF00"/>
                    </a:solidFill>
                  </a:tcP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4.086 </a:t>
                      </a:r>
                    </a:p>
                  </a:txBody>
                  <a:tcPr marL="9525" marR="9525" marT="9525" marB="0" anchor="ctr">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3.940 </a:t>
                      </a:r>
                    </a:p>
                  </a:txBody>
                  <a:tcPr marL="9525" marR="9525" marT="9525" marB="0" anchor="ctr">
                    <a:solidFill>
                      <a:srgbClr val="FFFF00"/>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4.015 </a:t>
                      </a:r>
                    </a:p>
                  </a:txBody>
                  <a:tcPr marL="9525" marR="9525" marT="9525" marB="0" anchor="ctr">
                    <a:solidFill>
                      <a:srgbClr val="FFFF00"/>
                    </a:solidFill>
                  </a:tcPr>
                </a:tc>
                <a:extLst>
                  <a:ext uri="{0D108BD9-81ED-4DB2-BD59-A6C34878D82A}">
                    <a16:rowId xmlns:a16="http://schemas.microsoft.com/office/drawing/2014/main" xmlns="" val="1528503074"/>
                  </a:ext>
                </a:extLst>
              </a:tr>
              <a:tr h="270491">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電算中心</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4.076 </a:t>
                      </a:r>
                    </a:p>
                  </a:txBody>
                  <a:tcPr marL="9525" marR="9525" marT="9525" marB="0" anchor="ctr">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4.032 </a:t>
                      </a:r>
                    </a:p>
                  </a:txBody>
                  <a:tcPr marL="9525" marR="9525" marT="9525" marB="0" anchor="ctr">
                    <a:solidFill>
                      <a:srgbClr val="FFFF00"/>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4.149 </a:t>
                      </a:r>
                    </a:p>
                  </a:txBody>
                  <a:tcPr marL="9525" marR="9525" marT="9525" marB="0" anchor="ctr">
                    <a:solidFill>
                      <a:srgbClr val="FFFF00"/>
                    </a:solidFill>
                  </a:tcPr>
                </a:tc>
                <a:extLst>
                  <a:ext uri="{0D108BD9-81ED-4DB2-BD59-A6C34878D82A}">
                    <a16:rowId xmlns:a16="http://schemas.microsoft.com/office/drawing/2014/main" xmlns="" val="1642700226"/>
                  </a:ext>
                </a:extLst>
              </a:tr>
              <a:tr h="270491">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教資中心</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4.075 </a:t>
                      </a:r>
                    </a:p>
                  </a:txBody>
                  <a:tcPr marL="9525" marR="9525" marT="9525" marB="0" anchor="ctr">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3.884 </a:t>
                      </a:r>
                    </a:p>
                  </a:txBody>
                  <a:tcPr marL="9525" marR="9525" marT="9525" marB="0" anchor="ctr">
                    <a:solidFill>
                      <a:srgbClr val="FFFF00"/>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4.010 </a:t>
                      </a:r>
                    </a:p>
                  </a:txBody>
                  <a:tcPr marL="9525" marR="9525" marT="9525" marB="0" anchor="ctr">
                    <a:solidFill>
                      <a:srgbClr val="FFFF00"/>
                    </a:solidFill>
                  </a:tcPr>
                </a:tc>
                <a:extLst>
                  <a:ext uri="{0D108BD9-81ED-4DB2-BD59-A6C34878D82A}">
                    <a16:rowId xmlns:a16="http://schemas.microsoft.com/office/drawing/2014/main" xmlns="" val="2720260300"/>
                  </a:ext>
                </a:extLst>
              </a:tr>
              <a:tr h="270491">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人事室</a:t>
                      </a:r>
                    </a:p>
                  </a:txBody>
                  <a:tcPr marL="9525" marR="9525" marT="9525" marB="0" anchor="ctr">
                    <a:solidFill>
                      <a:srgbClr val="FFFF00"/>
                    </a:solidFill>
                  </a:tcP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4.048 </a:t>
                      </a:r>
                    </a:p>
                  </a:txBody>
                  <a:tcPr marL="9525" marR="9525" marT="9525" marB="0" anchor="ctr">
                    <a:solidFill>
                      <a:srgbClr val="FFFF00"/>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4.029 </a:t>
                      </a:r>
                    </a:p>
                  </a:txBody>
                  <a:tcPr marL="9525" marR="9525" marT="9525" marB="0" anchor="ctr">
                    <a:solidFill>
                      <a:srgbClr val="FFFF00"/>
                    </a:solidFill>
                  </a:tcPr>
                </a:tc>
                <a:extLst>
                  <a:ext uri="{0D108BD9-81ED-4DB2-BD59-A6C34878D82A}">
                    <a16:rowId xmlns:a16="http://schemas.microsoft.com/office/drawing/2014/main" xmlns="" val="1431306643"/>
                  </a:ext>
                </a:extLst>
              </a:tr>
              <a:tr h="270491">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進修部</a:t>
                      </a:r>
                    </a:p>
                  </a:txBody>
                  <a:tcPr marL="9525" marR="9525" marT="9525" marB="0" anchor="ctr">
                    <a:solidFill>
                      <a:srgbClr val="FFFF00"/>
                    </a:solidFill>
                  </a:tcP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3.974 </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4.065 </a:t>
                      </a:r>
                    </a:p>
                  </a:txBody>
                  <a:tcPr marL="9525" marR="9525" marT="9525" marB="0" anchor="ctr">
                    <a:solidFill>
                      <a:srgbClr val="FFFF00"/>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4.023 </a:t>
                      </a:r>
                    </a:p>
                  </a:txBody>
                  <a:tcPr marL="9525" marR="9525" marT="9525" marB="0" anchor="ctr">
                    <a:solidFill>
                      <a:srgbClr val="FFFF00"/>
                    </a:solidFill>
                  </a:tcPr>
                </a:tc>
                <a:extLst>
                  <a:ext uri="{0D108BD9-81ED-4DB2-BD59-A6C34878D82A}">
                    <a16:rowId xmlns:a16="http://schemas.microsoft.com/office/drawing/2014/main" xmlns="" val="2885259777"/>
                  </a:ext>
                </a:extLst>
              </a:tr>
              <a:tr h="270491">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秘書室</a:t>
                      </a:r>
                    </a:p>
                  </a:txBody>
                  <a:tcPr marL="9525" marR="9525" marT="9525" marB="0" anchor="ctr">
                    <a:solidFill>
                      <a:srgbClr val="FFFF00"/>
                    </a:solidFill>
                  </a:tcP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3.924 </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3.989 </a:t>
                      </a:r>
                    </a:p>
                  </a:txBody>
                  <a:tcPr marL="9525" marR="9525" marT="9525" marB="0" anchor="ctr">
                    <a:solidFill>
                      <a:srgbClr val="FFFF00"/>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3.985 </a:t>
                      </a:r>
                    </a:p>
                  </a:txBody>
                  <a:tcPr marL="9525" marR="9525" marT="9525" marB="0" anchor="ctr">
                    <a:solidFill>
                      <a:srgbClr val="FFFF00"/>
                    </a:solidFill>
                  </a:tcPr>
                </a:tc>
                <a:extLst>
                  <a:ext uri="{0D108BD9-81ED-4DB2-BD59-A6C34878D82A}">
                    <a16:rowId xmlns:a16="http://schemas.microsoft.com/office/drawing/2014/main" xmlns="" val="675511865"/>
                  </a:ext>
                </a:extLst>
              </a:tr>
              <a:tr h="270491">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語文中心</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3.893 </a:t>
                      </a:r>
                    </a:p>
                  </a:txBody>
                  <a:tcPr marL="9525" marR="9525" marT="9525" marB="0" anchor="ctr">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3.706 </a:t>
                      </a:r>
                    </a:p>
                  </a:txBody>
                  <a:tcPr marL="9525" marR="9525" marT="9525" marB="0" anchor="ctr">
                    <a:solidFill>
                      <a:srgbClr val="FFFF00"/>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3.870 </a:t>
                      </a:r>
                    </a:p>
                  </a:txBody>
                  <a:tcPr marL="9525" marR="9525" marT="9525" marB="0" anchor="ctr">
                    <a:solidFill>
                      <a:srgbClr val="FFFF00"/>
                    </a:solidFill>
                  </a:tcPr>
                </a:tc>
                <a:extLst>
                  <a:ext uri="{0D108BD9-81ED-4DB2-BD59-A6C34878D82A}">
                    <a16:rowId xmlns:a16="http://schemas.microsoft.com/office/drawing/2014/main" xmlns="" val="2573219583"/>
                  </a:ext>
                </a:extLst>
              </a:tr>
              <a:tr h="270491">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學生事務處</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3.871 </a:t>
                      </a:r>
                    </a:p>
                  </a:txBody>
                  <a:tcPr marL="9525" marR="9525" marT="9525" marB="0" anchor="ctr">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3.796 </a:t>
                      </a:r>
                    </a:p>
                  </a:txBody>
                  <a:tcPr marL="9525" marR="9525" marT="9525" marB="0" anchor="ctr">
                    <a:solidFill>
                      <a:srgbClr val="FFFF00"/>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3.910 </a:t>
                      </a:r>
                    </a:p>
                  </a:txBody>
                  <a:tcPr marL="9525" marR="9525" marT="9525" marB="0" anchor="ctr">
                    <a:solidFill>
                      <a:srgbClr val="FFFF00"/>
                    </a:solidFill>
                  </a:tcPr>
                </a:tc>
                <a:extLst>
                  <a:ext uri="{0D108BD9-81ED-4DB2-BD59-A6C34878D82A}">
                    <a16:rowId xmlns:a16="http://schemas.microsoft.com/office/drawing/2014/main" xmlns="" val="2439494153"/>
                  </a:ext>
                </a:extLst>
              </a:tr>
              <a:tr h="270491">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體育室</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3.815 </a:t>
                      </a:r>
                    </a:p>
                  </a:txBody>
                  <a:tcPr marL="9525" marR="9525" marT="9525" marB="0" anchor="ct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3.813 </a:t>
                      </a:r>
                    </a:p>
                  </a:txBody>
                  <a:tcPr marL="9525" marR="9525" marT="9525" marB="0" anchor="ct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3.915 </a:t>
                      </a:r>
                    </a:p>
                  </a:txBody>
                  <a:tcPr marL="9525" marR="9525" marT="9525" marB="0" anchor="ctr"/>
                </a:tc>
                <a:extLst>
                  <a:ext uri="{0D108BD9-81ED-4DB2-BD59-A6C34878D82A}">
                    <a16:rowId xmlns:a16="http://schemas.microsoft.com/office/drawing/2014/main" xmlns="" val="1435753794"/>
                  </a:ext>
                </a:extLst>
              </a:tr>
              <a:tr h="270491">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總務處</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3.792 </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3.841 </a:t>
                      </a:r>
                    </a:p>
                  </a:txBody>
                  <a:tcPr marL="9525" marR="9525" marT="9525" marB="0" anchor="ct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3.770 </a:t>
                      </a:r>
                    </a:p>
                  </a:txBody>
                  <a:tcPr marL="9525" marR="9525" marT="9525" marB="0" anchor="ctr"/>
                </a:tc>
                <a:extLst>
                  <a:ext uri="{0D108BD9-81ED-4DB2-BD59-A6C34878D82A}">
                    <a16:rowId xmlns:a16="http://schemas.microsoft.com/office/drawing/2014/main" xmlns="" val="1299230712"/>
                  </a:ext>
                </a:extLst>
              </a:tr>
              <a:tr h="270491">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研究發展處</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3.750 </a:t>
                      </a:r>
                    </a:p>
                  </a:txBody>
                  <a:tcPr marL="9525" marR="9525" marT="9525" marB="0" anchor="ct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3.762 </a:t>
                      </a:r>
                    </a:p>
                  </a:txBody>
                  <a:tcPr marL="9525" marR="9525" marT="9525" marB="0" anchor="ct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3.878 </a:t>
                      </a:r>
                    </a:p>
                  </a:txBody>
                  <a:tcPr marL="9525" marR="9525" marT="9525" marB="0" anchor="ctr"/>
                </a:tc>
                <a:extLst>
                  <a:ext uri="{0D108BD9-81ED-4DB2-BD59-A6C34878D82A}">
                    <a16:rowId xmlns:a16="http://schemas.microsoft.com/office/drawing/2014/main" xmlns="" val="3478747984"/>
                  </a:ext>
                </a:extLst>
              </a:tr>
              <a:tr h="270491">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公共事務室</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3.682 </a:t>
                      </a:r>
                    </a:p>
                  </a:txBody>
                  <a:tcPr marL="9525" marR="9525" marT="9525" marB="0" anchor="ct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3.750 </a:t>
                      </a:r>
                    </a:p>
                  </a:txBody>
                  <a:tcPr marL="9525" marR="9525" marT="9525" marB="0" anchor="ct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4.031 </a:t>
                      </a:r>
                    </a:p>
                  </a:txBody>
                  <a:tcPr marL="9525" marR="9525" marT="9525" marB="0" anchor="ctr"/>
                </a:tc>
                <a:extLst>
                  <a:ext uri="{0D108BD9-81ED-4DB2-BD59-A6C34878D82A}">
                    <a16:rowId xmlns:a16="http://schemas.microsoft.com/office/drawing/2014/main" xmlns="" val="2741798378"/>
                  </a:ext>
                </a:extLst>
              </a:tr>
              <a:tr h="270491">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推廣教育中心</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3.636 </a:t>
                      </a:r>
                    </a:p>
                  </a:txBody>
                  <a:tcPr marL="9525" marR="9525" marT="9525" marB="0" anchor="ct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3.755 </a:t>
                      </a:r>
                    </a:p>
                  </a:txBody>
                  <a:tcPr marL="9525" marR="9525" marT="9525" marB="0" anchor="ct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4.015 </a:t>
                      </a:r>
                    </a:p>
                  </a:txBody>
                  <a:tcPr marL="9525" marR="9525" marT="9525" marB="0" anchor="ctr"/>
                </a:tc>
                <a:extLst>
                  <a:ext uri="{0D108BD9-81ED-4DB2-BD59-A6C34878D82A}">
                    <a16:rowId xmlns:a16="http://schemas.microsoft.com/office/drawing/2014/main" xmlns="" val="2640519589"/>
                  </a:ext>
                </a:extLst>
              </a:tr>
              <a:tr h="270491">
                <a:tc>
                  <a:txBody>
                    <a:bodyPr/>
                    <a:lstStyle/>
                    <a:p>
                      <a:pPr algn="l" fontAlgn="ctr"/>
                      <a:r>
                        <a:rPr lang="zh-TW" altLang="en-US" sz="1700" b="0" i="0" u="none" strike="noStrike" dirty="0">
                          <a:solidFill>
                            <a:schemeClr val="tx1"/>
                          </a:solidFill>
                          <a:effectLst/>
                          <a:latin typeface="新細明體" panose="02020500000000000000" pitchFamily="18" charset="-120"/>
                          <a:ea typeface="新細明體" panose="02020500000000000000" pitchFamily="18" charset="-120"/>
                        </a:rPr>
                        <a:t>國際及兩岸事務處</a:t>
                      </a:r>
                    </a:p>
                  </a:txBody>
                  <a:tcPr marL="9525" marR="9525" marT="9525" marB="0" anchor="ctr">
                    <a:solidFill>
                      <a:schemeClr val="accent6">
                        <a:lumMod val="20000"/>
                        <a:lumOff val="80000"/>
                      </a:schemeClr>
                    </a:solidFill>
                  </a:tcP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3.463 </a:t>
                      </a:r>
                    </a:p>
                  </a:txBody>
                  <a:tcPr marL="9525" marR="9525" marT="9525" marB="0" anchor="ctr">
                    <a:solidFill>
                      <a:schemeClr val="accent6">
                        <a:lumMod val="20000"/>
                        <a:lumOff val="80000"/>
                      </a:schemeClr>
                    </a:solidFill>
                  </a:tcPr>
                </a:tc>
                <a:tc>
                  <a:txBody>
                    <a:bodyPr/>
                    <a:lstStyle/>
                    <a:p>
                      <a:pPr algn="ctr" rtl="0"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3.742 </a:t>
                      </a:r>
                    </a:p>
                  </a:txBody>
                  <a:tcPr marL="9525" marR="9525" marT="9525" marB="0" anchor="ctr">
                    <a:solidFill>
                      <a:schemeClr val="accent6">
                        <a:lumMod val="20000"/>
                        <a:lumOff val="80000"/>
                      </a:schemeClr>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3.718 </a:t>
                      </a:r>
                    </a:p>
                  </a:txBody>
                  <a:tcPr marL="9525" marR="9525" marT="9525" marB="0" anchor="ctr">
                    <a:solidFill>
                      <a:schemeClr val="accent6">
                        <a:lumMod val="20000"/>
                        <a:lumOff val="80000"/>
                      </a:schemeClr>
                    </a:solidFill>
                  </a:tcPr>
                </a:tc>
                <a:extLst>
                  <a:ext uri="{0D108BD9-81ED-4DB2-BD59-A6C34878D82A}">
                    <a16:rowId xmlns:a16="http://schemas.microsoft.com/office/drawing/2014/main" xmlns="" val="3756942062"/>
                  </a:ext>
                </a:extLst>
              </a:tr>
              <a:tr h="270491">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稽核室</a:t>
                      </a:r>
                    </a:p>
                  </a:txBody>
                  <a:tcPr marL="9525" marR="9525" marT="9525" marB="0" anchor="ctr">
                    <a:solidFill>
                      <a:schemeClr val="accent6">
                        <a:lumMod val="20000"/>
                        <a:lumOff val="80000"/>
                      </a:schemeClr>
                    </a:solidFill>
                  </a:tcP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3.372 </a:t>
                      </a:r>
                    </a:p>
                  </a:txBody>
                  <a:tcPr marL="9525" marR="9525" marT="9525" marB="0" anchor="ctr">
                    <a:solidFill>
                      <a:schemeClr val="accent6">
                        <a:lumMod val="20000"/>
                        <a:lumOff val="80000"/>
                      </a:schemeClr>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3.667 </a:t>
                      </a:r>
                    </a:p>
                  </a:txBody>
                  <a:tcPr marL="9525" marR="9525" marT="9525" marB="0" anchor="ctr">
                    <a:solidFill>
                      <a:schemeClr val="accent6">
                        <a:lumMod val="20000"/>
                        <a:lumOff val="80000"/>
                      </a:schemeClr>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3.422 </a:t>
                      </a:r>
                    </a:p>
                  </a:txBody>
                  <a:tcPr marL="9525" marR="9525" marT="9525" marB="0" anchor="ctr">
                    <a:solidFill>
                      <a:schemeClr val="accent6">
                        <a:lumMod val="20000"/>
                        <a:lumOff val="80000"/>
                      </a:schemeClr>
                    </a:solidFill>
                  </a:tcPr>
                </a:tc>
                <a:extLst>
                  <a:ext uri="{0D108BD9-81ED-4DB2-BD59-A6C34878D82A}">
                    <a16:rowId xmlns:a16="http://schemas.microsoft.com/office/drawing/2014/main" xmlns="" val="2550700117"/>
                  </a:ext>
                </a:extLst>
              </a:tr>
              <a:tr h="270491">
                <a:tc>
                  <a:txBody>
                    <a:bodyPr/>
                    <a:lstStyle/>
                    <a:p>
                      <a:pPr algn="l" fontAlgn="ctr"/>
                      <a:r>
                        <a:rPr lang="zh-TW" altLang="en-US" sz="1700" b="1" i="0" u="none" strike="noStrike" dirty="0" smtClean="0">
                          <a:solidFill>
                            <a:srgbClr val="7030A0"/>
                          </a:solidFill>
                          <a:effectLst/>
                          <a:latin typeface="新細明體" panose="02020500000000000000" pitchFamily="18" charset="-120"/>
                          <a:ea typeface="+mn-ea"/>
                        </a:rPr>
                        <a:t>全校整體平均</a:t>
                      </a:r>
                      <a:endParaRPr lang="zh-TW" altLang="en-US" sz="1700" b="1" i="0" u="none" strike="noStrike" dirty="0">
                        <a:solidFill>
                          <a:srgbClr val="7030A0"/>
                        </a:solidFill>
                        <a:effectLst/>
                        <a:latin typeface="新細明體" panose="02020500000000000000" pitchFamily="18" charset="-120"/>
                        <a:ea typeface="+mn-ea"/>
                      </a:endParaRPr>
                    </a:p>
                  </a:txBody>
                  <a:tcPr marL="9525" marR="9525" marT="9525" marB="0" anchor="ctr">
                    <a:solidFill>
                      <a:schemeClr val="accent2"/>
                    </a:solidFill>
                  </a:tcPr>
                </a:tc>
                <a:tc>
                  <a:txBody>
                    <a:bodyPr/>
                    <a:lstStyle/>
                    <a:p>
                      <a:pPr algn="ctr" fontAlgn="ctr"/>
                      <a:r>
                        <a:rPr lang="en-US" altLang="zh-TW" sz="17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3.868 </a:t>
                      </a:r>
                    </a:p>
                  </a:txBody>
                  <a:tcPr marL="9525" marR="9525" marT="9525" marB="0" anchor="ctr">
                    <a:solidFill>
                      <a:schemeClr val="accent2"/>
                    </a:solidFill>
                  </a:tcPr>
                </a:tc>
                <a:tc>
                  <a:txBody>
                    <a:bodyPr/>
                    <a:lstStyle/>
                    <a:p>
                      <a:pPr algn="ctr" rtl="0" fontAlgn="ctr"/>
                      <a:r>
                        <a:rPr lang="en-US" altLang="zh-TW" sz="1700" b="1" i="0" u="none" strike="noStrike">
                          <a:solidFill>
                            <a:schemeClr val="accent6">
                              <a:lumMod val="50000"/>
                            </a:schemeClr>
                          </a:solidFill>
                          <a:effectLst/>
                          <a:latin typeface="新細明體" panose="02020500000000000000" pitchFamily="18" charset="-120"/>
                          <a:ea typeface="新細明體" panose="02020500000000000000" pitchFamily="18" charset="-120"/>
                        </a:rPr>
                        <a:t>3.885 </a:t>
                      </a:r>
                    </a:p>
                  </a:txBody>
                  <a:tcPr marL="9525" marR="9525" marT="9525" marB="0" anchor="ctr">
                    <a:solidFill>
                      <a:schemeClr val="accent2"/>
                    </a:solidFill>
                  </a:tcPr>
                </a:tc>
                <a:tc>
                  <a:txBody>
                    <a:bodyPr/>
                    <a:lstStyle/>
                    <a:p>
                      <a:pPr algn="ctr" rtl="0" fontAlgn="ctr"/>
                      <a:r>
                        <a:rPr lang="en-US" altLang="zh-TW" sz="17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3.945 </a:t>
                      </a:r>
                    </a:p>
                  </a:txBody>
                  <a:tcPr marL="9525" marR="9525" marT="9525" marB="0" anchor="ctr">
                    <a:solidFill>
                      <a:schemeClr val="accent2"/>
                    </a:solidFill>
                  </a:tcPr>
                </a:tc>
                <a:extLst>
                  <a:ext uri="{0D108BD9-81ED-4DB2-BD59-A6C34878D82A}">
                    <a16:rowId xmlns:a16="http://schemas.microsoft.com/office/drawing/2014/main" xmlns="" val="4058929014"/>
                  </a:ext>
                </a:extLst>
              </a:tr>
            </a:tbl>
          </a:graphicData>
        </a:graphic>
      </p:graphicFrame>
      <p:sp>
        <p:nvSpPr>
          <p:cNvPr id="7" name="文字方塊 6"/>
          <p:cNvSpPr txBox="1"/>
          <p:nvPr/>
        </p:nvSpPr>
        <p:spPr>
          <a:xfrm>
            <a:off x="7518638" y="1067802"/>
            <a:ext cx="4403067" cy="4465390"/>
          </a:xfrm>
          <a:prstGeom prst="rect">
            <a:avLst/>
          </a:prstGeom>
          <a:noFill/>
        </p:spPr>
        <p:txBody>
          <a:bodyPr wrap="square" rtlCol="0">
            <a:spAutoFit/>
          </a:bodyPr>
          <a:lstStyle/>
          <a:p>
            <a:pPr>
              <a:lnSpc>
                <a:spcPct val="150000"/>
              </a:lnSpc>
            </a:pPr>
            <a:r>
              <a:rPr lang="en-US" altLang="zh-TW" sz="2400" b="1" dirty="0">
                <a:solidFill>
                  <a:srgbClr val="0070C0"/>
                </a:solidFill>
              </a:rPr>
              <a:t>105</a:t>
            </a:r>
            <a:r>
              <a:rPr lang="zh-TW" altLang="en-US" sz="2400" b="1" dirty="0">
                <a:solidFill>
                  <a:srgbClr val="0070C0"/>
                </a:solidFill>
              </a:rPr>
              <a:t>學年</a:t>
            </a:r>
            <a:r>
              <a:rPr lang="zh-TW" altLang="en-US" sz="2400" b="1" dirty="0"/>
              <a:t>業務資訊化程度滿意度</a:t>
            </a:r>
            <a:r>
              <a:rPr lang="en-US" altLang="zh-TW" sz="2400" b="1" dirty="0"/>
              <a:t>&gt;</a:t>
            </a:r>
            <a:r>
              <a:rPr lang="zh-TW" altLang="en-US" sz="2400" b="1" dirty="0">
                <a:solidFill>
                  <a:srgbClr val="0070C0"/>
                </a:solidFill>
              </a:rPr>
              <a:t>全校平均</a:t>
            </a:r>
            <a:r>
              <a:rPr lang="en-US" altLang="zh-TW" sz="2400" b="1" dirty="0">
                <a:solidFill>
                  <a:srgbClr val="0070C0"/>
                </a:solidFill>
              </a:rPr>
              <a:t>3.868</a:t>
            </a:r>
            <a:r>
              <a:rPr lang="zh-TW" altLang="en-US" sz="2400" b="1" dirty="0">
                <a:solidFill>
                  <a:srgbClr val="0070C0"/>
                </a:solidFill>
              </a:rPr>
              <a:t>的計有</a:t>
            </a:r>
            <a:r>
              <a:rPr lang="en-US" altLang="zh-TW" sz="2400" b="1" dirty="0">
                <a:solidFill>
                  <a:srgbClr val="0070C0"/>
                </a:solidFill>
              </a:rPr>
              <a:t>10</a:t>
            </a:r>
            <a:r>
              <a:rPr lang="zh-TW" altLang="en-US" sz="2400" b="1" dirty="0">
                <a:solidFill>
                  <a:srgbClr val="0070C0"/>
                </a:solidFill>
              </a:rPr>
              <a:t>個單位，且滿意值</a:t>
            </a:r>
            <a:r>
              <a:rPr lang="en-US" altLang="zh-TW" sz="2400" b="1" dirty="0">
                <a:solidFill>
                  <a:srgbClr val="0070C0"/>
                </a:solidFill>
              </a:rPr>
              <a:t>&gt;4</a:t>
            </a:r>
            <a:r>
              <a:rPr lang="zh-TW" altLang="en-US" sz="2400" b="1" dirty="0">
                <a:solidFill>
                  <a:srgbClr val="0070C0"/>
                </a:solidFill>
              </a:rPr>
              <a:t>滿意以上有</a:t>
            </a:r>
            <a:r>
              <a:rPr lang="en-US" altLang="zh-TW" sz="2400" b="1" dirty="0">
                <a:solidFill>
                  <a:srgbClr val="0070C0"/>
                </a:solidFill>
              </a:rPr>
              <a:t>6</a:t>
            </a:r>
            <a:r>
              <a:rPr lang="zh-TW" altLang="en-US" sz="2400" b="1" dirty="0">
                <a:solidFill>
                  <a:srgbClr val="0070C0"/>
                </a:solidFill>
              </a:rPr>
              <a:t>個單位，顯見教職員對行政人員</a:t>
            </a:r>
            <a:r>
              <a:rPr lang="zh-TW" altLang="en-US" sz="2400" b="1" dirty="0"/>
              <a:t>業務資訊化程度滿意度</a:t>
            </a:r>
            <a:r>
              <a:rPr lang="zh-TW" altLang="en-US" sz="2400" b="1" dirty="0">
                <a:solidFill>
                  <a:srgbClr val="0070C0"/>
                </a:solidFill>
              </a:rPr>
              <a:t>的肯定。</a:t>
            </a:r>
            <a:endParaRPr lang="en-US" altLang="zh-TW" sz="2400" b="1" dirty="0">
              <a:solidFill>
                <a:srgbClr val="0070C0"/>
              </a:solidFill>
            </a:endParaRPr>
          </a:p>
          <a:p>
            <a:pPr>
              <a:lnSpc>
                <a:spcPct val="150000"/>
              </a:lnSpc>
            </a:pPr>
            <a:r>
              <a:rPr lang="zh-TW" altLang="en-US" sz="2400" b="1" dirty="0">
                <a:solidFill>
                  <a:srgbClr val="0070C0"/>
                </a:solidFill>
              </a:rPr>
              <a:t>低於平均值之單位有</a:t>
            </a:r>
            <a:r>
              <a:rPr lang="en-US" altLang="zh-TW" sz="2400" b="1" dirty="0">
                <a:solidFill>
                  <a:srgbClr val="0070C0"/>
                </a:solidFill>
              </a:rPr>
              <a:t>7</a:t>
            </a:r>
            <a:r>
              <a:rPr lang="zh-TW" altLang="en-US" sz="2400" b="1" dirty="0">
                <a:solidFill>
                  <a:srgbClr val="0070C0"/>
                </a:solidFill>
              </a:rPr>
              <a:t>個，其中</a:t>
            </a:r>
            <a:r>
              <a:rPr lang="en-US" altLang="zh-TW" sz="2400" b="1" dirty="0">
                <a:solidFill>
                  <a:srgbClr val="0070C0"/>
                </a:solidFill>
              </a:rPr>
              <a:t>2</a:t>
            </a:r>
            <a:r>
              <a:rPr lang="zh-TW" altLang="en-US" sz="2400" b="1" dirty="0">
                <a:solidFill>
                  <a:srgbClr val="0070C0"/>
                </a:solidFill>
              </a:rPr>
              <a:t>個單位滿意值</a:t>
            </a:r>
            <a:r>
              <a:rPr lang="en-US" altLang="zh-TW" sz="2400" b="1" dirty="0">
                <a:solidFill>
                  <a:srgbClr val="0070C0"/>
                </a:solidFill>
              </a:rPr>
              <a:t>&lt;3.5</a:t>
            </a:r>
            <a:r>
              <a:rPr lang="zh-TW" altLang="en-US" sz="2400" b="1" dirty="0">
                <a:solidFill>
                  <a:srgbClr val="0070C0"/>
                </a:solidFill>
              </a:rPr>
              <a:t>較去年下滑，可列為警訊。</a:t>
            </a:r>
            <a:endParaRPr lang="en-US" altLang="zh-TW" sz="2400" b="1" dirty="0">
              <a:solidFill>
                <a:srgbClr val="0070C0"/>
              </a:solidFill>
            </a:endParaRPr>
          </a:p>
        </p:txBody>
      </p:sp>
      <p:sp>
        <p:nvSpPr>
          <p:cNvPr id="8" name="文字方塊 7"/>
          <p:cNvSpPr txBox="1"/>
          <p:nvPr/>
        </p:nvSpPr>
        <p:spPr>
          <a:xfrm>
            <a:off x="2384569" y="6271138"/>
            <a:ext cx="3538148" cy="369332"/>
          </a:xfrm>
          <a:prstGeom prst="rect">
            <a:avLst/>
          </a:prstGeom>
          <a:noFill/>
        </p:spPr>
        <p:txBody>
          <a:bodyPr wrap="none" rtlCol="0">
            <a:spAutoFit/>
          </a:bodyPr>
          <a:lstStyle/>
          <a:p>
            <a:r>
              <a:rPr lang="zh-TW" altLang="en-US" b="1" dirty="0" smtClean="0">
                <a:solidFill>
                  <a:schemeClr val="accent4"/>
                </a:solidFill>
              </a:rPr>
              <a:t>*紅色表示較前一年服務滿意度低</a:t>
            </a:r>
            <a:endParaRPr lang="zh-TW" altLang="en-US" b="1" dirty="0">
              <a:solidFill>
                <a:schemeClr val="accent4"/>
              </a:solidFill>
            </a:endParaRPr>
          </a:p>
        </p:txBody>
      </p:sp>
    </p:spTree>
    <p:extLst>
      <p:ext uri="{BB962C8B-B14F-4D97-AF65-F5344CB8AC3E}">
        <p14:creationId xmlns:p14="http://schemas.microsoft.com/office/powerpoint/2010/main" val="327317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55078" y="214028"/>
            <a:ext cx="9225932" cy="646331"/>
          </a:xfrm>
          <a:prstGeom prst="rect">
            <a:avLst/>
          </a:prstGeom>
        </p:spPr>
        <p:txBody>
          <a:bodyPr wrap="square">
            <a:spAutoFit/>
          </a:bodyPr>
          <a:lstStyle/>
          <a:p>
            <a:pPr algn="ctr"/>
            <a:r>
              <a:rPr lang="en-US" altLang="zh-TW" sz="3600" b="1" dirty="0"/>
              <a:t>105</a:t>
            </a:r>
            <a:r>
              <a:rPr lang="zh-TW" altLang="en-US" sz="3600" b="1" dirty="0"/>
              <a:t>學年度行政單位整體服務滿意度</a:t>
            </a:r>
            <a:r>
              <a:rPr lang="en-US" altLang="zh-TW" sz="2000" b="1" dirty="0">
                <a:solidFill>
                  <a:srgbClr val="FF0000"/>
                </a:solidFill>
              </a:rPr>
              <a:t>(</a:t>
            </a:r>
            <a:r>
              <a:rPr lang="zh-TW" altLang="en-US" sz="2000" b="1" dirty="0">
                <a:solidFill>
                  <a:srgbClr val="FF0000"/>
                </a:solidFill>
              </a:rPr>
              <a:t>受訪對象教職員</a:t>
            </a:r>
            <a:r>
              <a:rPr lang="en-US" altLang="zh-TW" sz="2000" b="1" dirty="0">
                <a:solidFill>
                  <a:srgbClr val="FF0000"/>
                </a:solidFill>
              </a:rPr>
              <a:t>)</a:t>
            </a:r>
            <a:endParaRPr lang="zh-TW" altLang="en-US" sz="2000" b="1" dirty="0">
              <a:solidFill>
                <a:srgbClr val="FF0000"/>
              </a:solidFill>
            </a:endParaRPr>
          </a:p>
        </p:txBody>
      </p:sp>
      <p:sp>
        <p:nvSpPr>
          <p:cNvPr id="12" name="日期版面配置區 11"/>
          <p:cNvSpPr>
            <a:spLocks noGrp="1"/>
          </p:cNvSpPr>
          <p:nvPr>
            <p:ph type="dt" sz="half" idx="4294967295"/>
          </p:nvPr>
        </p:nvSpPr>
        <p:spPr>
          <a:xfrm>
            <a:off x="9808856" y="6492874"/>
            <a:ext cx="1143000" cy="365125"/>
          </a:xfrm>
        </p:spPr>
        <p:txBody>
          <a:bodyPr/>
          <a:lstStyle/>
          <a:p>
            <a:fld id="{7D6FEEA6-ECA8-42E5-8EE2-DFA9A021F102}" type="datetime1">
              <a:rPr lang="en-US" altLang="zh-TW" smtClean="0"/>
              <a:t>6/25/2018</a:t>
            </a:fld>
            <a:endParaRPr lang="en-US"/>
          </a:p>
        </p:txBody>
      </p:sp>
      <p:sp>
        <p:nvSpPr>
          <p:cNvPr id="14" name="投影片編號版面配置區 13"/>
          <p:cNvSpPr>
            <a:spLocks noGrp="1"/>
          </p:cNvSpPr>
          <p:nvPr>
            <p:ph type="sldNum" sz="quarter" idx="12"/>
          </p:nvPr>
        </p:nvSpPr>
        <p:spPr/>
        <p:txBody>
          <a:bodyPr/>
          <a:lstStyle/>
          <a:p>
            <a:fld id="{4FAB73BC-B049-4115-A692-8D63A059BFB8}" type="slidenum">
              <a:rPr lang="en-US" smtClean="0"/>
              <a:t>17</a:t>
            </a:fld>
            <a:endParaRPr lang="en-US"/>
          </a:p>
        </p:txBody>
      </p:sp>
      <p:graphicFrame>
        <p:nvGraphicFramePr>
          <p:cNvPr id="18" name="表格 17"/>
          <p:cNvGraphicFramePr>
            <a:graphicFrameLocks noGrp="1"/>
          </p:cNvGraphicFramePr>
          <p:nvPr>
            <p:extLst>
              <p:ext uri="{D42A27DB-BD31-4B8C-83A1-F6EECF244321}">
                <p14:modId xmlns:p14="http://schemas.microsoft.com/office/powerpoint/2010/main" val="1864255148"/>
              </p:ext>
            </p:extLst>
          </p:nvPr>
        </p:nvGraphicFramePr>
        <p:xfrm>
          <a:off x="1220458" y="860359"/>
          <a:ext cx="5347586" cy="5690868"/>
        </p:xfrm>
        <a:graphic>
          <a:graphicData uri="http://schemas.openxmlformats.org/drawingml/2006/table">
            <a:tbl>
              <a:tblPr>
                <a:tableStyleId>{5C22544A-7EE6-4342-B048-85BDC9FD1C3A}</a:tableStyleId>
              </a:tblPr>
              <a:tblGrid>
                <a:gridCol w="1807721">
                  <a:extLst>
                    <a:ext uri="{9D8B030D-6E8A-4147-A177-3AD203B41FA5}">
                      <a16:colId xmlns:a16="http://schemas.microsoft.com/office/drawing/2014/main" xmlns="" val="3689739995"/>
                    </a:ext>
                  </a:extLst>
                </a:gridCol>
                <a:gridCol w="1179955">
                  <a:extLst>
                    <a:ext uri="{9D8B030D-6E8A-4147-A177-3AD203B41FA5}">
                      <a16:colId xmlns:a16="http://schemas.microsoft.com/office/drawing/2014/main" xmlns="" val="1259868680"/>
                    </a:ext>
                  </a:extLst>
                </a:gridCol>
                <a:gridCol w="1179955">
                  <a:extLst>
                    <a:ext uri="{9D8B030D-6E8A-4147-A177-3AD203B41FA5}">
                      <a16:colId xmlns:a16="http://schemas.microsoft.com/office/drawing/2014/main" xmlns="" val="1647884524"/>
                    </a:ext>
                  </a:extLst>
                </a:gridCol>
                <a:gridCol w="1179955">
                  <a:extLst>
                    <a:ext uri="{9D8B030D-6E8A-4147-A177-3AD203B41FA5}">
                      <a16:colId xmlns:a16="http://schemas.microsoft.com/office/drawing/2014/main" xmlns="" val="1047110116"/>
                    </a:ext>
                  </a:extLst>
                </a:gridCol>
              </a:tblGrid>
              <a:tr h="297661">
                <a:tc>
                  <a:txBody>
                    <a:bodyPr/>
                    <a:lstStyle/>
                    <a:p>
                      <a:pPr algn="l" rtl="0" fontAlgn="ctr"/>
                      <a:r>
                        <a:rPr lang="zh-TW" altLang="en-US" sz="1700" b="0" i="0" u="none" strike="noStrike" dirty="0">
                          <a:solidFill>
                            <a:schemeClr val="tx1"/>
                          </a:solidFill>
                          <a:effectLst/>
                          <a:latin typeface="新細明體" panose="02020500000000000000" pitchFamily="18" charset="-120"/>
                          <a:ea typeface="新細明體" panose="02020500000000000000" pitchFamily="18" charset="-120"/>
                        </a:rPr>
                        <a:t>單位</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105</a:t>
                      </a:r>
                      <a:r>
                        <a:rPr lang="zh-TW" altLang="en-US" sz="1700" b="0" i="0" u="none" strike="noStrike" dirty="0">
                          <a:solidFill>
                            <a:schemeClr val="tx1"/>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104</a:t>
                      </a:r>
                      <a:r>
                        <a:rPr lang="zh-TW" altLang="en-US" sz="1700" b="0" i="0" u="none" strike="noStrike" dirty="0">
                          <a:solidFill>
                            <a:schemeClr val="tx1"/>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103</a:t>
                      </a:r>
                      <a:r>
                        <a:rPr lang="zh-TW" altLang="en-US" sz="1700" b="0" i="0" u="none" strike="noStrike" dirty="0">
                          <a:solidFill>
                            <a:schemeClr val="tx1"/>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extLst>
                  <a:ext uri="{0D108BD9-81ED-4DB2-BD59-A6C34878D82A}">
                    <a16:rowId xmlns:a16="http://schemas.microsoft.com/office/drawing/2014/main" xmlns="" val="2625984083"/>
                  </a:ext>
                </a:extLst>
              </a:tr>
              <a:tr h="299738">
                <a:tc>
                  <a:txBody>
                    <a:bodyPr/>
                    <a:lstStyle/>
                    <a:p>
                      <a:pPr algn="l" fontAlgn="ctr"/>
                      <a:r>
                        <a:rPr lang="zh-TW" altLang="en-US" sz="1700" b="0" i="0" u="none" strike="noStrike" dirty="0">
                          <a:solidFill>
                            <a:schemeClr val="tx1"/>
                          </a:solidFill>
                          <a:effectLst/>
                          <a:latin typeface="新細明體" panose="02020500000000000000" pitchFamily="18" charset="-120"/>
                          <a:ea typeface="新細明體" panose="02020500000000000000" pitchFamily="18" charset="-120"/>
                        </a:rPr>
                        <a:t>圖書館</a:t>
                      </a:r>
                    </a:p>
                  </a:txBody>
                  <a:tcPr marL="9525" marR="9525" marT="9525" marB="0" anchor="ctr">
                    <a:solidFill>
                      <a:srgbClr val="FFFF00"/>
                    </a:solidFill>
                  </a:tcP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4.262 </a:t>
                      </a:r>
                    </a:p>
                  </a:txBody>
                  <a:tcPr marL="9525" marR="9525" marT="9525" marB="0" anchor="ctr">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4.009 </a:t>
                      </a:r>
                    </a:p>
                  </a:txBody>
                  <a:tcPr marL="9525" marR="9525" marT="9525" marB="0" anchor="ctr">
                    <a:solidFill>
                      <a:srgbClr val="FFFF00"/>
                    </a:solidFill>
                  </a:tcP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4.149 </a:t>
                      </a:r>
                    </a:p>
                  </a:txBody>
                  <a:tcPr marL="9525" marR="9525" marT="9525" marB="0" anchor="ctr">
                    <a:solidFill>
                      <a:srgbClr val="FFFF00"/>
                    </a:solidFill>
                  </a:tcPr>
                </a:tc>
                <a:extLst>
                  <a:ext uri="{0D108BD9-81ED-4DB2-BD59-A6C34878D82A}">
                    <a16:rowId xmlns:a16="http://schemas.microsoft.com/office/drawing/2014/main" xmlns="" val="3648837361"/>
                  </a:ext>
                </a:extLst>
              </a:tr>
              <a:tr h="299738">
                <a:tc>
                  <a:txBody>
                    <a:bodyPr/>
                    <a:lstStyle/>
                    <a:p>
                      <a:pPr algn="l" fontAlgn="ctr"/>
                      <a:r>
                        <a:rPr lang="zh-TW" altLang="en-US" sz="1700" b="0" i="0" u="none" strike="noStrike" dirty="0">
                          <a:solidFill>
                            <a:schemeClr val="tx1"/>
                          </a:solidFill>
                          <a:effectLst/>
                          <a:latin typeface="新細明體" panose="02020500000000000000" pitchFamily="18" charset="-120"/>
                          <a:ea typeface="新細明體" panose="02020500000000000000" pitchFamily="18" charset="-120"/>
                        </a:rPr>
                        <a:t>會計室</a:t>
                      </a:r>
                    </a:p>
                  </a:txBody>
                  <a:tcPr marL="9525" marR="9525" marT="9525" marB="0" anchor="ctr">
                    <a:solidFill>
                      <a:srgbClr val="FFFF00"/>
                    </a:solidFill>
                  </a:tcP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4.161 </a:t>
                      </a:r>
                    </a:p>
                  </a:txBody>
                  <a:tcPr marL="9525" marR="9525" marT="9525" marB="0" anchor="ctr">
                    <a:solidFill>
                      <a:srgbClr val="FFFF00"/>
                    </a:solidFill>
                  </a:tcPr>
                </a:tc>
                <a:tc>
                  <a:txBody>
                    <a:bodyPr/>
                    <a:lstStyle/>
                    <a:p>
                      <a:pPr algn="ctr" rtl="0"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4.062 </a:t>
                      </a:r>
                    </a:p>
                  </a:txBody>
                  <a:tcPr marL="9525" marR="9525" marT="9525" marB="0" anchor="ctr">
                    <a:solidFill>
                      <a:srgbClr val="FFFF00"/>
                    </a:solidFill>
                  </a:tcP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4.005 </a:t>
                      </a:r>
                    </a:p>
                  </a:txBody>
                  <a:tcPr marL="9525" marR="9525" marT="9525" marB="0" anchor="ctr">
                    <a:solidFill>
                      <a:srgbClr val="FFFF00"/>
                    </a:solidFill>
                  </a:tcPr>
                </a:tc>
                <a:extLst>
                  <a:ext uri="{0D108BD9-81ED-4DB2-BD59-A6C34878D82A}">
                    <a16:rowId xmlns:a16="http://schemas.microsoft.com/office/drawing/2014/main" xmlns="" val="2650804664"/>
                  </a:ext>
                </a:extLst>
              </a:tr>
              <a:tr h="299738">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教資中心</a:t>
                      </a:r>
                    </a:p>
                  </a:txBody>
                  <a:tcPr marL="9525" marR="9525" marT="9525" marB="0" anchor="ctr">
                    <a:solidFill>
                      <a:srgbClr val="FFFF00"/>
                    </a:solidFill>
                  </a:tcP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4.151 </a:t>
                      </a:r>
                    </a:p>
                  </a:txBody>
                  <a:tcPr marL="9525" marR="9525" marT="9525" marB="0" anchor="ctr">
                    <a:solidFill>
                      <a:srgbClr val="FFFF00"/>
                    </a:solidFill>
                  </a:tcPr>
                </a:tc>
                <a:tc>
                  <a:txBody>
                    <a:bodyPr/>
                    <a:lstStyle/>
                    <a:p>
                      <a:pPr algn="ctr" rtl="0"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3.987 </a:t>
                      </a:r>
                    </a:p>
                  </a:txBody>
                  <a:tcPr marL="9525" marR="9525" marT="9525" marB="0" anchor="ctr">
                    <a:solidFill>
                      <a:srgbClr val="FFFF00"/>
                    </a:solidFill>
                  </a:tcP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3.917 </a:t>
                      </a:r>
                    </a:p>
                  </a:txBody>
                  <a:tcPr marL="9525" marR="9525" marT="9525" marB="0" anchor="ctr">
                    <a:solidFill>
                      <a:srgbClr val="FFFF00"/>
                    </a:solidFill>
                  </a:tcPr>
                </a:tc>
                <a:extLst>
                  <a:ext uri="{0D108BD9-81ED-4DB2-BD59-A6C34878D82A}">
                    <a16:rowId xmlns:a16="http://schemas.microsoft.com/office/drawing/2014/main" xmlns="" val="1528503074"/>
                  </a:ext>
                </a:extLst>
              </a:tr>
              <a:tr h="299738">
                <a:tc>
                  <a:txBody>
                    <a:bodyPr/>
                    <a:lstStyle/>
                    <a:p>
                      <a:pPr algn="l" fontAlgn="ctr"/>
                      <a:r>
                        <a:rPr lang="zh-TW" altLang="en-US" sz="1700" b="0" i="0" u="none" strike="noStrike" dirty="0">
                          <a:solidFill>
                            <a:schemeClr val="tx1"/>
                          </a:solidFill>
                          <a:effectLst/>
                          <a:latin typeface="新細明體" panose="02020500000000000000" pitchFamily="18" charset="-120"/>
                          <a:ea typeface="新細明體" panose="02020500000000000000" pitchFamily="18" charset="-120"/>
                        </a:rPr>
                        <a:t>教務處</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4.135 </a:t>
                      </a:r>
                    </a:p>
                  </a:txBody>
                  <a:tcPr marL="9525" marR="9525" marT="9525" marB="0" anchor="ctr">
                    <a:solidFill>
                      <a:srgbClr val="FFFF00"/>
                    </a:solidFill>
                  </a:tcPr>
                </a:tc>
                <a:tc>
                  <a:txBody>
                    <a:bodyPr/>
                    <a:lstStyle/>
                    <a:p>
                      <a:pPr algn="ctr" rtl="0"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3.919 </a:t>
                      </a:r>
                    </a:p>
                  </a:txBody>
                  <a:tcPr marL="9525" marR="9525" marT="9525" marB="0" anchor="ctr">
                    <a:solidFill>
                      <a:srgbClr val="FFFF00"/>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3.918 </a:t>
                      </a:r>
                    </a:p>
                  </a:txBody>
                  <a:tcPr marL="9525" marR="9525" marT="9525" marB="0" anchor="ctr">
                    <a:solidFill>
                      <a:srgbClr val="FFFF00"/>
                    </a:solidFill>
                  </a:tcPr>
                </a:tc>
                <a:extLst>
                  <a:ext uri="{0D108BD9-81ED-4DB2-BD59-A6C34878D82A}">
                    <a16:rowId xmlns:a16="http://schemas.microsoft.com/office/drawing/2014/main" xmlns="" val="1642700226"/>
                  </a:ext>
                </a:extLst>
              </a:tr>
              <a:tr h="299738">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進修部</a:t>
                      </a:r>
                    </a:p>
                  </a:txBody>
                  <a:tcPr marL="9525" marR="9525" marT="9525" marB="0" anchor="ctr">
                    <a:solidFill>
                      <a:srgbClr val="FFFF00"/>
                    </a:solidFill>
                  </a:tcP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4.103 </a:t>
                      </a:r>
                    </a:p>
                  </a:txBody>
                  <a:tcPr marL="9525" marR="9525" marT="9525" marB="0" anchor="ctr">
                    <a:solidFill>
                      <a:srgbClr val="FFFF00"/>
                    </a:solidFill>
                  </a:tcPr>
                </a:tc>
                <a:tc>
                  <a:txBody>
                    <a:bodyPr/>
                    <a:lstStyle/>
                    <a:p>
                      <a:pPr algn="ctr" rtl="0"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4.155 </a:t>
                      </a:r>
                    </a:p>
                  </a:txBody>
                  <a:tcPr marL="9525" marR="9525" marT="9525" marB="0" anchor="ctr">
                    <a:solidFill>
                      <a:srgbClr val="FFFF00"/>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4.093 </a:t>
                      </a:r>
                    </a:p>
                  </a:txBody>
                  <a:tcPr marL="9525" marR="9525" marT="9525" marB="0" anchor="ctr">
                    <a:solidFill>
                      <a:srgbClr val="FFFF00"/>
                    </a:solidFill>
                  </a:tcPr>
                </a:tc>
                <a:extLst>
                  <a:ext uri="{0D108BD9-81ED-4DB2-BD59-A6C34878D82A}">
                    <a16:rowId xmlns:a16="http://schemas.microsoft.com/office/drawing/2014/main" xmlns="" val="2720260300"/>
                  </a:ext>
                </a:extLst>
              </a:tr>
              <a:tr h="299738">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體育室</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4.074 </a:t>
                      </a:r>
                    </a:p>
                  </a:txBody>
                  <a:tcPr marL="9525" marR="9525" marT="9525" marB="0" anchor="ctr">
                    <a:solidFill>
                      <a:srgbClr val="FFFF00"/>
                    </a:solid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3.988 </a:t>
                      </a:r>
                    </a:p>
                  </a:txBody>
                  <a:tcPr marL="9525" marR="9525" marT="9525" marB="0" anchor="ctr">
                    <a:solidFill>
                      <a:srgbClr val="FFFF00"/>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4.000 </a:t>
                      </a:r>
                    </a:p>
                  </a:txBody>
                  <a:tcPr marL="9525" marR="9525" marT="9525" marB="0" anchor="ctr">
                    <a:solidFill>
                      <a:srgbClr val="FFFF00"/>
                    </a:solidFill>
                  </a:tcPr>
                </a:tc>
                <a:extLst>
                  <a:ext uri="{0D108BD9-81ED-4DB2-BD59-A6C34878D82A}">
                    <a16:rowId xmlns:a16="http://schemas.microsoft.com/office/drawing/2014/main" xmlns="" val="1431306643"/>
                  </a:ext>
                </a:extLst>
              </a:tr>
              <a:tr h="299738">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人事室</a:t>
                      </a:r>
                    </a:p>
                  </a:txBody>
                  <a:tcPr marL="9525" marR="9525" marT="9525" marB="0" anchor="ctr">
                    <a:solidFill>
                      <a:srgbClr val="FFFF00"/>
                    </a:solidFill>
                  </a:tcP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4.057 </a:t>
                      </a:r>
                    </a:p>
                  </a:txBody>
                  <a:tcPr marL="9525" marR="9525" marT="9525" marB="0" anchor="ctr">
                    <a:solidFill>
                      <a:srgbClr val="FFFF00"/>
                    </a:solidFill>
                  </a:tcPr>
                </a:tc>
                <a:tc>
                  <a:txBody>
                    <a:bodyPr/>
                    <a:lstStyle/>
                    <a:p>
                      <a:pPr algn="ctr" rtl="0"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4.132 </a:t>
                      </a:r>
                    </a:p>
                  </a:txBody>
                  <a:tcPr marL="9525" marR="9525" marT="9525" marB="0" anchor="ctr">
                    <a:solidFill>
                      <a:srgbClr val="FFFF00"/>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4.004 </a:t>
                      </a:r>
                    </a:p>
                  </a:txBody>
                  <a:tcPr marL="9525" marR="9525" marT="9525" marB="0" anchor="ctr">
                    <a:solidFill>
                      <a:srgbClr val="FFFF00"/>
                    </a:solidFill>
                  </a:tcPr>
                </a:tc>
                <a:extLst>
                  <a:ext uri="{0D108BD9-81ED-4DB2-BD59-A6C34878D82A}">
                    <a16:rowId xmlns:a16="http://schemas.microsoft.com/office/drawing/2014/main" xmlns="" val="2885259777"/>
                  </a:ext>
                </a:extLst>
              </a:tr>
              <a:tr h="299738">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電算中心</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4.051 </a:t>
                      </a:r>
                    </a:p>
                  </a:txBody>
                  <a:tcPr marL="9525" marR="9525" marT="9525" marB="0" anchor="ctr">
                    <a:solidFill>
                      <a:srgbClr val="FFFF00"/>
                    </a:solid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4.007 </a:t>
                      </a:r>
                    </a:p>
                  </a:txBody>
                  <a:tcPr marL="9525" marR="9525" marT="9525" marB="0" anchor="ctr">
                    <a:solidFill>
                      <a:srgbClr val="FFFF00"/>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4.060 </a:t>
                      </a:r>
                    </a:p>
                  </a:txBody>
                  <a:tcPr marL="9525" marR="9525" marT="9525" marB="0" anchor="ctr">
                    <a:solidFill>
                      <a:srgbClr val="FFFF00"/>
                    </a:solidFill>
                  </a:tcPr>
                </a:tc>
                <a:extLst>
                  <a:ext uri="{0D108BD9-81ED-4DB2-BD59-A6C34878D82A}">
                    <a16:rowId xmlns:a16="http://schemas.microsoft.com/office/drawing/2014/main" xmlns="" val="675511865"/>
                  </a:ext>
                </a:extLst>
              </a:tr>
              <a:tr h="299738">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語文中心</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4.036 </a:t>
                      </a:r>
                    </a:p>
                  </a:txBody>
                  <a:tcPr marL="9525" marR="9525" marT="9525" marB="0" anchor="ctr">
                    <a:solidFill>
                      <a:srgbClr val="FFFF00"/>
                    </a:solid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3.782 </a:t>
                      </a:r>
                    </a:p>
                  </a:txBody>
                  <a:tcPr marL="9525" marR="9525" marT="9525" marB="0" anchor="ctr">
                    <a:solidFill>
                      <a:srgbClr val="FFFF00"/>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3.861 </a:t>
                      </a:r>
                    </a:p>
                  </a:txBody>
                  <a:tcPr marL="9525" marR="9525" marT="9525" marB="0" anchor="ctr">
                    <a:solidFill>
                      <a:srgbClr val="FFFF00"/>
                    </a:solidFill>
                  </a:tcPr>
                </a:tc>
                <a:extLst>
                  <a:ext uri="{0D108BD9-81ED-4DB2-BD59-A6C34878D82A}">
                    <a16:rowId xmlns:a16="http://schemas.microsoft.com/office/drawing/2014/main" xmlns="" val="2573219583"/>
                  </a:ext>
                </a:extLst>
              </a:tr>
              <a:tr h="299738">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秘書室</a:t>
                      </a:r>
                    </a:p>
                  </a:txBody>
                  <a:tcPr marL="9525" marR="9525" marT="9525" marB="0" anchor="ctr">
                    <a:solidFill>
                      <a:srgbClr val="FFFF00"/>
                    </a:solidFill>
                  </a:tcP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4.015 </a:t>
                      </a:r>
                    </a:p>
                  </a:txBody>
                  <a:tcPr marL="9525" marR="9525" marT="9525" marB="0" anchor="ctr">
                    <a:solidFill>
                      <a:srgbClr val="FFFF00"/>
                    </a:solidFill>
                  </a:tcPr>
                </a:tc>
                <a:tc>
                  <a:txBody>
                    <a:bodyPr/>
                    <a:lstStyle/>
                    <a:p>
                      <a:pPr algn="ctr" rtl="0"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4.065 </a:t>
                      </a:r>
                    </a:p>
                  </a:txBody>
                  <a:tcPr marL="9525" marR="9525" marT="9525" marB="0" anchor="ctr">
                    <a:solidFill>
                      <a:srgbClr val="FFFF00"/>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3.992 </a:t>
                      </a:r>
                    </a:p>
                  </a:txBody>
                  <a:tcPr marL="9525" marR="9525" marT="9525" marB="0" anchor="ctr">
                    <a:solidFill>
                      <a:srgbClr val="FFFF00"/>
                    </a:solidFill>
                  </a:tcPr>
                </a:tc>
                <a:extLst>
                  <a:ext uri="{0D108BD9-81ED-4DB2-BD59-A6C34878D82A}">
                    <a16:rowId xmlns:a16="http://schemas.microsoft.com/office/drawing/2014/main" xmlns="" val="2439494153"/>
                  </a:ext>
                </a:extLst>
              </a:tr>
              <a:tr h="299738">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學生事務處</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3.957 </a:t>
                      </a:r>
                    </a:p>
                  </a:txBody>
                  <a:tcPr marL="9525" marR="9525" marT="9525" marB="0" anchor="ctr">
                    <a:solidFill>
                      <a:srgbClr val="FFFF00"/>
                    </a:solid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3.885 </a:t>
                      </a:r>
                    </a:p>
                  </a:txBody>
                  <a:tcPr marL="9525" marR="9525" marT="9525" marB="0" anchor="ctr">
                    <a:solidFill>
                      <a:srgbClr val="FFFF00"/>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3.996 </a:t>
                      </a:r>
                    </a:p>
                  </a:txBody>
                  <a:tcPr marL="9525" marR="9525" marT="9525" marB="0" anchor="ctr">
                    <a:solidFill>
                      <a:srgbClr val="FFFF00"/>
                    </a:solidFill>
                  </a:tcPr>
                </a:tc>
                <a:extLst>
                  <a:ext uri="{0D108BD9-81ED-4DB2-BD59-A6C34878D82A}">
                    <a16:rowId xmlns:a16="http://schemas.microsoft.com/office/drawing/2014/main" xmlns="" val="1435753794"/>
                  </a:ext>
                </a:extLst>
              </a:tr>
              <a:tr h="299738">
                <a:tc>
                  <a:txBody>
                    <a:bodyPr/>
                    <a:lstStyle/>
                    <a:p>
                      <a:pPr algn="l" fontAlgn="ctr"/>
                      <a:r>
                        <a:rPr lang="zh-TW" altLang="en-US" sz="1700" b="0" i="0" u="none" strike="noStrike" dirty="0">
                          <a:solidFill>
                            <a:schemeClr val="tx1"/>
                          </a:solidFill>
                          <a:effectLst/>
                          <a:latin typeface="新細明體" panose="02020500000000000000" pitchFamily="18" charset="-120"/>
                          <a:ea typeface="新細明體" panose="02020500000000000000" pitchFamily="18" charset="-120"/>
                        </a:rPr>
                        <a:t>公共事務室</a:t>
                      </a:r>
                    </a:p>
                  </a:txBody>
                  <a:tcPr marL="9525" marR="9525" marT="9525" marB="0" anchor="ctr">
                    <a:noFill/>
                  </a:tcP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3.886 </a:t>
                      </a:r>
                    </a:p>
                  </a:txBody>
                  <a:tcPr marL="9525" marR="9525" marT="9525" marB="0" anchor="ctr">
                    <a:no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3.908 </a:t>
                      </a:r>
                    </a:p>
                  </a:txBody>
                  <a:tcPr marL="9525" marR="9525" marT="9525" marB="0" anchor="ctr">
                    <a:noFill/>
                  </a:tcP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4.061 </a:t>
                      </a:r>
                    </a:p>
                  </a:txBody>
                  <a:tcPr marL="9525" marR="9525" marT="9525" marB="0" anchor="ctr">
                    <a:noFill/>
                  </a:tcPr>
                </a:tc>
                <a:extLst>
                  <a:ext uri="{0D108BD9-81ED-4DB2-BD59-A6C34878D82A}">
                    <a16:rowId xmlns:a16="http://schemas.microsoft.com/office/drawing/2014/main" xmlns="" val="1299230712"/>
                  </a:ext>
                </a:extLst>
              </a:tr>
              <a:tr h="299738">
                <a:tc>
                  <a:txBody>
                    <a:bodyPr/>
                    <a:lstStyle/>
                    <a:p>
                      <a:pPr algn="l" fontAlgn="ctr"/>
                      <a:r>
                        <a:rPr lang="zh-TW" altLang="en-US" sz="1700" b="0" i="0" u="none" strike="noStrike" dirty="0">
                          <a:solidFill>
                            <a:schemeClr val="tx1"/>
                          </a:solidFill>
                          <a:effectLst/>
                          <a:latin typeface="新細明體" panose="02020500000000000000" pitchFamily="18" charset="-120"/>
                          <a:ea typeface="新細明體" panose="02020500000000000000" pitchFamily="18" charset="-120"/>
                        </a:rPr>
                        <a:t>總務處</a:t>
                      </a:r>
                    </a:p>
                  </a:txBody>
                  <a:tcPr marL="9525" marR="9525" marT="9525" marB="0" anchor="ctr">
                    <a:noFill/>
                  </a:tcP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3.830 </a:t>
                      </a:r>
                    </a:p>
                  </a:txBody>
                  <a:tcPr marL="9525" marR="9525" marT="9525" marB="0" anchor="ctr">
                    <a:no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3.896 </a:t>
                      </a:r>
                    </a:p>
                  </a:txBody>
                  <a:tcPr marL="9525" marR="9525" marT="9525" marB="0" anchor="ctr">
                    <a:noFill/>
                  </a:tcP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3.949 </a:t>
                      </a:r>
                    </a:p>
                  </a:txBody>
                  <a:tcPr marL="9525" marR="9525" marT="9525" marB="0" anchor="ctr">
                    <a:noFill/>
                  </a:tcPr>
                </a:tc>
                <a:extLst>
                  <a:ext uri="{0D108BD9-81ED-4DB2-BD59-A6C34878D82A}">
                    <a16:rowId xmlns:a16="http://schemas.microsoft.com/office/drawing/2014/main" xmlns="" val="3478747984"/>
                  </a:ext>
                </a:extLst>
              </a:tr>
              <a:tr h="299738">
                <a:tc>
                  <a:txBody>
                    <a:bodyPr/>
                    <a:lstStyle/>
                    <a:p>
                      <a:pPr algn="l" fontAlgn="ctr"/>
                      <a:r>
                        <a:rPr lang="zh-TW" altLang="en-US" sz="1700" b="0" i="0" u="none" strike="noStrike">
                          <a:solidFill>
                            <a:schemeClr val="tx1"/>
                          </a:solidFill>
                          <a:effectLst/>
                          <a:latin typeface="新細明體" panose="02020500000000000000" pitchFamily="18" charset="-120"/>
                          <a:ea typeface="新細明體" panose="02020500000000000000" pitchFamily="18" charset="-120"/>
                        </a:rPr>
                        <a:t>研究發展處</a:t>
                      </a:r>
                    </a:p>
                  </a:txBody>
                  <a:tcPr marL="9525" marR="9525" marT="9525" marB="0" anchor="ctr">
                    <a:noFill/>
                  </a:tcP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3.806 </a:t>
                      </a:r>
                    </a:p>
                  </a:txBody>
                  <a:tcPr marL="9525" marR="9525" marT="9525" marB="0" anchor="ctr">
                    <a:no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3.845 </a:t>
                      </a:r>
                    </a:p>
                  </a:txBody>
                  <a:tcPr marL="9525" marR="9525" marT="9525" marB="0" anchor="ctr">
                    <a:noFill/>
                  </a:tcPr>
                </a:tc>
                <a:tc>
                  <a:txBody>
                    <a:bodyPr/>
                    <a:lstStyle/>
                    <a:p>
                      <a:pPr algn="ctr" rtl="0" fontAlgn="ctr"/>
                      <a:r>
                        <a:rPr lang="en-US" altLang="zh-TW" sz="1700" b="0" i="0" u="none" strike="noStrike">
                          <a:solidFill>
                            <a:schemeClr val="tx1"/>
                          </a:solidFill>
                          <a:effectLst/>
                          <a:latin typeface="新細明體" panose="02020500000000000000" pitchFamily="18" charset="-120"/>
                          <a:ea typeface="新細明體" panose="02020500000000000000" pitchFamily="18" charset="-120"/>
                        </a:rPr>
                        <a:t>3.900 </a:t>
                      </a:r>
                    </a:p>
                  </a:txBody>
                  <a:tcPr marL="9525" marR="9525" marT="9525" marB="0" anchor="ctr">
                    <a:noFill/>
                  </a:tcPr>
                </a:tc>
                <a:extLst>
                  <a:ext uri="{0D108BD9-81ED-4DB2-BD59-A6C34878D82A}">
                    <a16:rowId xmlns:a16="http://schemas.microsoft.com/office/drawing/2014/main" xmlns="" val="2741798378"/>
                  </a:ext>
                </a:extLst>
              </a:tr>
              <a:tr h="299738">
                <a:tc>
                  <a:txBody>
                    <a:bodyPr/>
                    <a:lstStyle/>
                    <a:p>
                      <a:pPr algn="l" fontAlgn="ctr"/>
                      <a:r>
                        <a:rPr lang="zh-TW" altLang="en-US" sz="1700" b="0" i="0" u="none" strike="noStrike" dirty="0">
                          <a:solidFill>
                            <a:schemeClr val="tx1"/>
                          </a:solidFill>
                          <a:effectLst/>
                          <a:latin typeface="新細明體" panose="02020500000000000000" pitchFamily="18" charset="-120"/>
                          <a:ea typeface="新細明體" panose="02020500000000000000" pitchFamily="18" charset="-120"/>
                        </a:rPr>
                        <a:t>推廣教育中心</a:t>
                      </a:r>
                    </a:p>
                  </a:txBody>
                  <a:tcPr marL="9525" marR="9525" marT="9525" marB="0" anchor="ctr">
                    <a:noFill/>
                  </a:tcP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3.788 </a:t>
                      </a:r>
                    </a:p>
                  </a:txBody>
                  <a:tcPr marL="9525" marR="9525" marT="9525" marB="0" anchor="ctr">
                    <a:no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3.899 </a:t>
                      </a:r>
                    </a:p>
                  </a:txBody>
                  <a:tcPr marL="9525" marR="9525" marT="9525" marB="0" anchor="ctr">
                    <a:no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4.100 </a:t>
                      </a:r>
                    </a:p>
                  </a:txBody>
                  <a:tcPr marL="9525" marR="9525" marT="9525" marB="0" anchor="ctr">
                    <a:noFill/>
                  </a:tcPr>
                </a:tc>
                <a:extLst>
                  <a:ext uri="{0D108BD9-81ED-4DB2-BD59-A6C34878D82A}">
                    <a16:rowId xmlns:a16="http://schemas.microsoft.com/office/drawing/2014/main" xmlns="" val="2640519589"/>
                  </a:ext>
                </a:extLst>
              </a:tr>
              <a:tr h="299738">
                <a:tc>
                  <a:txBody>
                    <a:bodyPr/>
                    <a:lstStyle/>
                    <a:p>
                      <a:pPr algn="l" fontAlgn="ctr"/>
                      <a:r>
                        <a:rPr lang="zh-TW" altLang="en-US" sz="1700" b="0" i="0" u="none" strike="noStrike" dirty="0">
                          <a:solidFill>
                            <a:schemeClr val="tx1"/>
                          </a:solidFill>
                          <a:effectLst/>
                          <a:latin typeface="新細明體" panose="02020500000000000000" pitchFamily="18" charset="-120"/>
                          <a:ea typeface="新細明體" panose="02020500000000000000" pitchFamily="18" charset="-120"/>
                        </a:rPr>
                        <a:t>國際及兩岸事務處</a:t>
                      </a:r>
                    </a:p>
                  </a:txBody>
                  <a:tcPr marL="9525" marR="9525" marT="9525" marB="0" anchor="ctr">
                    <a:solidFill>
                      <a:schemeClr val="accent4">
                        <a:lumMod val="20000"/>
                        <a:lumOff val="80000"/>
                      </a:schemeClr>
                    </a:solidFill>
                  </a:tcP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3.537 </a:t>
                      </a:r>
                    </a:p>
                  </a:txBody>
                  <a:tcPr marL="9525" marR="9525" marT="9525" marB="0" anchor="ctr">
                    <a:solidFill>
                      <a:schemeClr val="accent4">
                        <a:lumMod val="20000"/>
                        <a:lumOff val="80000"/>
                      </a:schemeClr>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3.848 </a:t>
                      </a:r>
                    </a:p>
                  </a:txBody>
                  <a:tcPr marL="9525" marR="9525" marT="9525" marB="0" anchor="ctr">
                    <a:solidFill>
                      <a:schemeClr val="accent4">
                        <a:lumMod val="20000"/>
                        <a:lumOff val="80000"/>
                      </a:schemeClr>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3.849 </a:t>
                      </a:r>
                    </a:p>
                  </a:txBody>
                  <a:tcPr marL="9525" marR="9525" marT="9525" marB="0" anchor="ctr">
                    <a:solidFill>
                      <a:schemeClr val="accent4">
                        <a:lumMod val="20000"/>
                        <a:lumOff val="80000"/>
                      </a:schemeClr>
                    </a:solidFill>
                  </a:tcPr>
                </a:tc>
                <a:extLst>
                  <a:ext uri="{0D108BD9-81ED-4DB2-BD59-A6C34878D82A}">
                    <a16:rowId xmlns:a16="http://schemas.microsoft.com/office/drawing/2014/main" xmlns="" val="3756942062"/>
                  </a:ext>
                </a:extLst>
              </a:tr>
              <a:tr h="299738">
                <a:tc>
                  <a:txBody>
                    <a:bodyPr/>
                    <a:lstStyle/>
                    <a:p>
                      <a:pPr algn="l" fontAlgn="ctr"/>
                      <a:r>
                        <a:rPr lang="zh-TW" altLang="en-US" sz="1700" b="0" i="0" u="none" strike="noStrike" dirty="0">
                          <a:solidFill>
                            <a:schemeClr val="tx1"/>
                          </a:solidFill>
                          <a:effectLst/>
                          <a:latin typeface="新細明體" panose="02020500000000000000" pitchFamily="18" charset="-120"/>
                          <a:ea typeface="新細明體" panose="02020500000000000000" pitchFamily="18" charset="-120"/>
                        </a:rPr>
                        <a:t>稽核室</a:t>
                      </a:r>
                    </a:p>
                  </a:txBody>
                  <a:tcPr marL="9525" marR="9525" marT="9525" marB="0" anchor="ctr">
                    <a:solidFill>
                      <a:schemeClr val="accent4">
                        <a:lumMod val="20000"/>
                        <a:lumOff val="80000"/>
                      </a:schemeClr>
                    </a:solidFill>
                  </a:tcP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3.395 </a:t>
                      </a:r>
                    </a:p>
                  </a:txBody>
                  <a:tcPr marL="9525" marR="9525" marT="9525" marB="0" anchor="ctr">
                    <a:solidFill>
                      <a:schemeClr val="accent4">
                        <a:lumMod val="20000"/>
                        <a:lumOff val="80000"/>
                      </a:schemeClr>
                    </a:solidFill>
                  </a:tcPr>
                </a:tc>
                <a:tc>
                  <a:txBody>
                    <a:bodyPr/>
                    <a:lstStyle/>
                    <a:p>
                      <a:pPr algn="ctr" rtl="0"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3.721 </a:t>
                      </a:r>
                    </a:p>
                  </a:txBody>
                  <a:tcPr marL="9525" marR="9525" marT="9525" marB="0" anchor="ctr">
                    <a:solidFill>
                      <a:schemeClr val="accent4">
                        <a:lumMod val="20000"/>
                        <a:lumOff val="80000"/>
                      </a:schemeClr>
                    </a:solidFill>
                  </a:tcPr>
                </a:tc>
                <a:tc>
                  <a:txBody>
                    <a:bodyPr/>
                    <a:lstStyle/>
                    <a:p>
                      <a:pPr algn="ctr" rtl="0" fontAlgn="ctr"/>
                      <a:r>
                        <a:rPr lang="en-US" altLang="zh-TW" sz="1700" b="0" i="0" u="none" strike="noStrike" dirty="0">
                          <a:solidFill>
                            <a:schemeClr val="tx1"/>
                          </a:solidFill>
                          <a:effectLst/>
                          <a:latin typeface="新細明體" panose="02020500000000000000" pitchFamily="18" charset="-120"/>
                          <a:ea typeface="新細明體" panose="02020500000000000000" pitchFamily="18" charset="-120"/>
                        </a:rPr>
                        <a:t>3.531 </a:t>
                      </a:r>
                    </a:p>
                  </a:txBody>
                  <a:tcPr marL="9525" marR="9525" marT="9525" marB="0" anchor="ctr">
                    <a:solidFill>
                      <a:schemeClr val="accent4">
                        <a:lumMod val="20000"/>
                        <a:lumOff val="80000"/>
                      </a:schemeClr>
                    </a:solidFill>
                  </a:tcPr>
                </a:tc>
                <a:extLst>
                  <a:ext uri="{0D108BD9-81ED-4DB2-BD59-A6C34878D82A}">
                    <a16:rowId xmlns:a16="http://schemas.microsoft.com/office/drawing/2014/main" xmlns="" val="2550700117"/>
                  </a:ext>
                </a:extLst>
              </a:tr>
              <a:tr h="297661">
                <a:tc>
                  <a:txBody>
                    <a:bodyPr/>
                    <a:lstStyle/>
                    <a:p>
                      <a:pPr algn="l" fontAlgn="ctr"/>
                      <a:r>
                        <a:rPr lang="zh-TW" altLang="en-US" sz="17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整體平均</a:t>
                      </a:r>
                    </a:p>
                  </a:txBody>
                  <a:tcPr marL="9525" marR="9525" marT="9525" marB="0" anchor="ctr">
                    <a:solidFill>
                      <a:schemeClr val="accent2"/>
                    </a:solidFill>
                  </a:tcPr>
                </a:tc>
                <a:tc>
                  <a:txBody>
                    <a:bodyPr/>
                    <a:lstStyle/>
                    <a:p>
                      <a:pPr algn="ctr" fontAlgn="ctr"/>
                      <a:r>
                        <a:rPr lang="en-US" altLang="zh-TW" sz="17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3.956 </a:t>
                      </a:r>
                    </a:p>
                  </a:txBody>
                  <a:tcPr marL="9525" marR="9525" marT="9525" marB="0" anchor="ctr">
                    <a:solidFill>
                      <a:schemeClr val="accent2"/>
                    </a:solidFill>
                  </a:tcPr>
                </a:tc>
                <a:tc>
                  <a:txBody>
                    <a:bodyPr/>
                    <a:lstStyle/>
                    <a:p>
                      <a:pPr algn="ctr" rtl="0" fontAlgn="ctr"/>
                      <a:r>
                        <a:rPr lang="en-US" altLang="zh-TW" sz="17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3.948 </a:t>
                      </a:r>
                    </a:p>
                  </a:txBody>
                  <a:tcPr marL="9525" marR="9525" marT="9525" marB="0" anchor="ctr">
                    <a:solidFill>
                      <a:schemeClr val="accent2"/>
                    </a:solidFill>
                  </a:tcPr>
                </a:tc>
                <a:tc>
                  <a:txBody>
                    <a:bodyPr/>
                    <a:lstStyle/>
                    <a:p>
                      <a:pPr algn="ctr" rtl="0" fontAlgn="ctr"/>
                      <a:r>
                        <a:rPr lang="en-US" altLang="zh-TW" sz="17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3.968 </a:t>
                      </a:r>
                    </a:p>
                  </a:txBody>
                  <a:tcPr marL="9525" marR="9525" marT="9525" marB="0" anchor="ctr">
                    <a:solidFill>
                      <a:schemeClr val="accent2"/>
                    </a:solidFill>
                  </a:tcPr>
                </a:tc>
                <a:extLst>
                  <a:ext uri="{0D108BD9-81ED-4DB2-BD59-A6C34878D82A}">
                    <a16:rowId xmlns:a16="http://schemas.microsoft.com/office/drawing/2014/main" xmlns="" val="4058929014"/>
                  </a:ext>
                </a:extLst>
              </a:tr>
            </a:tbl>
          </a:graphicData>
        </a:graphic>
      </p:graphicFrame>
      <p:sp>
        <p:nvSpPr>
          <p:cNvPr id="7" name="文字方塊 6"/>
          <p:cNvSpPr txBox="1"/>
          <p:nvPr/>
        </p:nvSpPr>
        <p:spPr>
          <a:xfrm>
            <a:off x="6832121" y="1067802"/>
            <a:ext cx="5073008" cy="3970318"/>
          </a:xfrm>
          <a:prstGeom prst="rect">
            <a:avLst/>
          </a:prstGeom>
          <a:noFill/>
        </p:spPr>
        <p:txBody>
          <a:bodyPr wrap="square" rtlCol="0">
            <a:spAutoFit/>
          </a:bodyPr>
          <a:lstStyle/>
          <a:p>
            <a:pPr>
              <a:lnSpc>
                <a:spcPct val="150000"/>
              </a:lnSpc>
            </a:pPr>
            <a:r>
              <a:rPr lang="en-US" altLang="zh-TW" sz="2400" b="1" dirty="0">
                <a:solidFill>
                  <a:srgbClr val="0070C0"/>
                </a:solidFill>
              </a:rPr>
              <a:t>105</a:t>
            </a:r>
            <a:r>
              <a:rPr lang="zh-TW" altLang="en-US" sz="2400" b="1" dirty="0">
                <a:solidFill>
                  <a:srgbClr val="0070C0"/>
                </a:solidFill>
              </a:rPr>
              <a:t>學年</a:t>
            </a:r>
            <a:r>
              <a:rPr lang="zh-TW" altLang="en-US" sz="2400" b="1" dirty="0"/>
              <a:t>整體服務滿意度</a:t>
            </a:r>
            <a:r>
              <a:rPr lang="en-US" altLang="zh-TW" sz="2400" b="1" dirty="0"/>
              <a:t>&gt;</a:t>
            </a:r>
            <a:r>
              <a:rPr lang="zh-TW" altLang="en-US" sz="2400" b="1" dirty="0">
                <a:solidFill>
                  <a:srgbClr val="0070C0"/>
                </a:solidFill>
              </a:rPr>
              <a:t>全校平均</a:t>
            </a:r>
            <a:r>
              <a:rPr lang="en-US" altLang="zh-TW" sz="2400" b="1" dirty="0">
                <a:solidFill>
                  <a:srgbClr val="0070C0"/>
                </a:solidFill>
              </a:rPr>
              <a:t>3.956</a:t>
            </a:r>
            <a:r>
              <a:rPr lang="zh-TW" altLang="en-US" sz="2400" b="1" dirty="0">
                <a:solidFill>
                  <a:srgbClr val="0070C0"/>
                </a:solidFill>
              </a:rPr>
              <a:t>的計有</a:t>
            </a:r>
            <a:r>
              <a:rPr lang="en-US" altLang="zh-TW" sz="2400" b="1" dirty="0">
                <a:solidFill>
                  <a:srgbClr val="0070C0"/>
                </a:solidFill>
              </a:rPr>
              <a:t>11</a:t>
            </a:r>
            <a:r>
              <a:rPr lang="zh-TW" altLang="en-US" sz="2400" b="1" dirty="0">
                <a:solidFill>
                  <a:srgbClr val="0070C0"/>
                </a:solidFill>
              </a:rPr>
              <a:t>個單位，且滿意值</a:t>
            </a:r>
            <a:r>
              <a:rPr lang="en-US" altLang="zh-TW" sz="2400" b="1" dirty="0">
                <a:solidFill>
                  <a:srgbClr val="0070C0"/>
                </a:solidFill>
              </a:rPr>
              <a:t>&gt;4</a:t>
            </a:r>
            <a:r>
              <a:rPr lang="zh-TW" altLang="en-US" sz="2400" b="1" dirty="0">
                <a:solidFill>
                  <a:srgbClr val="0070C0"/>
                </a:solidFill>
              </a:rPr>
              <a:t>滿意以上有</a:t>
            </a:r>
            <a:r>
              <a:rPr lang="en-US" altLang="zh-TW" sz="2400" b="1" dirty="0">
                <a:solidFill>
                  <a:srgbClr val="0070C0"/>
                </a:solidFill>
              </a:rPr>
              <a:t>6</a:t>
            </a:r>
            <a:r>
              <a:rPr lang="zh-TW" altLang="en-US" sz="2400" b="1" dirty="0">
                <a:solidFill>
                  <a:srgbClr val="0070C0"/>
                </a:solidFill>
              </a:rPr>
              <a:t>個單位，顯見教職員對行政人員</a:t>
            </a:r>
            <a:r>
              <a:rPr lang="zh-TW" altLang="en-US" sz="2400" b="1" dirty="0"/>
              <a:t>整體服務滿意度</a:t>
            </a:r>
            <a:r>
              <a:rPr lang="zh-TW" altLang="en-US" sz="2400" b="1" dirty="0">
                <a:solidFill>
                  <a:srgbClr val="0070C0"/>
                </a:solidFill>
              </a:rPr>
              <a:t>的肯定。</a:t>
            </a:r>
            <a:endParaRPr lang="en-US" altLang="zh-TW" sz="2400" b="1" dirty="0">
              <a:solidFill>
                <a:srgbClr val="0070C0"/>
              </a:solidFill>
            </a:endParaRPr>
          </a:p>
          <a:p>
            <a:pPr>
              <a:lnSpc>
                <a:spcPct val="150000"/>
              </a:lnSpc>
            </a:pPr>
            <a:r>
              <a:rPr lang="zh-TW" altLang="en-US" sz="2400" b="1" dirty="0">
                <a:solidFill>
                  <a:srgbClr val="0070C0"/>
                </a:solidFill>
              </a:rPr>
              <a:t>低於平均值之單位有</a:t>
            </a:r>
            <a:r>
              <a:rPr lang="en-US" altLang="zh-TW" sz="2400" b="1" dirty="0">
                <a:solidFill>
                  <a:srgbClr val="0070C0"/>
                </a:solidFill>
              </a:rPr>
              <a:t>6</a:t>
            </a:r>
            <a:r>
              <a:rPr lang="zh-TW" altLang="en-US" sz="2400" b="1" dirty="0">
                <a:solidFill>
                  <a:srgbClr val="0070C0"/>
                </a:solidFill>
              </a:rPr>
              <a:t>個，其中</a:t>
            </a:r>
            <a:r>
              <a:rPr lang="en-US" altLang="zh-TW" sz="2400" b="1" dirty="0">
                <a:solidFill>
                  <a:srgbClr val="0070C0"/>
                </a:solidFill>
              </a:rPr>
              <a:t>2</a:t>
            </a:r>
            <a:r>
              <a:rPr lang="zh-TW" altLang="en-US" sz="2400" b="1" dirty="0">
                <a:solidFill>
                  <a:srgbClr val="0070C0"/>
                </a:solidFill>
              </a:rPr>
              <a:t>個單位滿意值</a:t>
            </a:r>
            <a:r>
              <a:rPr lang="en-US" altLang="zh-TW" sz="2400" b="1" dirty="0">
                <a:solidFill>
                  <a:srgbClr val="0070C0"/>
                </a:solidFill>
              </a:rPr>
              <a:t>&lt;3.5</a:t>
            </a:r>
            <a:r>
              <a:rPr lang="zh-TW" altLang="en-US" sz="2400" b="1" dirty="0">
                <a:solidFill>
                  <a:srgbClr val="0070C0"/>
                </a:solidFill>
              </a:rPr>
              <a:t>較去年下滑，可列為警訊。</a:t>
            </a:r>
            <a:endParaRPr lang="en-US" altLang="zh-TW" sz="2400" b="1" dirty="0">
              <a:solidFill>
                <a:srgbClr val="0070C0"/>
              </a:solidFill>
            </a:endParaRPr>
          </a:p>
        </p:txBody>
      </p:sp>
      <p:sp>
        <p:nvSpPr>
          <p:cNvPr id="8" name="文字方塊 7"/>
          <p:cNvSpPr txBox="1"/>
          <p:nvPr/>
        </p:nvSpPr>
        <p:spPr>
          <a:xfrm>
            <a:off x="2910513" y="6516971"/>
            <a:ext cx="3538148" cy="369332"/>
          </a:xfrm>
          <a:prstGeom prst="rect">
            <a:avLst/>
          </a:prstGeom>
          <a:noFill/>
        </p:spPr>
        <p:txBody>
          <a:bodyPr wrap="none" rtlCol="0">
            <a:spAutoFit/>
          </a:bodyPr>
          <a:lstStyle/>
          <a:p>
            <a:r>
              <a:rPr lang="zh-TW" altLang="en-US" b="1" dirty="0" smtClean="0">
                <a:solidFill>
                  <a:schemeClr val="accent4"/>
                </a:solidFill>
              </a:rPr>
              <a:t>*紅色表示較前一年服務滿意度低</a:t>
            </a:r>
            <a:endParaRPr lang="zh-TW" altLang="en-US" b="1" dirty="0">
              <a:solidFill>
                <a:schemeClr val="accent4"/>
              </a:solidFill>
            </a:endParaRPr>
          </a:p>
        </p:txBody>
      </p:sp>
    </p:spTree>
    <p:extLst>
      <p:ext uri="{BB962C8B-B14F-4D97-AF65-F5344CB8AC3E}">
        <p14:creationId xmlns:p14="http://schemas.microsoft.com/office/powerpoint/2010/main" val="3247910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xmlns="" id="{E202D2B6-8B0E-4C78-803F-58A4EFB37B9B}"/>
              </a:ext>
            </a:extLst>
          </p:cNvPr>
          <p:cNvSpPr>
            <a:spLocks noGrp="1"/>
          </p:cNvSpPr>
          <p:nvPr>
            <p:ph type="dt" sz="half" idx="4294967295"/>
          </p:nvPr>
        </p:nvSpPr>
        <p:spPr>
          <a:xfrm>
            <a:off x="9808856" y="6492874"/>
            <a:ext cx="1143000" cy="365125"/>
          </a:xfrm>
        </p:spPr>
        <p:txBody>
          <a:bodyPr/>
          <a:lstStyle/>
          <a:p>
            <a:fld id="{869FFA45-CF1D-4B6A-8493-49347B25A4E1}" type="datetime1">
              <a:rPr lang="en-US" altLang="zh-TW" smtClean="0"/>
              <a:t>6/25/2018</a:t>
            </a:fld>
            <a:endParaRPr lang="en-US"/>
          </a:p>
        </p:txBody>
      </p:sp>
      <p:sp>
        <p:nvSpPr>
          <p:cNvPr id="3" name="頁尾版面配置區 2">
            <a:extLst>
              <a:ext uri="{FF2B5EF4-FFF2-40B4-BE49-F238E27FC236}">
                <a16:creationId xmlns:a16="http://schemas.microsoft.com/office/drawing/2014/main" xmlns="" id="{8DD57B5A-513D-4E10-9D9D-09BA8AC52525}"/>
              </a:ext>
            </a:extLst>
          </p:cNvPr>
          <p:cNvSpPr>
            <a:spLocks noGrp="1"/>
          </p:cNvSpPr>
          <p:nvPr>
            <p:ph type="ftr" sz="quarter" idx="4294967295"/>
          </p:nvPr>
        </p:nvSpPr>
        <p:spPr>
          <a:xfrm>
            <a:off x="2219941" y="6492875"/>
            <a:ext cx="7084177" cy="365125"/>
          </a:xfrm>
        </p:spPr>
        <p:txBody>
          <a:bodyPr/>
          <a:lstStyle/>
          <a:p>
            <a:r>
              <a:rPr lang="en-US" altLang="zh-TW"/>
              <a:t>105</a:t>
            </a:r>
            <a:r>
              <a:rPr lang="zh-TW" altLang="en-US"/>
              <a:t>學年度行政單位服務品質滿意度調查報告</a:t>
            </a:r>
            <a:endParaRPr lang="en-US"/>
          </a:p>
        </p:txBody>
      </p:sp>
      <p:sp>
        <p:nvSpPr>
          <p:cNvPr id="4" name="投影片編號版面配置區 3">
            <a:extLst>
              <a:ext uri="{FF2B5EF4-FFF2-40B4-BE49-F238E27FC236}">
                <a16:creationId xmlns:a16="http://schemas.microsoft.com/office/drawing/2014/main" xmlns="" id="{4E4D6960-5F22-4ECB-B8AD-CEBA0FD3C0C5}"/>
              </a:ext>
            </a:extLst>
          </p:cNvPr>
          <p:cNvSpPr>
            <a:spLocks noGrp="1"/>
          </p:cNvSpPr>
          <p:nvPr>
            <p:ph type="sldNum" sz="quarter" idx="12"/>
          </p:nvPr>
        </p:nvSpPr>
        <p:spPr/>
        <p:txBody>
          <a:bodyPr/>
          <a:lstStyle/>
          <a:p>
            <a:fld id="{4FAB73BC-B049-4115-A692-8D63A059BFB8}" type="slidenum">
              <a:rPr lang="en-US" smtClean="0"/>
              <a:t>18</a:t>
            </a:fld>
            <a:endParaRPr lang="en-US"/>
          </a:p>
        </p:txBody>
      </p:sp>
      <p:sp>
        <p:nvSpPr>
          <p:cNvPr id="5" name="矩形 4">
            <a:extLst>
              <a:ext uri="{FF2B5EF4-FFF2-40B4-BE49-F238E27FC236}">
                <a16:creationId xmlns:a16="http://schemas.microsoft.com/office/drawing/2014/main" xmlns="" id="{C1043589-0D16-4D82-AC8D-C07C4D6497B6}"/>
              </a:ext>
            </a:extLst>
          </p:cNvPr>
          <p:cNvSpPr/>
          <p:nvPr/>
        </p:nvSpPr>
        <p:spPr>
          <a:xfrm>
            <a:off x="2219941" y="2578412"/>
            <a:ext cx="7776488" cy="1569660"/>
          </a:xfrm>
          <a:prstGeom prst="rect">
            <a:avLst/>
          </a:prstGeom>
        </p:spPr>
        <p:txBody>
          <a:bodyPr wrap="none">
            <a:spAutoFit/>
          </a:bodyPr>
          <a:lstStyle/>
          <a:p>
            <a:pPr algn="ctr"/>
            <a:r>
              <a:rPr lang="en-US" altLang="zh-TW" sz="3200" b="1" dirty="0"/>
              <a:t>105</a:t>
            </a:r>
            <a:r>
              <a:rPr lang="zh-TW" altLang="en-US" sz="3200" b="1" dirty="0"/>
              <a:t>學年度行政單位整體服務滿意度</a:t>
            </a:r>
            <a:r>
              <a:rPr lang="zh-TW" altLang="en-US" sz="3200" b="1" dirty="0">
                <a:solidFill>
                  <a:srgbClr val="FF0000"/>
                </a:solidFill>
              </a:rPr>
              <a:t>前三名</a:t>
            </a:r>
            <a:endParaRPr lang="en-US" altLang="zh-TW" sz="3200" b="1" dirty="0">
              <a:solidFill>
                <a:srgbClr val="FF0000"/>
              </a:solidFill>
            </a:endParaRPr>
          </a:p>
          <a:p>
            <a:pPr algn="ctr"/>
            <a:endParaRPr lang="en-US" altLang="zh-TW" sz="3200" b="1" dirty="0"/>
          </a:p>
          <a:p>
            <a:pPr algn="ctr"/>
            <a:r>
              <a:rPr lang="zh-TW" altLang="en-US" sz="3200" b="1" dirty="0"/>
              <a:t>受訪對象</a:t>
            </a:r>
            <a:r>
              <a:rPr lang="en-US" altLang="zh-TW" sz="3200" b="1" dirty="0"/>
              <a:t>-</a:t>
            </a:r>
            <a:r>
              <a:rPr lang="zh-TW" altLang="en-US" sz="3200" b="1" dirty="0"/>
              <a:t>教職員</a:t>
            </a:r>
            <a:endParaRPr lang="zh-TW" altLang="en-US" sz="3200" dirty="0"/>
          </a:p>
        </p:txBody>
      </p:sp>
    </p:spTree>
    <p:extLst>
      <p:ext uri="{BB962C8B-B14F-4D97-AF65-F5344CB8AC3E}">
        <p14:creationId xmlns:p14="http://schemas.microsoft.com/office/powerpoint/2010/main" val="3938240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58173" y="729734"/>
            <a:ext cx="5827236" cy="707886"/>
          </a:xfrm>
          <a:prstGeom prst="rect">
            <a:avLst/>
          </a:prstGeom>
        </p:spPr>
        <p:txBody>
          <a:bodyPr wrap="none">
            <a:spAutoFit/>
          </a:bodyPr>
          <a:lstStyle/>
          <a:p>
            <a:r>
              <a:rPr lang="zh-TW" altLang="en-US" sz="4000" b="1" dirty="0"/>
              <a:t>圖書館專業服務題項分析</a:t>
            </a:r>
            <a:endParaRPr lang="zh-TW" altLang="en-US" b="1" dirty="0"/>
          </a:p>
        </p:txBody>
      </p:sp>
      <p:sp>
        <p:nvSpPr>
          <p:cNvPr id="5" name="日期版面配置區 4"/>
          <p:cNvSpPr>
            <a:spLocks noGrp="1"/>
          </p:cNvSpPr>
          <p:nvPr>
            <p:ph type="dt" sz="half" idx="4294967295"/>
          </p:nvPr>
        </p:nvSpPr>
        <p:spPr>
          <a:xfrm>
            <a:off x="9808856" y="6492874"/>
            <a:ext cx="1143000" cy="365125"/>
          </a:xfrm>
        </p:spPr>
        <p:txBody>
          <a:bodyPr/>
          <a:lstStyle/>
          <a:p>
            <a:fld id="{4CB014C6-1F3D-4EF3-BB60-BF6321D7DE10}" type="datetime1">
              <a:rPr lang="en-US" altLang="zh-TW" smtClean="0"/>
              <a:t>6/25/2018</a:t>
            </a:fld>
            <a:endParaRPr lang="en-US"/>
          </a:p>
        </p:txBody>
      </p:sp>
      <p:sp>
        <p:nvSpPr>
          <p:cNvPr id="7" name="投影片編號版面配置區 6"/>
          <p:cNvSpPr>
            <a:spLocks noGrp="1"/>
          </p:cNvSpPr>
          <p:nvPr>
            <p:ph type="sldNum" sz="quarter" idx="12"/>
          </p:nvPr>
        </p:nvSpPr>
        <p:spPr/>
        <p:txBody>
          <a:bodyPr/>
          <a:lstStyle/>
          <a:p>
            <a:fld id="{4FAB73BC-B049-4115-A692-8D63A059BFB8}" type="slidenum">
              <a:rPr lang="en-US" smtClean="0"/>
              <a:t>19</a:t>
            </a:fld>
            <a:endParaRPr lang="en-US"/>
          </a:p>
        </p:txBody>
      </p:sp>
      <p:graphicFrame>
        <p:nvGraphicFramePr>
          <p:cNvPr id="8" name="表格 7"/>
          <p:cNvGraphicFramePr>
            <a:graphicFrameLocks noGrp="1"/>
          </p:cNvGraphicFramePr>
          <p:nvPr>
            <p:extLst>
              <p:ext uri="{D42A27DB-BD31-4B8C-83A1-F6EECF244321}">
                <p14:modId xmlns:p14="http://schemas.microsoft.com/office/powerpoint/2010/main" val="2608701577"/>
              </p:ext>
            </p:extLst>
          </p:nvPr>
        </p:nvGraphicFramePr>
        <p:xfrm>
          <a:off x="1720562" y="1703081"/>
          <a:ext cx="8750876" cy="4220678"/>
        </p:xfrm>
        <a:graphic>
          <a:graphicData uri="http://schemas.openxmlformats.org/drawingml/2006/table">
            <a:tbl>
              <a:tblPr>
                <a:tableStyleId>{5C22544A-7EE6-4342-B048-85BDC9FD1C3A}</a:tableStyleId>
              </a:tblPr>
              <a:tblGrid>
                <a:gridCol w="5435426">
                  <a:extLst>
                    <a:ext uri="{9D8B030D-6E8A-4147-A177-3AD203B41FA5}">
                      <a16:colId xmlns:a16="http://schemas.microsoft.com/office/drawing/2014/main" xmlns="" val="1460960002"/>
                    </a:ext>
                  </a:extLst>
                </a:gridCol>
                <a:gridCol w="1657725">
                  <a:extLst>
                    <a:ext uri="{9D8B030D-6E8A-4147-A177-3AD203B41FA5}">
                      <a16:colId xmlns:a16="http://schemas.microsoft.com/office/drawing/2014/main" xmlns="" val="1917616206"/>
                    </a:ext>
                  </a:extLst>
                </a:gridCol>
                <a:gridCol w="1657725">
                  <a:extLst>
                    <a:ext uri="{9D8B030D-6E8A-4147-A177-3AD203B41FA5}">
                      <a16:colId xmlns:a16="http://schemas.microsoft.com/office/drawing/2014/main" xmlns="" val="1651855413"/>
                    </a:ext>
                  </a:extLst>
                </a:gridCol>
              </a:tblGrid>
              <a:tr h="374415">
                <a:tc>
                  <a:txBody>
                    <a:bodyPr/>
                    <a:lstStyle/>
                    <a:p>
                      <a:pPr algn="l" fontAlgn="ctr"/>
                      <a:r>
                        <a:rPr lang="zh-TW" altLang="en-US" sz="1600" u="none" strike="noStrike" dirty="0">
                          <a:effectLst/>
                        </a:rPr>
                        <a:t>專業服務題項</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tc>
                  <a:txBody>
                    <a:bodyPr/>
                    <a:lstStyle/>
                    <a:p>
                      <a:pPr algn="ctr" fontAlgn="ctr"/>
                      <a:r>
                        <a:rPr lang="zh-TW" altLang="en-US" sz="1600" u="none" strike="noStrike" dirty="0">
                          <a:effectLst/>
                        </a:rPr>
                        <a:t>行政職員之滿意度</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tc>
                  <a:txBody>
                    <a:bodyPr/>
                    <a:lstStyle/>
                    <a:p>
                      <a:pPr algn="ctr" fontAlgn="ctr"/>
                      <a:r>
                        <a:rPr lang="zh-TW" altLang="en-US" sz="1600" u="none" strike="noStrike" dirty="0">
                          <a:effectLst/>
                        </a:rPr>
                        <a:t>教師之滿意度</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extLst>
                  <a:ext uri="{0D108BD9-81ED-4DB2-BD59-A6C34878D82A}">
                    <a16:rowId xmlns:a16="http://schemas.microsoft.com/office/drawing/2014/main" xmlns="" val="2551871228"/>
                  </a:ext>
                </a:extLst>
              </a:tr>
              <a:tr h="374415">
                <a:tc>
                  <a:txBody>
                    <a:bodyPr/>
                    <a:lstStyle/>
                    <a:p>
                      <a:pPr algn="l"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您對閱覽圖書環境之管理作業是感覺：</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4.241 </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4.615 </a:t>
                      </a:r>
                    </a:p>
                  </a:txBody>
                  <a:tcPr marL="9525" marR="9525" marT="9525" marB="0" anchor="ctr"/>
                </a:tc>
                <a:extLst>
                  <a:ext uri="{0D108BD9-81ED-4DB2-BD59-A6C34878D82A}">
                    <a16:rowId xmlns:a16="http://schemas.microsoft.com/office/drawing/2014/main" xmlns="" val="662759948"/>
                  </a:ext>
                </a:extLst>
              </a:tr>
              <a:tr h="374415">
                <a:tc>
                  <a:txBody>
                    <a:bodyPr/>
                    <a:lstStyle/>
                    <a:p>
                      <a:pPr algn="l"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您對書籍、期刊、電子書、電子資料庫等館藏資源感覺：</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4.172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4.385 </a:t>
                      </a:r>
                    </a:p>
                  </a:txBody>
                  <a:tcPr marL="9525" marR="9525" marT="9525" marB="0" anchor="ctr"/>
                </a:tc>
                <a:extLst>
                  <a:ext uri="{0D108BD9-81ED-4DB2-BD59-A6C34878D82A}">
                    <a16:rowId xmlns:a16="http://schemas.microsoft.com/office/drawing/2014/main" xmlns="" val="4081514164"/>
                  </a:ext>
                </a:extLst>
              </a:tr>
              <a:tr h="374415">
                <a:tc>
                  <a:txBody>
                    <a:bodyPr/>
                    <a:lstStyle/>
                    <a:p>
                      <a:pPr algn="l" fontAlgn="ct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您對借、還書之相關服務感覺：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4.207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4.615 </a:t>
                      </a:r>
                    </a:p>
                  </a:txBody>
                  <a:tcPr marL="9525" marR="9525" marT="9525" marB="0" anchor="ctr"/>
                </a:tc>
                <a:extLst>
                  <a:ext uri="{0D108BD9-81ED-4DB2-BD59-A6C34878D82A}">
                    <a16:rowId xmlns:a16="http://schemas.microsoft.com/office/drawing/2014/main" xmlns="" val="4157247073"/>
                  </a:ext>
                </a:extLst>
              </a:tr>
              <a:tr h="374415">
                <a:tc>
                  <a:txBody>
                    <a:bodyPr/>
                    <a:lstStyle/>
                    <a:p>
                      <a:pPr algn="l" fontAlgn="ct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您對借書的到期及逾期通知之服務感覺：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4.241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4.692 </a:t>
                      </a:r>
                    </a:p>
                  </a:txBody>
                  <a:tcPr marL="9525" marR="9525" marT="9525" marB="0" anchor="ctr"/>
                </a:tc>
                <a:extLst>
                  <a:ext uri="{0D108BD9-81ED-4DB2-BD59-A6C34878D82A}">
                    <a16:rowId xmlns:a16="http://schemas.microsoft.com/office/drawing/2014/main" xmlns="" val="2799617936"/>
                  </a:ext>
                </a:extLst>
              </a:tr>
              <a:tr h="374415">
                <a:tc>
                  <a:txBody>
                    <a:bodyPr/>
                    <a:lstStyle/>
                    <a:p>
                      <a:pPr algn="l" fontAlgn="ct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您對線上查詢系統</a:t>
                      </a: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a:t>
                      </a: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如：館藏查詢</a:t>
                      </a: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a:t>
                      </a: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的服務感覺：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4.138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4.538 </a:t>
                      </a:r>
                    </a:p>
                  </a:txBody>
                  <a:tcPr marL="9525" marR="9525" marT="9525" marB="0" anchor="ctr"/>
                </a:tc>
                <a:extLst>
                  <a:ext uri="{0D108BD9-81ED-4DB2-BD59-A6C34878D82A}">
                    <a16:rowId xmlns:a16="http://schemas.microsoft.com/office/drawing/2014/main" xmlns="" val="3839756923"/>
                  </a:ext>
                </a:extLst>
              </a:tr>
              <a:tr h="374415">
                <a:tc>
                  <a:txBody>
                    <a:bodyPr/>
                    <a:lstStyle/>
                    <a:p>
                      <a:pPr algn="l" fontAlgn="ct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您對圖書館之設施及其品質感覺：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4.034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4.692 </a:t>
                      </a:r>
                    </a:p>
                  </a:txBody>
                  <a:tcPr marL="9525" marR="9525" marT="9525" marB="0" anchor="ctr"/>
                </a:tc>
                <a:extLst>
                  <a:ext uri="{0D108BD9-81ED-4DB2-BD59-A6C34878D82A}">
                    <a16:rowId xmlns:a16="http://schemas.microsoft.com/office/drawing/2014/main" xmlns="" val="1908220586"/>
                  </a:ext>
                </a:extLst>
              </a:tr>
              <a:tr h="374415">
                <a:tc>
                  <a:txBody>
                    <a:bodyPr/>
                    <a:lstStyle/>
                    <a:p>
                      <a:pPr algn="l" fontAlgn="ct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您對提供的暢銷書及新書資訊服務滿意嗎：</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4.103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4.385 </a:t>
                      </a:r>
                    </a:p>
                  </a:txBody>
                  <a:tcPr marL="9525" marR="9525" marT="9525" marB="0" anchor="ctr"/>
                </a:tc>
                <a:extLst>
                  <a:ext uri="{0D108BD9-81ED-4DB2-BD59-A6C34878D82A}">
                    <a16:rowId xmlns:a16="http://schemas.microsoft.com/office/drawing/2014/main" xmlns="" val="214395902"/>
                  </a:ext>
                </a:extLst>
              </a:tr>
              <a:tr h="374415">
                <a:tc>
                  <a:txBody>
                    <a:bodyPr/>
                    <a:lstStyle/>
                    <a:p>
                      <a:pPr algn="l" fontAlgn="ct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您對所舉辦活動的專業品質感覺：</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4.000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4.462 </a:t>
                      </a:r>
                      <a:endParaRPr lang="en-US" altLang="zh-TW" sz="1700" b="0" i="0" u="none" strike="noStrike" dirty="0" smtClean="0">
                        <a:solidFill>
                          <a:srgbClr val="5B9BD5"/>
                        </a:solidFill>
                        <a:effectLst/>
                        <a:latin typeface="新細明體" panose="02020500000000000000" pitchFamily="18" charset="-120"/>
                        <a:ea typeface="新細明體" panose="02020500000000000000" pitchFamily="18" charset="-120"/>
                      </a:endParaRPr>
                    </a:p>
                  </a:txBody>
                  <a:tcPr marL="9525" marR="9525" marT="9525" marB="0" anchor="ctr"/>
                </a:tc>
                <a:extLst>
                  <a:ext uri="{0D108BD9-81ED-4DB2-BD59-A6C34878D82A}">
                    <a16:rowId xmlns:a16="http://schemas.microsoft.com/office/drawing/2014/main" xmlns="" val="3196647830"/>
                  </a:ext>
                </a:extLst>
              </a:tr>
              <a:tr h="374415">
                <a:tc>
                  <a:txBody>
                    <a:bodyPr/>
                    <a:lstStyle/>
                    <a:p>
                      <a:pPr algn="l" fontAlgn="ctr"/>
                      <a:r>
                        <a:rPr lang="zh-TW" altLang="en-US" sz="1700" b="1" i="0" u="none" strike="noStrike" dirty="0" smtClean="0">
                          <a:solidFill>
                            <a:srgbClr val="002060"/>
                          </a:solidFill>
                          <a:effectLst/>
                          <a:latin typeface="新細明體" panose="02020500000000000000" pitchFamily="18" charset="-120"/>
                          <a:ea typeface="新細明體" panose="02020500000000000000" pitchFamily="18" charset="-120"/>
                        </a:rPr>
                        <a:t>平　均</a:t>
                      </a:r>
                      <a:endParaRPr lang="zh-TW" altLang="en-US" sz="1700" b="1" i="0" u="none" strike="noStrike" dirty="0">
                        <a:solidFill>
                          <a:srgbClr val="002060"/>
                        </a:solidFill>
                        <a:effectLst/>
                        <a:latin typeface="新細明體" panose="02020500000000000000" pitchFamily="18" charset="-120"/>
                        <a:ea typeface="新細明體" panose="02020500000000000000" pitchFamily="18" charset="-120"/>
                      </a:endParaRPr>
                    </a:p>
                  </a:txBody>
                  <a:tcPr marL="9525" marR="9525" marT="9525" marB="0" anchor="ctr"/>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4.14</a:t>
                      </a:r>
                    </a:p>
                  </a:txBody>
                  <a:tcPr marL="7620" marR="7620" marT="7620" marB="0" anchor="b"/>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4.55</a:t>
                      </a:r>
                    </a:p>
                  </a:txBody>
                  <a:tcPr marL="7620" marR="7620" marT="7620" marB="0" anchor="b"/>
                </a:tc>
              </a:tr>
              <a:tr h="476528">
                <a:tc>
                  <a:txBody>
                    <a:bodyPr/>
                    <a:lstStyle/>
                    <a:p>
                      <a:pPr algn="l" fontAlgn="ctr"/>
                      <a:r>
                        <a:rPr lang="zh-TW" altLang="en-US" sz="1600" b="1" u="none" strike="noStrike" dirty="0" smtClean="0">
                          <a:solidFill>
                            <a:schemeClr val="accent6">
                              <a:lumMod val="50000"/>
                            </a:schemeClr>
                          </a:solidFill>
                          <a:effectLst/>
                        </a:rPr>
                        <a:t>全校專業</a:t>
                      </a:r>
                      <a:r>
                        <a:rPr lang="zh-TW" altLang="en-US" sz="1600" b="1" u="none" strike="noStrike" dirty="0">
                          <a:solidFill>
                            <a:schemeClr val="accent6">
                              <a:lumMod val="50000"/>
                            </a:schemeClr>
                          </a:solidFill>
                          <a:effectLst/>
                        </a:rPr>
                        <a:t>服務滿意度平均</a:t>
                      </a:r>
                      <a:endParaRPr lang="zh-TW" altLang="en-US" sz="1600" b="1" i="0" u="none" strike="noStrike" dirty="0">
                        <a:solidFill>
                          <a:schemeClr val="accent6">
                            <a:lumMod val="50000"/>
                          </a:schemeClr>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2"/>
                    </a:solidFill>
                  </a:tcPr>
                </a:tc>
                <a:tc gridSpan="2">
                  <a:txBody>
                    <a:bodyPr/>
                    <a:lstStyle/>
                    <a:p>
                      <a:pPr algn="ctr" fontAlgn="ctr"/>
                      <a:r>
                        <a:rPr lang="en-US" altLang="zh-TW" sz="1600" b="1" u="none" strike="noStrike" dirty="0">
                          <a:solidFill>
                            <a:schemeClr val="accent6">
                              <a:lumMod val="50000"/>
                            </a:schemeClr>
                          </a:solidFill>
                          <a:effectLst/>
                        </a:rPr>
                        <a:t>3.936</a:t>
                      </a:r>
                      <a:endParaRPr lang="en-US" altLang="zh-TW" sz="1600" b="1" i="0" u="none" strike="noStrike" dirty="0">
                        <a:solidFill>
                          <a:schemeClr val="accent6">
                            <a:lumMod val="50000"/>
                          </a:schemeClr>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2"/>
                    </a:solidFill>
                  </a:tcPr>
                </a:tc>
                <a:tc hMerge="1">
                  <a:txBody>
                    <a:bodyPr/>
                    <a:lstStyle/>
                    <a:p>
                      <a:endParaRPr lang="zh-TW" altLang="en-US" dirty="0"/>
                    </a:p>
                  </a:txBody>
                  <a:tcPr/>
                </a:tc>
                <a:extLst>
                  <a:ext uri="{0D108BD9-81ED-4DB2-BD59-A6C34878D82A}">
                    <a16:rowId xmlns:a16="http://schemas.microsoft.com/office/drawing/2014/main" xmlns="" val="3331496473"/>
                  </a:ext>
                </a:extLst>
              </a:tr>
            </a:tbl>
          </a:graphicData>
        </a:graphic>
      </p:graphicFrame>
      <p:sp>
        <p:nvSpPr>
          <p:cNvPr id="3" name="爆炸 2 2"/>
          <p:cNvSpPr/>
          <p:nvPr/>
        </p:nvSpPr>
        <p:spPr>
          <a:xfrm>
            <a:off x="3648635" y="4865923"/>
            <a:ext cx="4894730" cy="2115671"/>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t>不愧是專業，各項服務均高於全校平均值，且達滿意</a:t>
            </a:r>
            <a:r>
              <a:rPr lang="en-US" altLang="zh-TW" dirty="0"/>
              <a:t>(4)</a:t>
            </a:r>
            <a:r>
              <a:rPr lang="zh-TW" altLang="en-US" dirty="0"/>
              <a:t>。</a:t>
            </a:r>
          </a:p>
        </p:txBody>
      </p:sp>
      <p:pic>
        <p:nvPicPr>
          <p:cNvPr id="9" name="Picture 2" descr="ãå è» åãçåçæå°çµæ"/>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08856" y="159710"/>
            <a:ext cx="2013723" cy="2013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48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08726" y="443753"/>
            <a:ext cx="10018713" cy="1349188"/>
          </a:xfrm>
        </p:spPr>
        <p:txBody>
          <a:bodyPr/>
          <a:lstStyle/>
          <a:p>
            <a:r>
              <a:rPr lang="zh-TW" altLang="en-US" dirty="0" smtClean="0"/>
              <a:t>前　　言</a:t>
            </a:r>
            <a:endParaRPr lang="zh-TW" altLang="en-US" dirty="0"/>
          </a:p>
        </p:txBody>
      </p:sp>
      <p:sp>
        <p:nvSpPr>
          <p:cNvPr id="3" name="內容版面配置區 2"/>
          <p:cNvSpPr>
            <a:spLocks noGrp="1"/>
          </p:cNvSpPr>
          <p:nvPr>
            <p:ph idx="1"/>
          </p:nvPr>
        </p:nvSpPr>
        <p:spPr>
          <a:xfrm>
            <a:off x="2545976" y="2034989"/>
            <a:ext cx="7879977" cy="3124201"/>
          </a:xfrm>
        </p:spPr>
        <p:txBody>
          <a:bodyPr>
            <a:normAutofit/>
          </a:bodyPr>
          <a:lstStyle/>
          <a:p>
            <a:pPr marL="0" indent="0">
              <a:buNone/>
            </a:pPr>
            <a:r>
              <a:rPr lang="zh-TW" altLang="en-US" sz="4800" b="1" dirty="0" smtClean="0">
                <a:solidFill>
                  <a:srgbClr val="FF0000"/>
                </a:solidFill>
              </a:rPr>
              <a:t>滿意度高，績效不一定最好；</a:t>
            </a:r>
            <a:endParaRPr lang="en-US" altLang="zh-TW" sz="4800" b="1" dirty="0" smtClean="0">
              <a:solidFill>
                <a:srgbClr val="FF0000"/>
              </a:solidFill>
            </a:endParaRPr>
          </a:p>
          <a:p>
            <a:pPr marL="806450" indent="-806450">
              <a:buNone/>
            </a:pPr>
            <a:r>
              <a:rPr lang="zh-TW" altLang="en-US" sz="4800" b="1" dirty="0" smtClean="0">
                <a:solidFill>
                  <a:srgbClr val="FF0000"/>
                </a:solidFill>
              </a:rPr>
              <a:t>績效好，要有一定滿意度</a:t>
            </a:r>
            <a:r>
              <a:rPr lang="zh-TW" altLang="en-US" sz="4800" b="1" dirty="0">
                <a:solidFill>
                  <a:srgbClr val="FF0000"/>
                </a:solidFill>
              </a:rPr>
              <a:t>。</a:t>
            </a:r>
          </a:p>
        </p:txBody>
      </p:sp>
      <p:sp>
        <p:nvSpPr>
          <p:cNvPr id="4" name="日期版面配置區 3"/>
          <p:cNvSpPr>
            <a:spLocks noGrp="1"/>
          </p:cNvSpPr>
          <p:nvPr>
            <p:ph type="dt" sz="half" idx="10"/>
          </p:nvPr>
        </p:nvSpPr>
        <p:spPr/>
        <p:txBody>
          <a:bodyPr/>
          <a:lstStyle/>
          <a:p>
            <a:fld id="{60E226BA-62E6-46E9-B565-F3D8296DD50D}" type="datetime1">
              <a:rPr lang="en-US" altLang="zh-TW" smtClean="0"/>
              <a:t>6/25/2018</a:t>
            </a:fld>
            <a:endParaRPr lang="en-US"/>
          </a:p>
        </p:txBody>
      </p:sp>
      <p:sp>
        <p:nvSpPr>
          <p:cNvPr id="6" name="投影片編號版面配置區 5"/>
          <p:cNvSpPr>
            <a:spLocks noGrp="1"/>
          </p:cNvSpPr>
          <p:nvPr>
            <p:ph type="sldNum" sz="quarter" idx="12"/>
          </p:nvPr>
        </p:nvSpPr>
        <p:spPr/>
        <p:txBody>
          <a:bodyPr/>
          <a:lstStyle/>
          <a:p>
            <a:fld id="{4FAB73BC-B049-4115-A692-8D63A059BFB8}" type="slidenum">
              <a:rPr lang="en-US" smtClean="0"/>
              <a:t>2</a:t>
            </a:fld>
            <a:endParaRPr lang="en-US"/>
          </a:p>
        </p:txBody>
      </p:sp>
    </p:spTree>
    <p:extLst>
      <p:ext uri="{BB962C8B-B14F-4D97-AF65-F5344CB8AC3E}">
        <p14:creationId xmlns:p14="http://schemas.microsoft.com/office/powerpoint/2010/main" val="3616822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97438" y="604983"/>
            <a:ext cx="6044518" cy="707886"/>
          </a:xfrm>
          <a:prstGeom prst="rect">
            <a:avLst/>
          </a:prstGeom>
        </p:spPr>
        <p:txBody>
          <a:bodyPr wrap="square">
            <a:spAutoFit/>
          </a:bodyPr>
          <a:lstStyle/>
          <a:p>
            <a:r>
              <a:rPr lang="zh-TW" altLang="en-US" sz="4000" b="1" dirty="0">
                <a:solidFill>
                  <a:srgbClr val="000000"/>
                </a:solidFill>
                <a:latin typeface="新細明體" panose="02020500000000000000" pitchFamily="18" charset="-120"/>
              </a:rPr>
              <a:t>會計室</a:t>
            </a:r>
            <a:r>
              <a:rPr lang="zh-TW" altLang="en-US" sz="4000" b="1" dirty="0"/>
              <a:t>專業服務題項分析</a:t>
            </a:r>
            <a:endParaRPr lang="zh-TW" altLang="en-US" b="1" dirty="0"/>
          </a:p>
        </p:txBody>
      </p:sp>
      <p:sp>
        <p:nvSpPr>
          <p:cNvPr id="5" name="日期版面配置區 4"/>
          <p:cNvSpPr>
            <a:spLocks noGrp="1"/>
          </p:cNvSpPr>
          <p:nvPr>
            <p:ph type="dt" sz="half" idx="4294967295"/>
          </p:nvPr>
        </p:nvSpPr>
        <p:spPr>
          <a:xfrm>
            <a:off x="9808856" y="6492874"/>
            <a:ext cx="1143000" cy="365125"/>
          </a:xfrm>
        </p:spPr>
        <p:txBody>
          <a:bodyPr/>
          <a:lstStyle/>
          <a:p>
            <a:fld id="{D6D0F69B-F998-4833-8E78-206D92D60AA2}" type="datetime1">
              <a:rPr lang="en-US" altLang="zh-TW" smtClean="0"/>
              <a:t>6/25/2018</a:t>
            </a:fld>
            <a:endParaRPr lang="en-US"/>
          </a:p>
        </p:txBody>
      </p:sp>
      <p:sp>
        <p:nvSpPr>
          <p:cNvPr id="7" name="投影片編號版面配置區 6"/>
          <p:cNvSpPr>
            <a:spLocks noGrp="1"/>
          </p:cNvSpPr>
          <p:nvPr>
            <p:ph type="sldNum" sz="quarter" idx="12"/>
          </p:nvPr>
        </p:nvSpPr>
        <p:spPr/>
        <p:txBody>
          <a:bodyPr/>
          <a:lstStyle/>
          <a:p>
            <a:fld id="{4FAB73BC-B049-4115-A692-8D63A059BFB8}" type="slidenum">
              <a:rPr lang="en-US" smtClean="0"/>
              <a:t>20</a:t>
            </a:fld>
            <a:endParaRPr lang="en-US"/>
          </a:p>
        </p:txBody>
      </p:sp>
      <p:graphicFrame>
        <p:nvGraphicFramePr>
          <p:cNvPr id="8" name="表格 7"/>
          <p:cNvGraphicFramePr>
            <a:graphicFrameLocks noGrp="1"/>
          </p:cNvGraphicFramePr>
          <p:nvPr>
            <p:extLst>
              <p:ext uri="{D42A27DB-BD31-4B8C-83A1-F6EECF244321}">
                <p14:modId xmlns:p14="http://schemas.microsoft.com/office/powerpoint/2010/main" val="668992961"/>
              </p:ext>
            </p:extLst>
          </p:nvPr>
        </p:nvGraphicFramePr>
        <p:xfrm>
          <a:off x="1886084" y="1700147"/>
          <a:ext cx="8867227" cy="3097768"/>
        </p:xfrm>
        <a:graphic>
          <a:graphicData uri="http://schemas.openxmlformats.org/drawingml/2006/table">
            <a:tbl>
              <a:tblPr>
                <a:tableStyleId>{5C22544A-7EE6-4342-B048-85BDC9FD1C3A}</a:tableStyleId>
              </a:tblPr>
              <a:tblGrid>
                <a:gridCol w="5507695">
                  <a:extLst>
                    <a:ext uri="{9D8B030D-6E8A-4147-A177-3AD203B41FA5}">
                      <a16:colId xmlns:a16="http://schemas.microsoft.com/office/drawing/2014/main" xmlns="" val="1460960002"/>
                    </a:ext>
                  </a:extLst>
                </a:gridCol>
                <a:gridCol w="1679766">
                  <a:extLst>
                    <a:ext uri="{9D8B030D-6E8A-4147-A177-3AD203B41FA5}">
                      <a16:colId xmlns:a16="http://schemas.microsoft.com/office/drawing/2014/main" xmlns="" val="1917616206"/>
                    </a:ext>
                  </a:extLst>
                </a:gridCol>
                <a:gridCol w="1679766">
                  <a:extLst>
                    <a:ext uri="{9D8B030D-6E8A-4147-A177-3AD203B41FA5}">
                      <a16:colId xmlns:a16="http://schemas.microsoft.com/office/drawing/2014/main" xmlns="" val="1651855413"/>
                    </a:ext>
                  </a:extLst>
                </a:gridCol>
              </a:tblGrid>
              <a:tr h="334073">
                <a:tc>
                  <a:txBody>
                    <a:bodyPr/>
                    <a:lstStyle/>
                    <a:p>
                      <a:pPr algn="l" fontAlgn="ctr"/>
                      <a:r>
                        <a:rPr lang="zh-TW" altLang="en-US" sz="1600" u="none" strike="noStrike" dirty="0">
                          <a:effectLst/>
                        </a:rPr>
                        <a:t>專業服務題項</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tc>
                  <a:txBody>
                    <a:bodyPr/>
                    <a:lstStyle/>
                    <a:p>
                      <a:pPr algn="ctr" fontAlgn="ctr"/>
                      <a:r>
                        <a:rPr lang="zh-TW" altLang="en-US" sz="1600" u="none" strike="noStrike" dirty="0">
                          <a:effectLst/>
                        </a:rPr>
                        <a:t>行政職員之滿意度</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tc>
                  <a:txBody>
                    <a:bodyPr/>
                    <a:lstStyle/>
                    <a:p>
                      <a:pPr algn="ctr" fontAlgn="ctr"/>
                      <a:r>
                        <a:rPr lang="zh-TW" altLang="en-US" sz="1600" u="none" strike="noStrike" dirty="0">
                          <a:effectLst/>
                        </a:rPr>
                        <a:t>教師之滿意度</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extLst>
                  <a:ext uri="{0D108BD9-81ED-4DB2-BD59-A6C34878D82A}">
                    <a16:rowId xmlns:a16="http://schemas.microsoft.com/office/drawing/2014/main" xmlns="" val="2551871228"/>
                  </a:ext>
                </a:extLst>
              </a:tr>
              <a:tr h="334073">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您對預算編列系統操作便利性感覺</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4.067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3.944 </a:t>
                      </a:r>
                    </a:p>
                  </a:txBody>
                  <a:tcPr marL="9525" marR="9525" marT="9525" marB="0" anchor="ctr"/>
                </a:tc>
                <a:extLst>
                  <a:ext uri="{0D108BD9-81ED-4DB2-BD59-A6C34878D82A}">
                    <a16:rowId xmlns:a16="http://schemas.microsoft.com/office/drawing/2014/main" xmlns="" val="662759948"/>
                  </a:ext>
                </a:extLst>
              </a:tr>
              <a:tr h="334073">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您對預算查詢系統查詢資料完整性感覺</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4.160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4.111 </a:t>
                      </a:r>
                    </a:p>
                  </a:txBody>
                  <a:tcPr marL="9525" marR="9525" marT="9525" marB="0" anchor="ctr"/>
                </a:tc>
                <a:extLst>
                  <a:ext uri="{0D108BD9-81ED-4DB2-BD59-A6C34878D82A}">
                    <a16:rowId xmlns:a16="http://schemas.microsoft.com/office/drawing/2014/main" xmlns="" val="4203701903"/>
                  </a:ext>
                </a:extLst>
              </a:tr>
              <a:tr h="334073">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您對預算執行時各項經費支出的控管感覺</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4.107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4.056 </a:t>
                      </a:r>
                    </a:p>
                  </a:txBody>
                  <a:tcPr marL="9525" marR="9525" marT="9525" marB="0" anchor="ctr"/>
                </a:tc>
                <a:extLst>
                  <a:ext uri="{0D108BD9-81ED-4DB2-BD59-A6C34878D82A}">
                    <a16:rowId xmlns:a16="http://schemas.microsoft.com/office/drawing/2014/main" xmlns="" val="3095703697"/>
                  </a:ext>
                </a:extLst>
              </a:tr>
              <a:tr h="334073">
                <a:tc>
                  <a:txBody>
                    <a:bodyPr/>
                    <a:lstStyle/>
                    <a:p>
                      <a:pPr algn="l" fontAlgn="ct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您對各項經費結報中，有關會計法令規章內容感覺</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3.960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3.778 </a:t>
                      </a:r>
                    </a:p>
                  </a:txBody>
                  <a:tcPr marL="9525" marR="9525" marT="9525" marB="0" anchor="ctr"/>
                </a:tc>
                <a:extLst>
                  <a:ext uri="{0D108BD9-81ED-4DB2-BD59-A6C34878D82A}">
                    <a16:rowId xmlns:a16="http://schemas.microsoft.com/office/drawing/2014/main" xmlns="" val="3408411881"/>
                  </a:ext>
                </a:extLst>
              </a:tr>
              <a:tr h="334073">
                <a:tc>
                  <a:txBody>
                    <a:bodyPr/>
                    <a:lstStyle/>
                    <a:p>
                      <a:pPr algn="l" fontAlgn="ct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您對各項經費相關規定之熟悉度感覺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4.080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4.167 </a:t>
                      </a:r>
                    </a:p>
                  </a:txBody>
                  <a:tcPr marL="9525" marR="9525" marT="9525" marB="0" anchor="ctr"/>
                </a:tc>
                <a:extLst>
                  <a:ext uri="{0D108BD9-81ED-4DB2-BD59-A6C34878D82A}">
                    <a16:rowId xmlns:a16="http://schemas.microsoft.com/office/drawing/2014/main" xmlns="" val="1537118584"/>
                  </a:ext>
                </a:extLst>
              </a:tr>
              <a:tr h="334073">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您對經費結報講習中有關會計法令規章部分講解的清晰度感覺</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3.973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4.111 </a:t>
                      </a:r>
                    </a:p>
                  </a:txBody>
                  <a:tcPr marL="9525" marR="9525" marT="9525" marB="0" anchor="ctr"/>
                </a:tc>
                <a:extLst>
                  <a:ext uri="{0D108BD9-81ED-4DB2-BD59-A6C34878D82A}">
                    <a16:rowId xmlns:a16="http://schemas.microsoft.com/office/drawing/2014/main" xmlns="" val="2301328251"/>
                  </a:ext>
                </a:extLst>
              </a:tr>
              <a:tr h="334073">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zh-TW" altLang="en-US" sz="1600" b="1" u="none" strike="noStrike" kern="1200" dirty="0" smtClean="0">
                          <a:solidFill>
                            <a:schemeClr val="dk1"/>
                          </a:solidFill>
                          <a:effectLst/>
                          <a:latin typeface="+mn-lt"/>
                          <a:ea typeface="+mn-ea"/>
                          <a:cs typeface="+mn-cs"/>
                        </a:rPr>
                        <a:t>平　均</a:t>
                      </a:r>
                    </a:p>
                  </a:txBody>
                  <a:tcPr marL="9525" marR="9525" marT="9525" marB="0" anchor="ctr"/>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4.06</a:t>
                      </a:r>
                    </a:p>
                  </a:txBody>
                  <a:tcPr marL="7620" marR="7620" marT="7620" marB="0" anchor="b"/>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4.03</a:t>
                      </a:r>
                    </a:p>
                  </a:txBody>
                  <a:tcPr marL="7620" marR="7620" marT="7620" marB="0" anchor="b"/>
                </a:tc>
              </a:tr>
              <a:tr h="425184">
                <a:tc>
                  <a:txBody>
                    <a:bodyPr/>
                    <a:lstStyle/>
                    <a:p>
                      <a:pPr algn="l" fontAlgn="ctr"/>
                      <a:r>
                        <a:rPr lang="zh-TW" altLang="en-US" sz="1600" b="1" u="none" strike="noStrike" dirty="0" smtClean="0">
                          <a:effectLst/>
                        </a:rPr>
                        <a:t>全校專業</a:t>
                      </a:r>
                      <a:r>
                        <a:rPr lang="zh-TW" altLang="en-US" sz="1600" b="1" u="none" strike="noStrike" dirty="0">
                          <a:effectLst/>
                        </a:rPr>
                        <a:t>服務滿意度平均</a:t>
                      </a:r>
                      <a:endParaRPr lang="zh-TW" altLang="en-US" sz="1600" b="1"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2"/>
                    </a:solidFill>
                  </a:tcPr>
                </a:tc>
                <a:tc gridSpan="2">
                  <a:txBody>
                    <a:bodyPr/>
                    <a:lstStyle/>
                    <a:p>
                      <a:pPr algn="ctr" fontAlgn="ctr"/>
                      <a:r>
                        <a:rPr lang="en-US" altLang="zh-TW" sz="1600" b="1" u="none" strike="noStrike" dirty="0">
                          <a:effectLst/>
                        </a:rPr>
                        <a:t>3.936</a:t>
                      </a:r>
                      <a:endParaRPr lang="en-US" altLang="zh-TW" sz="1600" b="1" i="0" u="none" strike="noStrike" dirty="0">
                        <a:solidFill>
                          <a:srgbClr val="FF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2"/>
                    </a:solidFill>
                  </a:tcPr>
                </a:tc>
                <a:tc hMerge="1">
                  <a:txBody>
                    <a:bodyPr/>
                    <a:lstStyle/>
                    <a:p>
                      <a:endParaRPr lang="zh-TW" altLang="en-US"/>
                    </a:p>
                  </a:txBody>
                  <a:tcPr/>
                </a:tc>
                <a:extLst>
                  <a:ext uri="{0D108BD9-81ED-4DB2-BD59-A6C34878D82A}">
                    <a16:rowId xmlns:a16="http://schemas.microsoft.com/office/drawing/2014/main" xmlns="" val="3331496473"/>
                  </a:ext>
                </a:extLst>
              </a:tr>
            </a:tbl>
          </a:graphicData>
        </a:graphic>
      </p:graphicFrame>
      <p:sp>
        <p:nvSpPr>
          <p:cNvPr id="9" name="爆炸 2 8"/>
          <p:cNvSpPr/>
          <p:nvPr/>
        </p:nvSpPr>
        <p:spPr>
          <a:xfrm rot="21198535">
            <a:off x="4163117" y="4042116"/>
            <a:ext cx="4684356" cy="2286156"/>
          </a:xfrm>
          <a:prstGeom prst="irregularSeal2">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zh-TW" altLang="en-US" dirty="0"/>
              <a:t>不愧是專業，各項服務均高於全校平均值，且達滿意</a:t>
            </a:r>
            <a:r>
              <a:rPr lang="en-US" altLang="zh-TW" dirty="0"/>
              <a:t>(4)</a:t>
            </a:r>
            <a:r>
              <a:rPr lang="zh-TW" altLang="en-US" dirty="0"/>
              <a:t>。</a:t>
            </a:r>
          </a:p>
        </p:txBody>
      </p:sp>
      <p:pic>
        <p:nvPicPr>
          <p:cNvPr id="1028" name="Picture 4" descr="ãäºè» åç¤º å¡é ççãçåçæå°çµæ"/>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79513" y="219500"/>
            <a:ext cx="1534053" cy="1962287"/>
          </a:xfrm>
          <a:prstGeom prst="rect">
            <a:avLst/>
          </a:prstGeom>
          <a:noFill/>
          <a:extLst>
            <a:ext uri="{909E8E84-426E-40DD-AFC4-6F175D3DCCD1}">
              <a14:hiddenFill xmlns:a14="http://schemas.microsoft.com/office/drawing/2010/main">
                <a:solidFill>
                  <a:srgbClr val="FFFFFF"/>
                </a:solidFill>
              </a14:hiddenFill>
            </a:ext>
          </a:extLst>
        </p:spPr>
      </p:pic>
      <p:sp>
        <p:nvSpPr>
          <p:cNvPr id="4" name="文字方塊 3"/>
          <p:cNvSpPr txBox="1"/>
          <p:nvPr/>
        </p:nvSpPr>
        <p:spPr>
          <a:xfrm>
            <a:off x="8231215" y="5049320"/>
            <a:ext cx="3225378" cy="369332"/>
          </a:xfrm>
          <a:prstGeom prst="rect">
            <a:avLst/>
          </a:prstGeom>
          <a:noFill/>
        </p:spPr>
        <p:txBody>
          <a:bodyPr wrap="square" rtlCol="0">
            <a:spAutoFit/>
          </a:bodyPr>
          <a:lstStyle/>
          <a:p>
            <a:r>
              <a:rPr lang="zh-TW" altLang="en-US" dirty="0" smtClean="0">
                <a:solidFill>
                  <a:srgbClr val="FF0000"/>
                </a:solidFill>
              </a:rPr>
              <a:t>＊較全校平均低用紅色表示</a:t>
            </a:r>
            <a:endParaRPr lang="en-US" altLang="zh-TW" dirty="0" smtClean="0">
              <a:solidFill>
                <a:srgbClr val="FF0000"/>
              </a:solidFill>
            </a:endParaRPr>
          </a:p>
        </p:txBody>
      </p:sp>
    </p:spTree>
    <p:extLst>
      <p:ext uri="{BB962C8B-B14F-4D97-AF65-F5344CB8AC3E}">
        <p14:creationId xmlns:p14="http://schemas.microsoft.com/office/powerpoint/2010/main" val="4053712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830541" y="475891"/>
            <a:ext cx="6978315" cy="707886"/>
          </a:xfrm>
          <a:prstGeom prst="rect">
            <a:avLst/>
          </a:prstGeom>
        </p:spPr>
        <p:txBody>
          <a:bodyPr wrap="square">
            <a:spAutoFit/>
          </a:bodyPr>
          <a:lstStyle/>
          <a:p>
            <a:r>
              <a:rPr lang="zh-TW" altLang="en-US" sz="4000" b="1" dirty="0">
                <a:solidFill>
                  <a:srgbClr val="000000"/>
                </a:solidFill>
                <a:latin typeface="新細明體" panose="02020500000000000000" pitchFamily="18" charset="-120"/>
              </a:rPr>
              <a:t>教資中心</a:t>
            </a:r>
            <a:r>
              <a:rPr lang="zh-TW" altLang="en-US" sz="4000" b="1" dirty="0"/>
              <a:t>專業服務題項分析</a:t>
            </a:r>
            <a:endParaRPr lang="zh-TW" altLang="en-US" b="1" dirty="0"/>
          </a:p>
        </p:txBody>
      </p:sp>
      <p:sp>
        <p:nvSpPr>
          <p:cNvPr id="5" name="日期版面配置區 4"/>
          <p:cNvSpPr>
            <a:spLocks noGrp="1"/>
          </p:cNvSpPr>
          <p:nvPr>
            <p:ph type="dt" sz="half" idx="4294967295"/>
          </p:nvPr>
        </p:nvSpPr>
        <p:spPr>
          <a:xfrm>
            <a:off x="9808856" y="6492874"/>
            <a:ext cx="1143000" cy="365125"/>
          </a:xfrm>
        </p:spPr>
        <p:txBody>
          <a:bodyPr/>
          <a:lstStyle/>
          <a:p>
            <a:fld id="{574A3EF5-17EE-4543-BB4A-33D178B65F94}" type="datetime1">
              <a:rPr lang="en-US" altLang="zh-TW" smtClean="0"/>
              <a:t>6/25/2018</a:t>
            </a:fld>
            <a:endParaRPr lang="en-US"/>
          </a:p>
        </p:txBody>
      </p:sp>
      <p:sp>
        <p:nvSpPr>
          <p:cNvPr id="7" name="投影片編號版面配置區 6"/>
          <p:cNvSpPr>
            <a:spLocks noGrp="1"/>
          </p:cNvSpPr>
          <p:nvPr>
            <p:ph type="sldNum" sz="quarter" idx="12"/>
          </p:nvPr>
        </p:nvSpPr>
        <p:spPr/>
        <p:txBody>
          <a:bodyPr/>
          <a:lstStyle/>
          <a:p>
            <a:fld id="{4FAB73BC-B049-4115-A692-8D63A059BFB8}" type="slidenum">
              <a:rPr lang="en-US" smtClean="0"/>
              <a:t>21</a:t>
            </a:fld>
            <a:endParaRPr lang="en-US"/>
          </a:p>
        </p:txBody>
      </p:sp>
      <p:graphicFrame>
        <p:nvGraphicFramePr>
          <p:cNvPr id="8" name="表格 7"/>
          <p:cNvGraphicFramePr>
            <a:graphicFrameLocks noGrp="1"/>
          </p:cNvGraphicFramePr>
          <p:nvPr>
            <p:extLst>
              <p:ext uri="{D42A27DB-BD31-4B8C-83A1-F6EECF244321}">
                <p14:modId xmlns:p14="http://schemas.microsoft.com/office/powerpoint/2010/main" val="3118211025"/>
              </p:ext>
            </p:extLst>
          </p:nvPr>
        </p:nvGraphicFramePr>
        <p:xfrm>
          <a:off x="1699046" y="1528019"/>
          <a:ext cx="8875721" cy="3682115"/>
        </p:xfrm>
        <a:graphic>
          <a:graphicData uri="http://schemas.openxmlformats.org/drawingml/2006/table">
            <a:tbl>
              <a:tblPr>
                <a:tableStyleId>{5C22544A-7EE6-4342-B048-85BDC9FD1C3A}</a:tableStyleId>
              </a:tblPr>
              <a:tblGrid>
                <a:gridCol w="5512971">
                  <a:extLst>
                    <a:ext uri="{9D8B030D-6E8A-4147-A177-3AD203B41FA5}">
                      <a16:colId xmlns:a16="http://schemas.microsoft.com/office/drawing/2014/main" xmlns="" val="1460960002"/>
                    </a:ext>
                  </a:extLst>
                </a:gridCol>
                <a:gridCol w="1681375">
                  <a:extLst>
                    <a:ext uri="{9D8B030D-6E8A-4147-A177-3AD203B41FA5}">
                      <a16:colId xmlns:a16="http://schemas.microsoft.com/office/drawing/2014/main" xmlns="" val="1917616206"/>
                    </a:ext>
                  </a:extLst>
                </a:gridCol>
                <a:gridCol w="1681375">
                  <a:extLst>
                    <a:ext uri="{9D8B030D-6E8A-4147-A177-3AD203B41FA5}">
                      <a16:colId xmlns:a16="http://schemas.microsoft.com/office/drawing/2014/main" xmlns="" val="1651855413"/>
                    </a:ext>
                  </a:extLst>
                </a:gridCol>
              </a:tblGrid>
              <a:tr h="358436">
                <a:tc>
                  <a:txBody>
                    <a:bodyPr/>
                    <a:lstStyle/>
                    <a:p>
                      <a:pPr algn="l" fontAlgn="ctr"/>
                      <a:r>
                        <a:rPr lang="zh-TW" altLang="en-US" sz="1600" u="none" strike="noStrike" dirty="0">
                          <a:effectLst/>
                        </a:rPr>
                        <a:t>專業服務題項</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tc>
                  <a:txBody>
                    <a:bodyPr/>
                    <a:lstStyle/>
                    <a:p>
                      <a:pPr algn="ctr" fontAlgn="ctr"/>
                      <a:r>
                        <a:rPr lang="zh-TW" altLang="en-US" sz="1600" u="none" strike="noStrike" dirty="0">
                          <a:effectLst/>
                        </a:rPr>
                        <a:t>行政職員之滿意度</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tc>
                  <a:txBody>
                    <a:bodyPr/>
                    <a:lstStyle/>
                    <a:p>
                      <a:pPr algn="ctr" fontAlgn="ctr"/>
                      <a:r>
                        <a:rPr lang="zh-TW" altLang="en-US" sz="1600" u="none" strike="noStrike" dirty="0">
                          <a:effectLst/>
                        </a:rPr>
                        <a:t>教師之滿意度</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extLst>
                  <a:ext uri="{0D108BD9-81ED-4DB2-BD59-A6C34878D82A}">
                    <a16:rowId xmlns:a16="http://schemas.microsoft.com/office/drawing/2014/main" xmlns="" val="2551871228"/>
                  </a:ext>
                </a:extLst>
              </a:tr>
              <a:tr h="358436">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您對教師成長活動補助申請之便利性，感覺</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3.969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4.238 </a:t>
                      </a:r>
                    </a:p>
                  </a:txBody>
                  <a:tcPr marL="9525" marR="9525" marT="9525" marB="0" anchor="ctr"/>
                </a:tc>
                <a:extLst>
                  <a:ext uri="{0D108BD9-81ED-4DB2-BD59-A6C34878D82A}">
                    <a16:rowId xmlns:a16="http://schemas.microsoft.com/office/drawing/2014/main" xmlns="" val="662759948"/>
                  </a:ext>
                </a:extLst>
              </a:tr>
              <a:tr h="358436">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您對現行教學講座</a:t>
                      </a:r>
                      <a:r>
                        <a:rPr lang="en-US" altLang="zh-TW" sz="1600" b="0" i="0" u="none" strike="noStrike" dirty="0">
                          <a:solidFill>
                            <a:srgbClr val="000000"/>
                          </a:solidFill>
                          <a:effectLst/>
                          <a:latin typeface="新細明體" panose="02020500000000000000" pitchFamily="18" charset="-120"/>
                          <a:ea typeface="新細明體" panose="02020500000000000000" pitchFamily="18" charset="-120"/>
                        </a:rPr>
                        <a:t>(</a:t>
                      </a: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研習</a:t>
                      </a:r>
                      <a:r>
                        <a:rPr lang="en-US" altLang="zh-TW" sz="1600" b="0" i="0" u="none" strike="noStrike" dirty="0">
                          <a:solidFill>
                            <a:srgbClr val="000000"/>
                          </a:solidFill>
                          <a:effectLst/>
                          <a:latin typeface="新細明體" panose="02020500000000000000" pitchFamily="18" charset="-120"/>
                          <a:ea typeface="新細明體" panose="02020500000000000000" pitchFamily="18" charset="-120"/>
                        </a:rPr>
                        <a:t>)</a:t>
                      </a: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之規劃，感覺</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4.063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4.286 </a:t>
                      </a:r>
                    </a:p>
                  </a:txBody>
                  <a:tcPr marL="9525" marR="9525" marT="9525" marB="0" anchor="ctr"/>
                </a:tc>
                <a:extLst>
                  <a:ext uri="{0D108BD9-81ED-4DB2-BD59-A6C34878D82A}">
                    <a16:rowId xmlns:a16="http://schemas.microsoft.com/office/drawing/2014/main" xmlns="" val="4203701903"/>
                  </a:ext>
                </a:extLst>
              </a:tr>
              <a:tr h="358436">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您對教師成長社群補助申請之便利性，感覺</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3.969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4.286 </a:t>
                      </a:r>
                    </a:p>
                  </a:txBody>
                  <a:tcPr marL="9525" marR="9525" marT="9525" marB="0" anchor="ctr"/>
                </a:tc>
                <a:extLst>
                  <a:ext uri="{0D108BD9-81ED-4DB2-BD59-A6C34878D82A}">
                    <a16:rowId xmlns:a16="http://schemas.microsoft.com/office/drawing/2014/main" xmlns="" val="3095703697"/>
                  </a:ext>
                </a:extLst>
              </a:tr>
              <a:tr h="358436">
                <a:tc>
                  <a:txBody>
                    <a:bodyPr/>
                    <a:lstStyle/>
                    <a:p>
                      <a:pPr algn="l" fontAlgn="ct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您對本校教學助教及各類助教</a:t>
                      </a:r>
                      <a:r>
                        <a:rPr lang="en-US" altLang="zh-TW" sz="1600" b="0" i="0" u="none" strike="noStrike">
                          <a:solidFill>
                            <a:srgbClr val="000000"/>
                          </a:solidFill>
                          <a:effectLst/>
                          <a:latin typeface="新細明體" panose="02020500000000000000" pitchFamily="18" charset="-120"/>
                          <a:ea typeface="新細明體" panose="02020500000000000000" pitchFamily="18" charset="-120"/>
                        </a:rPr>
                        <a:t>TA</a:t>
                      </a: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輔導服務，感覺</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3.938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4.143 </a:t>
                      </a:r>
                    </a:p>
                  </a:txBody>
                  <a:tcPr marL="9525" marR="9525" marT="9525" marB="0" anchor="ctr"/>
                </a:tc>
                <a:extLst>
                  <a:ext uri="{0D108BD9-81ED-4DB2-BD59-A6C34878D82A}">
                    <a16:rowId xmlns:a16="http://schemas.microsoft.com/office/drawing/2014/main" xmlns="" val="3408411881"/>
                  </a:ext>
                </a:extLst>
              </a:tr>
              <a:tr h="358436">
                <a:tc>
                  <a:txBody>
                    <a:bodyPr/>
                    <a:lstStyle/>
                    <a:p>
                      <a:pPr algn="l" fontAlgn="ct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您對本校辦理各類學職涯輔導活動，感覺</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3.781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4.286 </a:t>
                      </a:r>
                    </a:p>
                  </a:txBody>
                  <a:tcPr marL="9525" marR="9525" marT="9525" marB="0" anchor="ctr"/>
                </a:tc>
                <a:extLst>
                  <a:ext uri="{0D108BD9-81ED-4DB2-BD59-A6C34878D82A}">
                    <a16:rowId xmlns:a16="http://schemas.microsoft.com/office/drawing/2014/main" xmlns="" val="1537118584"/>
                  </a:ext>
                </a:extLst>
              </a:tr>
              <a:tr h="358436">
                <a:tc>
                  <a:txBody>
                    <a:bodyPr/>
                    <a:lstStyle/>
                    <a:p>
                      <a:pPr algn="l" fontAlgn="ct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您對精進教學品質研討會之內容及對提升教學品質，感覺</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3.906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4.286 </a:t>
                      </a:r>
                    </a:p>
                  </a:txBody>
                  <a:tcPr marL="9525" marR="9525" marT="9525" marB="0" anchor="ctr"/>
                </a:tc>
                <a:extLst>
                  <a:ext uri="{0D108BD9-81ED-4DB2-BD59-A6C34878D82A}">
                    <a16:rowId xmlns:a16="http://schemas.microsoft.com/office/drawing/2014/main" xmlns="" val="306918078"/>
                  </a:ext>
                </a:extLst>
              </a:tr>
              <a:tr h="358436">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您對教學品質保證作業手冊及對提升教學品質，感覺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3.938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4.095 </a:t>
                      </a:r>
                    </a:p>
                  </a:txBody>
                  <a:tcPr marL="9525" marR="9525" marT="9525" marB="0" anchor="ctr"/>
                </a:tc>
                <a:extLst>
                  <a:ext uri="{0D108BD9-81ED-4DB2-BD59-A6C34878D82A}">
                    <a16:rowId xmlns:a16="http://schemas.microsoft.com/office/drawing/2014/main" xmlns="" val="1946742225"/>
                  </a:ext>
                </a:extLst>
              </a:tr>
              <a:tr h="358436">
                <a:tc>
                  <a:txBody>
                    <a:bodyPr/>
                    <a:lstStyle/>
                    <a:p>
                      <a:pPr algn="l" fontAlgn="ctr"/>
                      <a:r>
                        <a:rPr lang="zh-TW" altLang="en-US" sz="1600" b="0" i="0" u="none" strike="noStrike" dirty="0" smtClean="0">
                          <a:solidFill>
                            <a:srgbClr val="000000"/>
                          </a:solidFill>
                          <a:effectLst/>
                          <a:latin typeface="新細明體" panose="02020500000000000000" pitchFamily="18" charset="-120"/>
                          <a:ea typeface="新細明體" panose="02020500000000000000" pitchFamily="18" charset="-120"/>
                        </a:rPr>
                        <a:t>平均</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3.94</a:t>
                      </a:r>
                    </a:p>
                  </a:txBody>
                  <a:tcPr marL="7620" marR="7620" marT="7620" marB="0" anchor="b"/>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4.23</a:t>
                      </a:r>
                    </a:p>
                  </a:txBody>
                  <a:tcPr marL="7620" marR="7620" marT="7620" marB="0" anchor="b"/>
                </a:tc>
              </a:tr>
              <a:tr h="456191">
                <a:tc>
                  <a:txBody>
                    <a:bodyPr/>
                    <a:lstStyle/>
                    <a:p>
                      <a:pPr algn="l" fontAlgn="ctr"/>
                      <a:r>
                        <a:rPr lang="zh-TW" altLang="en-US" sz="1600" b="1" u="none" strike="noStrike" dirty="0" smtClean="0">
                          <a:effectLst/>
                        </a:rPr>
                        <a:t>全校專業</a:t>
                      </a:r>
                      <a:r>
                        <a:rPr lang="zh-TW" altLang="en-US" sz="1600" b="1" u="none" strike="noStrike" dirty="0">
                          <a:effectLst/>
                        </a:rPr>
                        <a:t>服務滿意度平均</a:t>
                      </a:r>
                      <a:endParaRPr lang="zh-TW" altLang="en-US" sz="1600" b="1"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2"/>
                    </a:solidFill>
                  </a:tcPr>
                </a:tc>
                <a:tc gridSpan="2">
                  <a:txBody>
                    <a:bodyPr/>
                    <a:lstStyle/>
                    <a:p>
                      <a:pPr algn="ctr" fontAlgn="ctr"/>
                      <a:r>
                        <a:rPr lang="en-US" altLang="zh-TW" sz="1600" b="1" u="none" strike="noStrike" dirty="0">
                          <a:effectLst/>
                        </a:rPr>
                        <a:t>3.936</a:t>
                      </a:r>
                      <a:endParaRPr lang="en-US" altLang="zh-TW" sz="1600" b="1" i="0" u="none" strike="noStrike" dirty="0">
                        <a:solidFill>
                          <a:srgbClr val="FF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2"/>
                    </a:solidFill>
                  </a:tcPr>
                </a:tc>
                <a:tc hMerge="1">
                  <a:txBody>
                    <a:bodyPr/>
                    <a:lstStyle/>
                    <a:p>
                      <a:endParaRPr lang="zh-TW" altLang="en-US"/>
                    </a:p>
                  </a:txBody>
                  <a:tcPr/>
                </a:tc>
                <a:extLst>
                  <a:ext uri="{0D108BD9-81ED-4DB2-BD59-A6C34878D82A}">
                    <a16:rowId xmlns:a16="http://schemas.microsoft.com/office/drawing/2014/main" xmlns="" val="3331496473"/>
                  </a:ext>
                </a:extLst>
              </a:tr>
            </a:tbl>
          </a:graphicData>
        </a:graphic>
      </p:graphicFrame>
      <p:sp>
        <p:nvSpPr>
          <p:cNvPr id="3" name="十二角星形 2"/>
          <p:cNvSpPr/>
          <p:nvPr/>
        </p:nvSpPr>
        <p:spPr>
          <a:xfrm>
            <a:off x="9699510" y="245279"/>
            <a:ext cx="2407757" cy="1550895"/>
          </a:xfrm>
          <a:prstGeom prst="star12">
            <a:avLst/>
          </a:prstGeom>
          <a:solidFill>
            <a:srgbClr val="FFFF00"/>
          </a:solidFill>
          <a:ln/>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TW" sz="6000" dirty="0">
                <a:solidFill>
                  <a:schemeClr val="accent6">
                    <a:lumMod val="50000"/>
                  </a:schemeClr>
                </a:solidFill>
              </a:rPr>
              <a:t>3</a:t>
            </a:r>
            <a:endParaRPr lang="zh-TW" altLang="en-US" sz="6000" dirty="0">
              <a:solidFill>
                <a:schemeClr val="accent6">
                  <a:lumMod val="50000"/>
                </a:schemeClr>
              </a:solidFill>
            </a:endParaRPr>
          </a:p>
        </p:txBody>
      </p:sp>
      <p:sp>
        <p:nvSpPr>
          <p:cNvPr id="9" name="文字方塊 8"/>
          <p:cNvSpPr txBox="1"/>
          <p:nvPr/>
        </p:nvSpPr>
        <p:spPr>
          <a:xfrm>
            <a:off x="6474132" y="5554376"/>
            <a:ext cx="3225378" cy="646331"/>
          </a:xfrm>
          <a:prstGeom prst="rect">
            <a:avLst/>
          </a:prstGeom>
          <a:noFill/>
        </p:spPr>
        <p:txBody>
          <a:bodyPr wrap="square" rtlCol="0">
            <a:spAutoFit/>
          </a:bodyPr>
          <a:lstStyle/>
          <a:p>
            <a:r>
              <a:rPr lang="zh-TW" altLang="en-US" dirty="0" smtClean="0">
                <a:solidFill>
                  <a:srgbClr val="FF0000"/>
                </a:solidFill>
              </a:rPr>
              <a:t>＊較全校平均低用紅色表示</a:t>
            </a:r>
            <a:endParaRPr lang="en-US" altLang="zh-TW" dirty="0" smtClean="0">
              <a:solidFill>
                <a:srgbClr val="FF0000"/>
              </a:solidFill>
            </a:endParaRPr>
          </a:p>
          <a:p>
            <a:endParaRPr lang="zh-TW" altLang="en-US" dirty="0">
              <a:solidFill>
                <a:srgbClr val="FF0000"/>
              </a:solidFill>
            </a:endParaRPr>
          </a:p>
        </p:txBody>
      </p:sp>
    </p:spTree>
    <p:extLst>
      <p:ext uri="{BB962C8B-B14F-4D97-AF65-F5344CB8AC3E}">
        <p14:creationId xmlns:p14="http://schemas.microsoft.com/office/powerpoint/2010/main" val="2027826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p:cNvSpPr>
            <a:spLocks noGrp="1"/>
          </p:cNvSpPr>
          <p:nvPr>
            <p:ph type="dt" sz="half" idx="4294967295"/>
          </p:nvPr>
        </p:nvSpPr>
        <p:spPr>
          <a:xfrm>
            <a:off x="9808856" y="6492874"/>
            <a:ext cx="1143000" cy="365125"/>
          </a:xfrm>
        </p:spPr>
        <p:txBody>
          <a:bodyPr/>
          <a:lstStyle/>
          <a:p>
            <a:fld id="{BF0605B6-F71B-41C8-A2F0-A6E85B65960E}" type="datetime1">
              <a:rPr lang="en-US" altLang="zh-TW" smtClean="0"/>
              <a:t>6/25/2018</a:t>
            </a:fld>
            <a:endParaRPr lang="en-US"/>
          </a:p>
        </p:txBody>
      </p:sp>
      <p:sp>
        <p:nvSpPr>
          <p:cNvPr id="4" name="投影片編號版面配置區 3"/>
          <p:cNvSpPr>
            <a:spLocks noGrp="1"/>
          </p:cNvSpPr>
          <p:nvPr>
            <p:ph type="sldNum" sz="quarter" idx="12"/>
          </p:nvPr>
        </p:nvSpPr>
        <p:spPr/>
        <p:txBody>
          <a:bodyPr/>
          <a:lstStyle/>
          <a:p>
            <a:fld id="{4FAB73BC-B049-4115-A692-8D63A059BFB8}" type="slidenum">
              <a:rPr lang="en-US" smtClean="0"/>
              <a:t>22</a:t>
            </a:fld>
            <a:endParaRPr lang="en-US"/>
          </a:p>
        </p:txBody>
      </p:sp>
      <p:sp>
        <p:nvSpPr>
          <p:cNvPr id="5" name="矩形 4"/>
          <p:cNvSpPr/>
          <p:nvPr/>
        </p:nvSpPr>
        <p:spPr>
          <a:xfrm>
            <a:off x="1389185" y="394692"/>
            <a:ext cx="10342992" cy="4708981"/>
          </a:xfrm>
          <a:prstGeom prst="rect">
            <a:avLst/>
          </a:prstGeom>
        </p:spPr>
        <p:txBody>
          <a:bodyPr wrap="square">
            <a:spAutoFit/>
          </a:bodyPr>
          <a:lstStyle/>
          <a:p>
            <a:pPr>
              <a:lnSpc>
                <a:spcPct val="150000"/>
              </a:lnSpc>
            </a:pPr>
            <a:r>
              <a:rPr lang="zh-TW" altLang="en-US" sz="3200" b="1" dirty="0">
                <a:latin typeface="cwmu65"/>
              </a:rPr>
              <a:t>教</a:t>
            </a:r>
            <a:r>
              <a:rPr lang="zh-TW" altLang="en-US" sz="3200" b="1" dirty="0">
                <a:latin typeface="cwmu8c"/>
              </a:rPr>
              <a:t>資</a:t>
            </a:r>
            <a:r>
              <a:rPr lang="zh-TW" altLang="en-US" sz="3200" b="1" dirty="0">
                <a:latin typeface="cwmu4e"/>
              </a:rPr>
              <a:t>中</a:t>
            </a:r>
            <a:r>
              <a:rPr lang="zh-TW" altLang="en-US" sz="3200" b="1" dirty="0">
                <a:latin typeface="cwmu5f"/>
              </a:rPr>
              <a:t>心</a:t>
            </a:r>
            <a:r>
              <a:rPr lang="zh-TW" altLang="en-US" sz="3200" b="1" dirty="0">
                <a:latin typeface="cwmu95"/>
              </a:rPr>
              <a:t>開</a:t>
            </a:r>
            <a:r>
              <a:rPr lang="zh-TW" altLang="en-US" sz="3200" b="1" dirty="0">
                <a:latin typeface="cwmu65"/>
              </a:rPr>
              <a:t>放</a:t>
            </a:r>
            <a:r>
              <a:rPr lang="zh-TW" altLang="en-US" sz="3200" b="1" dirty="0">
                <a:latin typeface="cwmu60"/>
              </a:rPr>
              <a:t>性</a:t>
            </a:r>
            <a:r>
              <a:rPr lang="zh-TW" altLang="en-US" sz="3200" b="1" dirty="0">
                <a:latin typeface="cwmu98"/>
              </a:rPr>
              <a:t>題項</a:t>
            </a:r>
          </a:p>
          <a:p>
            <a:pPr marL="447675" indent="-447675">
              <a:lnSpc>
                <a:spcPct val="150000"/>
              </a:lnSpc>
            </a:pPr>
            <a:r>
              <a:rPr lang="zh-TW" altLang="en-US" sz="2400" dirty="0" smtClean="0">
                <a:latin typeface="SFSS1000"/>
              </a:rPr>
              <a:t>Ｑ：</a:t>
            </a:r>
            <a:r>
              <a:rPr lang="en-US" altLang="zh-TW" sz="2400" dirty="0" smtClean="0">
                <a:latin typeface="SFSS1000"/>
              </a:rPr>
              <a:t> </a:t>
            </a:r>
            <a:r>
              <a:rPr lang="zh-TW" altLang="en-US" sz="2400" b="1" dirty="0">
                <a:solidFill>
                  <a:srgbClr val="FF0000"/>
                </a:solidFill>
              </a:rPr>
              <a:t>教師承辦社群活動</a:t>
            </a:r>
            <a:r>
              <a:rPr lang="zh-TW" altLang="en-US" sz="2400" dirty="0">
                <a:solidFill>
                  <a:srgbClr val="FF0000"/>
                </a:solidFill>
              </a:rPr>
              <a:t>的</a:t>
            </a:r>
            <a:r>
              <a:rPr lang="zh-TW" altLang="en-US" sz="2400" b="1" dirty="0">
                <a:solidFill>
                  <a:srgbClr val="FF0000"/>
                </a:solidFill>
              </a:rPr>
              <a:t>績點認列</a:t>
            </a:r>
            <a:r>
              <a:rPr lang="zh-TW" altLang="en-US" sz="2400" dirty="0">
                <a:solidFill>
                  <a:srgbClr val="FF0000"/>
                </a:solidFill>
              </a:rPr>
              <a:t>，無法讓系上完全清楚</a:t>
            </a:r>
            <a:r>
              <a:rPr lang="zh-TW" altLang="en-US" sz="2400" dirty="0"/>
              <a:t>，希望能將此項目之執行教師績效規劃改由教資中心協助教師辦理申請</a:t>
            </a:r>
            <a:r>
              <a:rPr lang="zh-TW" altLang="en-US" sz="2400" dirty="0" smtClean="0"/>
              <a:t>。</a:t>
            </a:r>
            <a:endParaRPr lang="en-US" altLang="zh-TW" sz="2400" dirty="0" smtClean="0"/>
          </a:p>
          <a:p>
            <a:pPr marL="447675" indent="-447675">
              <a:lnSpc>
                <a:spcPct val="150000"/>
              </a:lnSpc>
            </a:pPr>
            <a:r>
              <a:rPr lang="en-US" altLang="zh-TW" sz="2400" dirty="0">
                <a:solidFill>
                  <a:srgbClr val="FF0000"/>
                </a:solidFill>
                <a:latin typeface="cwmu4e"/>
              </a:rPr>
              <a:t>【</a:t>
            </a:r>
            <a:r>
              <a:rPr lang="zh-TW" altLang="en-US" sz="2400" dirty="0">
                <a:solidFill>
                  <a:srgbClr val="FF0000"/>
                </a:solidFill>
                <a:latin typeface="cwmu4e"/>
              </a:rPr>
              <a:t>教資中心回覆</a:t>
            </a:r>
            <a:r>
              <a:rPr lang="en-US" altLang="zh-TW" sz="2400" dirty="0">
                <a:solidFill>
                  <a:srgbClr val="FF0000"/>
                </a:solidFill>
                <a:latin typeface="cwmu4e"/>
              </a:rPr>
              <a:t>】 </a:t>
            </a:r>
          </a:p>
          <a:p>
            <a:pPr marL="447675" indent="-447675">
              <a:lnSpc>
                <a:spcPct val="150000"/>
              </a:lnSpc>
            </a:pPr>
            <a:r>
              <a:rPr lang="zh-TW" altLang="en-US" sz="2400" dirty="0">
                <a:solidFill>
                  <a:srgbClr val="FF0000"/>
                </a:solidFill>
                <a:latin typeface="cwmu4e"/>
              </a:rPr>
              <a:t>     </a:t>
            </a:r>
            <a:r>
              <a:rPr lang="zh-TW" altLang="en-US" sz="2400" dirty="0" smtClean="0">
                <a:solidFill>
                  <a:srgbClr val="FF0000"/>
                </a:solidFill>
                <a:latin typeface="cwmu4e"/>
              </a:rPr>
              <a:t>本</a:t>
            </a:r>
            <a:r>
              <a:rPr lang="zh-TW" altLang="en-US" sz="2400" dirty="0">
                <a:solidFill>
                  <a:srgbClr val="FF0000"/>
                </a:solidFill>
                <a:latin typeface="cwmu4e"/>
              </a:rPr>
              <a:t>項業務由教學資源中心辦理，依現行法規，為社群活動召集人才認列績效，由當學期執行完畢後，才由教資中心登錄至教師系統，召集人可由人事室教師績效系統查詢績點。</a:t>
            </a:r>
            <a:endParaRPr lang="en-US" altLang="zh-TW" sz="2400" dirty="0">
              <a:solidFill>
                <a:srgbClr val="FF0000"/>
              </a:solidFill>
              <a:latin typeface="cwmu4e"/>
            </a:endParaRPr>
          </a:p>
          <a:p>
            <a:pPr marL="1174750" lvl="1" indent="-717550">
              <a:lnSpc>
                <a:spcPct val="150000"/>
              </a:lnSpc>
            </a:pPr>
            <a:r>
              <a:rPr lang="zh-TW" altLang="en-US" sz="2400" dirty="0">
                <a:solidFill>
                  <a:srgbClr val="FF0000"/>
                </a:solidFill>
                <a:latin typeface="cwmu4e"/>
              </a:rPr>
              <a:t>相關活動均由校務資訊系統公告徵件，進行審查後公告通過案件執行</a:t>
            </a:r>
            <a:r>
              <a:rPr lang="zh-TW" altLang="en-US" sz="2400" dirty="0" smtClean="0">
                <a:solidFill>
                  <a:srgbClr val="FF0000"/>
                </a:solidFill>
                <a:latin typeface="cwmu4e"/>
              </a:rPr>
              <a:t>。</a:t>
            </a:r>
            <a:endParaRPr lang="en-US" altLang="zh-TW" sz="2400" dirty="0">
              <a:solidFill>
                <a:srgbClr val="FF0000"/>
              </a:solidFill>
              <a:latin typeface="cwmu4e"/>
            </a:endParaRPr>
          </a:p>
        </p:txBody>
      </p:sp>
    </p:spTree>
    <p:extLst>
      <p:ext uri="{BB962C8B-B14F-4D97-AF65-F5344CB8AC3E}">
        <p14:creationId xmlns:p14="http://schemas.microsoft.com/office/powerpoint/2010/main" val="3365035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xmlns="" id="{E202D2B6-8B0E-4C78-803F-58A4EFB37B9B}"/>
              </a:ext>
            </a:extLst>
          </p:cNvPr>
          <p:cNvSpPr>
            <a:spLocks noGrp="1"/>
          </p:cNvSpPr>
          <p:nvPr>
            <p:ph type="dt" sz="half" idx="4294967295"/>
          </p:nvPr>
        </p:nvSpPr>
        <p:spPr>
          <a:xfrm>
            <a:off x="9808856" y="6492874"/>
            <a:ext cx="1143000" cy="365125"/>
          </a:xfrm>
        </p:spPr>
        <p:txBody>
          <a:bodyPr/>
          <a:lstStyle/>
          <a:p>
            <a:fld id="{9B47F965-C3D7-415C-8991-3DAD8ABDD845}" type="datetime1">
              <a:rPr lang="en-US" altLang="zh-TW" smtClean="0"/>
              <a:t>6/25/2018</a:t>
            </a:fld>
            <a:endParaRPr lang="en-US"/>
          </a:p>
        </p:txBody>
      </p:sp>
      <p:sp>
        <p:nvSpPr>
          <p:cNvPr id="3" name="頁尾版面配置區 2">
            <a:extLst>
              <a:ext uri="{FF2B5EF4-FFF2-40B4-BE49-F238E27FC236}">
                <a16:creationId xmlns:a16="http://schemas.microsoft.com/office/drawing/2014/main" xmlns="" id="{8DD57B5A-513D-4E10-9D9D-09BA8AC52525}"/>
              </a:ext>
            </a:extLst>
          </p:cNvPr>
          <p:cNvSpPr>
            <a:spLocks noGrp="1"/>
          </p:cNvSpPr>
          <p:nvPr>
            <p:ph type="ftr" sz="quarter" idx="4294967295"/>
          </p:nvPr>
        </p:nvSpPr>
        <p:spPr>
          <a:xfrm>
            <a:off x="2219941" y="6492875"/>
            <a:ext cx="7084177" cy="365125"/>
          </a:xfrm>
        </p:spPr>
        <p:txBody>
          <a:bodyPr/>
          <a:lstStyle/>
          <a:p>
            <a:r>
              <a:rPr lang="en-US" altLang="zh-TW"/>
              <a:t>105</a:t>
            </a:r>
            <a:r>
              <a:rPr lang="zh-TW" altLang="en-US"/>
              <a:t>學年度行政單位服務品質滿意度調查報告</a:t>
            </a:r>
            <a:endParaRPr lang="en-US"/>
          </a:p>
        </p:txBody>
      </p:sp>
      <p:sp>
        <p:nvSpPr>
          <p:cNvPr id="4" name="投影片編號版面配置區 3">
            <a:extLst>
              <a:ext uri="{FF2B5EF4-FFF2-40B4-BE49-F238E27FC236}">
                <a16:creationId xmlns:a16="http://schemas.microsoft.com/office/drawing/2014/main" xmlns="" id="{4E4D6960-5F22-4ECB-B8AD-CEBA0FD3C0C5}"/>
              </a:ext>
            </a:extLst>
          </p:cNvPr>
          <p:cNvSpPr>
            <a:spLocks noGrp="1"/>
          </p:cNvSpPr>
          <p:nvPr>
            <p:ph type="sldNum" sz="quarter" idx="12"/>
          </p:nvPr>
        </p:nvSpPr>
        <p:spPr/>
        <p:txBody>
          <a:bodyPr/>
          <a:lstStyle/>
          <a:p>
            <a:fld id="{4FAB73BC-B049-4115-A692-8D63A059BFB8}" type="slidenum">
              <a:rPr lang="en-US" smtClean="0"/>
              <a:t>23</a:t>
            </a:fld>
            <a:endParaRPr lang="en-US"/>
          </a:p>
        </p:txBody>
      </p:sp>
      <p:sp>
        <p:nvSpPr>
          <p:cNvPr id="5" name="矩形 4">
            <a:extLst>
              <a:ext uri="{FF2B5EF4-FFF2-40B4-BE49-F238E27FC236}">
                <a16:creationId xmlns:a16="http://schemas.microsoft.com/office/drawing/2014/main" xmlns="" id="{C1043589-0D16-4D82-AC8D-C07C4D6497B6}"/>
              </a:ext>
            </a:extLst>
          </p:cNvPr>
          <p:cNvSpPr/>
          <p:nvPr/>
        </p:nvSpPr>
        <p:spPr>
          <a:xfrm>
            <a:off x="1976924" y="2578412"/>
            <a:ext cx="8238153" cy="1754326"/>
          </a:xfrm>
          <a:prstGeom prst="rect">
            <a:avLst/>
          </a:prstGeom>
        </p:spPr>
        <p:txBody>
          <a:bodyPr wrap="none">
            <a:spAutoFit/>
          </a:bodyPr>
          <a:lstStyle/>
          <a:p>
            <a:pPr algn="ctr"/>
            <a:r>
              <a:rPr lang="en-US" altLang="zh-TW" sz="3200" b="1" dirty="0"/>
              <a:t>105</a:t>
            </a:r>
            <a:r>
              <a:rPr lang="zh-TW" altLang="en-US" sz="3200" b="1" dirty="0"/>
              <a:t>學年度行政單位整體服務滿意度</a:t>
            </a:r>
            <a:r>
              <a:rPr lang="zh-TW" altLang="en-US" sz="4400" b="1" dirty="0">
                <a:solidFill>
                  <a:srgbClr val="FF0000"/>
                </a:solidFill>
              </a:rPr>
              <a:t>後三名</a:t>
            </a:r>
            <a:endParaRPr lang="en-US" altLang="zh-TW" sz="4400" b="1" dirty="0">
              <a:solidFill>
                <a:srgbClr val="FF0000"/>
              </a:solidFill>
            </a:endParaRPr>
          </a:p>
          <a:p>
            <a:pPr algn="ctr"/>
            <a:endParaRPr lang="en-US" altLang="zh-TW" sz="3200" dirty="0"/>
          </a:p>
          <a:p>
            <a:pPr algn="ctr"/>
            <a:r>
              <a:rPr lang="zh-TW" altLang="en-US" sz="3200" b="1" dirty="0"/>
              <a:t>受訪對象</a:t>
            </a:r>
            <a:r>
              <a:rPr lang="en-US" altLang="zh-TW" sz="3200" b="1" dirty="0"/>
              <a:t>-</a:t>
            </a:r>
            <a:r>
              <a:rPr lang="zh-TW" altLang="en-US" sz="3200" b="1" dirty="0"/>
              <a:t>教職員</a:t>
            </a:r>
            <a:endParaRPr lang="zh-TW" altLang="en-US" sz="3200" dirty="0"/>
          </a:p>
        </p:txBody>
      </p:sp>
    </p:spTree>
    <p:extLst>
      <p:ext uri="{BB962C8B-B14F-4D97-AF65-F5344CB8AC3E}">
        <p14:creationId xmlns:p14="http://schemas.microsoft.com/office/powerpoint/2010/main" val="2387292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82501" y="239347"/>
            <a:ext cx="7797855" cy="769441"/>
          </a:xfrm>
          <a:prstGeom prst="rect">
            <a:avLst/>
          </a:prstGeom>
        </p:spPr>
        <p:txBody>
          <a:bodyPr wrap="square">
            <a:spAutoFit/>
          </a:bodyPr>
          <a:lstStyle/>
          <a:p>
            <a:r>
              <a:rPr lang="zh-TW" altLang="en-US" sz="4400" b="1" dirty="0">
                <a:solidFill>
                  <a:srgbClr val="FF0000"/>
                </a:solidFill>
                <a:latin typeface="新細明體" panose="02020500000000000000" pitchFamily="18" charset="-120"/>
              </a:rPr>
              <a:t>推廣教育中心</a:t>
            </a:r>
            <a:r>
              <a:rPr lang="zh-TW" altLang="en-US" sz="3600" b="1" dirty="0"/>
              <a:t>專業服務題項分析</a:t>
            </a:r>
          </a:p>
        </p:txBody>
      </p:sp>
      <p:sp>
        <p:nvSpPr>
          <p:cNvPr id="7" name="投影片編號版面配置區 6"/>
          <p:cNvSpPr>
            <a:spLocks noGrp="1"/>
          </p:cNvSpPr>
          <p:nvPr>
            <p:ph type="sldNum" sz="quarter" idx="12"/>
          </p:nvPr>
        </p:nvSpPr>
        <p:spPr>
          <a:xfrm>
            <a:off x="11154116" y="6474946"/>
            <a:ext cx="551167" cy="365125"/>
          </a:xfrm>
        </p:spPr>
        <p:txBody>
          <a:bodyPr/>
          <a:lstStyle/>
          <a:p>
            <a:fld id="{4FAB73BC-B049-4115-A692-8D63A059BFB8}" type="slidenum">
              <a:rPr lang="en-US" smtClean="0"/>
              <a:t>24</a:t>
            </a:fld>
            <a:endParaRPr lang="en-US"/>
          </a:p>
        </p:txBody>
      </p:sp>
      <p:graphicFrame>
        <p:nvGraphicFramePr>
          <p:cNvPr id="8" name="表格 7"/>
          <p:cNvGraphicFramePr>
            <a:graphicFrameLocks noGrp="1"/>
          </p:cNvGraphicFramePr>
          <p:nvPr>
            <p:extLst>
              <p:ext uri="{D42A27DB-BD31-4B8C-83A1-F6EECF244321}">
                <p14:modId xmlns:p14="http://schemas.microsoft.com/office/powerpoint/2010/main" val="3273492499"/>
              </p:ext>
            </p:extLst>
          </p:nvPr>
        </p:nvGraphicFramePr>
        <p:xfrm>
          <a:off x="1752834" y="1126406"/>
          <a:ext cx="8867227" cy="3431841"/>
        </p:xfrm>
        <a:graphic>
          <a:graphicData uri="http://schemas.openxmlformats.org/drawingml/2006/table">
            <a:tbl>
              <a:tblPr>
                <a:tableStyleId>{5C22544A-7EE6-4342-B048-85BDC9FD1C3A}</a:tableStyleId>
              </a:tblPr>
              <a:tblGrid>
                <a:gridCol w="5507695">
                  <a:extLst>
                    <a:ext uri="{9D8B030D-6E8A-4147-A177-3AD203B41FA5}">
                      <a16:colId xmlns:a16="http://schemas.microsoft.com/office/drawing/2014/main" xmlns="" val="1460960002"/>
                    </a:ext>
                  </a:extLst>
                </a:gridCol>
                <a:gridCol w="1679766">
                  <a:extLst>
                    <a:ext uri="{9D8B030D-6E8A-4147-A177-3AD203B41FA5}">
                      <a16:colId xmlns:a16="http://schemas.microsoft.com/office/drawing/2014/main" xmlns="" val="1917616206"/>
                    </a:ext>
                  </a:extLst>
                </a:gridCol>
                <a:gridCol w="1679766">
                  <a:extLst>
                    <a:ext uri="{9D8B030D-6E8A-4147-A177-3AD203B41FA5}">
                      <a16:colId xmlns:a16="http://schemas.microsoft.com/office/drawing/2014/main" xmlns="" val="1651855413"/>
                    </a:ext>
                  </a:extLst>
                </a:gridCol>
              </a:tblGrid>
              <a:tr h="334073">
                <a:tc>
                  <a:txBody>
                    <a:bodyPr/>
                    <a:lstStyle/>
                    <a:p>
                      <a:pPr algn="l" fontAlgn="ctr"/>
                      <a:r>
                        <a:rPr lang="zh-TW" altLang="en-US" sz="1600" u="none" strike="noStrike" dirty="0">
                          <a:effectLst/>
                        </a:rPr>
                        <a:t>專業服務題項</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tc>
                  <a:txBody>
                    <a:bodyPr/>
                    <a:lstStyle/>
                    <a:p>
                      <a:pPr algn="ctr" fontAlgn="ctr"/>
                      <a:r>
                        <a:rPr lang="zh-TW" altLang="en-US" sz="1600" u="none" strike="noStrike" dirty="0">
                          <a:effectLst/>
                        </a:rPr>
                        <a:t>行政職員之滿意度</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tc>
                  <a:txBody>
                    <a:bodyPr/>
                    <a:lstStyle/>
                    <a:p>
                      <a:pPr algn="ctr" fontAlgn="ctr"/>
                      <a:r>
                        <a:rPr lang="zh-TW" altLang="en-US" sz="1600" u="none" strike="noStrike" dirty="0">
                          <a:effectLst/>
                        </a:rPr>
                        <a:t>教師之滿意度</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extLst>
                  <a:ext uri="{0D108BD9-81ED-4DB2-BD59-A6C34878D82A}">
                    <a16:rowId xmlns:a16="http://schemas.microsoft.com/office/drawing/2014/main" xmlns="" val="2551871228"/>
                  </a:ext>
                </a:extLst>
              </a:tr>
              <a:tr h="334073">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您對推廣中心推廣教育業務的服務品質感覺</a:t>
                      </a:r>
                    </a:p>
                  </a:txBody>
                  <a:tcPr marL="9525" marR="9525" marT="9525" marB="0" anchor="ctr"/>
                </a:tc>
                <a:tc>
                  <a:txBody>
                    <a:bodyPr/>
                    <a:lstStyle/>
                    <a:p>
                      <a:pPr algn="ctr" fontAlgn="ctr"/>
                      <a:r>
                        <a:rPr lang="en-US" altLang="zh-TW" sz="1600" b="0" i="0" u="none" strike="noStrike" dirty="0">
                          <a:solidFill>
                            <a:schemeClr val="accent1"/>
                          </a:solidFill>
                          <a:effectLst/>
                          <a:latin typeface="新細明體" panose="02020500000000000000" pitchFamily="18" charset="-120"/>
                          <a:ea typeface="新細明體" panose="02020500000000000000" pitchFamily="18" charset="-120"/>
                        </a:rPr>
                        <a:t>4.143</a:t>
                      </a: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 </a:t>
                      </a:r>
                    </a:p>
                  </a:txBody>
                  <a:tcPr marL="9525" marR="9525" marT="9525" marB="0" anchor="ctr"/>
                </a:tc>
                <a:tc>
                  <a:txBody>
                    <a:bodyPr/>
                    <a:lstStyle/>
                    <a:p>
                      <a:pPr algn="ctr"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3.821 </a:t>
                      </a:r>
                    </a:p>
                  </a:txBody>
                  <a:tcPr marL="9525" marR="9525" marT="9525" marB="0" anchor="ctr"/>
                </a:tc>
                <a:extLst>
                  <a:ext uri="{0D108BD9-81ED-4DB2-BD59-A6C34878D82A}">
                    <a16:rowId xmlns:a16="http://schemas.microsoft.com/office/drawing/2014/main" xmlns="" val="662759948"/>
                  </a:ext>
                </a:extLst>
              </a:tr>
              <a:tr h="334073">
                <a:tc>
                  <a:txBody>
                    <a:bodyPr/>
                    <a:lstStyle/>
                    <a:p>
                      <a:pPr algn="l" fontAlgn="ctr"/>
                      <a:r>
                        <a:rPr lang="zh-TW" altLang="en-US" sz="1600" b="0" i="0" u="none" strike="noStrike" dirty="0">
                          <a:solidFill>
                            <a:srgbClr val="FF0000"/>
                          </a:solidFill>
                          <a:effectLst/>
                          <a:latin typeface="新細明體" panose="02020500000000000000" pitchFamily="18" charset="-120"/>
                          <a:ea typeface="新細明體" panose="02020500000000000000" pitchFamily="18" charset="-120"/>
                        </a:rPr>
                        <a:t>您對推廣中心招生宣導業務的服務品質感覺</a:t>
                      </a:r>
                    </a:p>
                  </a:txBody>
                  <a:tcPr marL="9525" marR="9525" marT="9525" marB="0" anchor="ctr"/>
                </a:tc>
                <a:tc>
                  <a:txBody>
                    <a:bodyPr/>
                    <a:lstStyle/>
                    <a:p>
                      <a:pPr algn="ctr"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3.810 </a:t>
                      </a:r>
                    </a:p>
                  </a:txBody>
                  <a:tcPr marL="9525" marR="9525" marT="9525" marB="0" anchor="ctr"/>
                </a:tc>
                <a:tc>
                  <a:txBody>
                    <a:bodyPr/>
                    <a:lstStyle/>
                    <a:p>
                      <a:pPr algn="ctr"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3.643 </a:t>
                      </a:r>
                    </a:p>
                  </a:txBody>
                  <a:tcPr marL="9525" marR="9525" marT="9525" marB="0" anchor="ctr"/>
                </a:tc>
                <a:extLst>
                  <a:ext uri="{0D108BD9-81ED-4DB2-BD59-A6C34878D82A}">
                    <a16:rowId xmlns:a16="http://schemas.microsoft.com/office/drawing/2014/main" xmlns="" val="4203701903"/>
                  </a:ext>
                </a:extLst>
              </a:tr>
              <a:tr h="334073">
                <a:tc>
                  <a:txBody>
                    <a:bodyPr/>
                    <a:lstStyle/>
                    <a:p>
                      <a:pPr algn="l" fontAlgn="ctr"/>
                      <a:r>
                        <a:rPr lang="zh-TW" altLang="en-US" sz="1600" b="0" i="0" u="none" strike="noStrike" dirty="0">
                          <a:solidFill>
                            <a:srgbClr val="FF0000"/>
                          </a:solidFill>
                          <a:effectLst/>
                          <a:latin typeface="新細明體" panose="02020500000000000000" pitchFamily="18" charset="-120"/>
                          <a:ea typeface="新細明體" panose="02020500000000000000" pitchFamily="18" charset="-120"/>
                        </a:rPr>
                        <a:t>您對推廣中心城區部的場地品質感覺</a:t>
                      </a:r>
                    </a:p>
                  </a:txBody>
                  <a:tcPr marL="9525" marR="9525" marT="9525" marB="0" anchor="ctr"/>
                </a:tc>
                <a:tc>
                  <a:txBody>
                    <a:bodyPr/>
                    <a:lstStyle/>
                    <a:p>
                      <a:pPr algn="ctr"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3.857 </a:t>
                      </a:r>
                    </a:p>
                  </a:txBody>
                  <a:tcPr marL="9525" marR="9525" marT="9525" marB="0" anchor="ctr"/>
                </a:tc>
                <a:tc>
                  <a:txBody>
                    <a:bodyPr/>
                    <a:lstStyle/>
                    <a:p>
                      <a:pPr algn="ctr"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3.500 </a:t>
                      </a:r>
                    </a:p>
                  </a:txBody>
                  <a:tcPr marL="9525" marR="9525" marT="9525" marB="0" anchor="ctr"/>
                </a:tc>
                <a:extLst>
                  <a:ext uri="{0D108BD9-81ED-4DB2-BD59-A6C34878D82A}">
                    <a16:rowId xmlns:a16="http://schemas.microsoft.com/office/drawing/2014/main" xmlns="" val="3095703697"/>
                  </a:ext>
                </a:extLst>
              </a:tr>
              <a:tr h="334073">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您對推廣中心所安排之課程及師資的品質感覺</a:t>
                      </a:r>
                    </a:p>
                  </a:txBody>
                  <a:tcPr marL="9525" marR="9525" marT="9525" marB="0" anchor="ctr"/>
                </a:tc>
                <a:tc>
                  <a:txBody>
                    <a:bodyPr/>
                    <a:lstStyle/>
                    <a:p>
                      <a:pPr algn="ctr" fontAlgn="ctr"/>
                      <a:r>
                        <a:rPr lang="en-US" altLang="zh-TW" sz="1600" b="0" i="0" u="none" strike="noStrike" dirty="0">
                          <a:solidFill>
                            <a:schemeClr val="accent1"/>
                          </a:solidFill>
                          <a:effectLst/>
                          <a:latin typeface="新細明體" panose="02020500000000000000" pitchFamily="18" charset="-120"/>
                          <a:ea typeface="新細明體" panose="02020500000000000000" pitchFamily="18" charset="-120"/>
                        </a:rPr>
                        <a:t>3.952 </a:t>
                      </a:r>
                    </a:p>
                  </a:txBody>
                  <a:tcPr marL="9525" marR="9525" marT="9525" marB="0" anchor="ctr"/>
                </a:tc>
                <a:tc>
                  <a:txBody>
                    <a:bodyPr/>
                    <a:lstStyle/>
                    <a:p>
                      <a:pPr algn="ctr"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3.714 </a:t>
                      </a:r>
                    </a:p>
                  </a:txBody>
                  <a:tcPr marL="9525" marR="9525" marT="9525" marB="0" anchor="ctr"/>
                </a:tc>
                <a:extLst>
                  <a:ext uri="{0D108BD9-81ED-4DB2-BD59-A6C34878D82A}">
                    <a16:rowId xmlns:a16="http://schemas.microsoft.com/office/drawing/2014/main" xmlns="" val="3408411881"/>
                  </a:ext>
                </a:extLst>
              </a:tr>
              <a:tr h="334073">
                <a:tc>
                  <a:txBody>
                    <a:bodyPr/>
                    <a:lstStyle/>
                    <a:p>
                      <a:pPr algn="l" fontAlgn="ct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您對推廣中心各項進修訊息，電話洽詢服務感覺</a:t>
                      </a:r>
                    </a:p>
                  </a:txBody>
                  <a:tcPr marL="9525" marR="9525" marT="9525" marB="0" anchor="ctr"/>
                </a:tc>
                <a:tc>
                  <a:txBody>
                    <a:bodyPr/>
                    <a:lstStyle/>
                    <a:p>
                      <a:pPr algn="ctr" fontAlgn="ctr"/>
                      <a:r>
                        <a:rPr lang="en-US" altLang="zh-TW" sz="1600" b="0" i="0" u="none" strike="noStrike" dirty="0">
                          <a:solidFill>
                            <a:schemeClr val="accent1"/>
                          </a:solidFill>
                          <a:effectLst/>
                          <a:latin typeface="新細明體" panose="02020500000000000000" pitchFamily="18" charset="-120"/>
                          <a:ea typeface="新細明體" panose="02020500000000000000" pitchFamily="18" charset="-120"/>
                        </a:rPr>
                        <a:t>4.143 </a:t>
                      </a:r>
                    </a:p>
                  </a:txBody>
                  <a:tcPr marL="9525" marR="9525" marT="9525" marB="0" anchor="ctr"/>
                </a:tc>
                <a:tc>
                  <a:txBody>
                    <a:bodyPr/>
                    <a:lstStyle/>
                    <a:p>
                      <a:pPr algn="ctr"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3.750 </a:t>
                      </a:r>
                    </a:p>
                  </a:txBody>
                  <a:tcPr marL="9525" marR="9525" marT="9525" marB="0" anchor="ctr"/>
                </a:tc>
                <a:extLst>
                  <a:ext uri="{0D108BD9-81ED-4DB2-BD59-A6C34878D82A}">
                    <a16:rowId xmlns:a16="http://schemas.microsoft.com/office/drawing/2014/main" xmlns="" val="1537118584"/>
                  </a:ext>
                </a:extLst>
              </a:tr>
              <a:tr h="334073">
                <a:tc>
                  <a:txBody>
                    <a:bodyPr/>
                    <a:lstStyle/>
                    <a:p>
                      <a:pPr algn="l" fontAlgn="ctr"/>
                      <a:r>
                        <a:rPr lang="zh-TW" altLang="en-US" sz="1600" b="0" i="0" u="none" strike="noStrike" dirty="0">
                          <a:solidFill>
                            <a:srgbClr val="FF0000"/>
                          </a:solidFill>
                          <a:effectLst/>
                          <a:latin typeface="新細明體" panose="02020500000000000000" pitchFamily="18" charset="-120"/>
                          <a:ea typeface="新細明體" panose="02020500000000000000" pitchFamily="18" charset="-120"/>
                        </a:rPr>
                        <a:t>請問你對推廣中心之網頁資訊、內容更新感覺</a:t>
                      </a:r>
                    </a:p>
                  </a:txBody>
                  <a:tcPr marL="9525" marR="9525" marT="9525" marB="0" anchor="ctr"/>
                </a:tc>
                <a:tc>
                  <a:txBody>
                    <a:bodyPr/>
                    <a:lstStyle/>
                    <a:p>
                      <a:pPr algn="ctr"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3.762 </a:t>
                      </a:r>
                    </a:p>
                  </a:txBody>
                  <a:tcPr marL="9525" marR="9525" marT="9525" marB="0" anchor="ctr"/>
                </a:tc>
                <a:tc>
                  <a:txBody>
                    <a:bodyPr/>
                    <a:lstStyle/>
                    <a:p>
                      <a:pPr algn="ctr"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3.429 </a:t>
                      </a:r>
                    </a:p>
                  </a:txBody>
                  <a:tcPr marL="9525" marR="9525" marT="9525" marB="0" anchor="ctr"/>
                </a:tc>
                <a:extLst>
                  <a:ext uri="{0D108BD9-81ED-4DB2-BD59-A6C34878D82A}">
                    <a16:rowId xmlns:a16="http://schemas.microsoft.com/office/drawing/2014/main" xmlns="" val="1946742225"/>
                  </a:ext>
                </a:extLst>
              </a:tr>
              <a:tr h="334073">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您對推廣中心各項申請流程之服務品質感覺</a:t>
                      </a:r>
                    </a:p>
                  </a:txBody>
                  <a:tcPr marL="9525" marR="9525" marT="9525" marB="0" anchor="ctr"/>
                </a:tc>
                <a:tc>
                  <a:txBody>
                    <a:bodyPr/>
                    <a:lstStyle/>
                    <a:p>
                      <a:pPr algn="ctr"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3.952 </a:t>
                      </a:r>
                    </a:p>
                  </a:txBody>
                  <a:tcPr marL="9525" marR="9525" marT="9525" marB="0" anchor="ctr"/>
                </a:tc>
                <a:tc>
                  <a:txBody>
                    <a:bodyPr/>
                    <a:lstStyle/>
                    <a:p>
                      <a:pPr algn="ctr"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3.714 </a:t>
                      </a:r>
                    </a:p>
                  </a:txBody>
                  <a:tcPr marL="9525" marR="9525" marT="9525" marB="0" anchor="ctr"/>
                </a:tc>
                <a:extLst>
                  <a:ext uri="{0D108BD9-81ED-4DB2-BD59-A6C34878D82A}">
                    <a16:rowId xmlns:a16="http://schemas.microsoft.com/office/drawing/2014/main" xmlns="" val="4081514164"/>
                  </a:ext>
                </a:extLst>
              </a:tr>
              <a:tr h="334073">
                <a:tc>
                  <a:txBody>
                    <a:bodyPr/>
                    <a:lstStyle/>
                    <a:p>
                      <a:pPr algn="l" fontAlgn="ctr"/>
                      <a:r>
                        <a:rPr lang="zh-TW" altLang="en-US" sz="1600" b="0" i="0" u="none" strike="noStrike" dirty="0" smtClean="0">
                          <a:solidFill>
                            <a:srgbClr val="000000"/>
                          </a:solidFill>
                          <a:effectLst/>
                          <a:latin typeface="新細明體" panose="02020500000000000000" pitchFamily="18" charset="-120"/>
                          <a:ea typeface="新細明體" panose="02020500000000000000" pitchFamily="18" charset="-120"/>
                        </a:rPr>
                        <a:t>平圴</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3.95</a:t>
                      </a:r>
                    </a:p>
                  </a:txBody>
                  <a:tcPr marL="7620" marR="7620" marT="7620" marB="0" anchor="b"/>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3.65</a:t>
                      </a:r>
                    </a:p>
                  </a:txBody>
                  <a:tcPr marL="7620" marR="7620" marT="7620" marB="0" anchor="b"/>
                </a:tc>
              </a:tr>
              <a:tr h="425184">
                <a:tc>
                  <a:txBody>
                    <a:bodyPr/>
                    <a:lstStyle/>
                    <a:p>
                      <a:pPr algn="l" fontAlgn="ctr"/>
                      <a:r>
                        <a:rPr lang="zh-TW" altLang="en-US" sz="1600" b="1" u="none" strike="noStrike" dirty="0" smtClean="0">
                          <a:effectLst/>
                        </a:rPr>
                        <a:t>全校專業</a:t>
                      </a:r>
                      <a:r>
                        <a:rPr lang="zh-TW" altLang="en-US" sz="1600" b="1" u="none" strike="noStrike" dirty="0">
                          <a:effectLst/>
                        </a:rPr>
                        <a:t>服務滿意度平均</a:t>
                      </a:r>
                      <a:endParaRPr lang="zh-TW" altLang="en-US" sz="1600" b="1"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2"/>
                    </a:solidFill>
                  </a:tcPr>
                </a:tc>
                <a:tc gridSpan="2">
                  <a:txBody>
                    <a:bodyPr/>
                    <a:lstStyle/>
                    <a:p>
                      <a:pPr algn="ctr" fontAlgn="ctr"/>
                      <a:r>
                        <a:rPr lang="en-US" altLang="zh-TW" sz="1600" b="1" u="none" strike="noStrike" dirty="0">
                          <a:effectLst/>
                        </a:rPr>
                        <a:t>3.934</a:t>
                      </a:r>
                      <a:endParaRPr lang="en-US" altLang="zh-TW" sz="1600" b="1" i="0" u="none" strike="noStrike" dirty="0">
                        <a:solidFill>
                          <a:srgbClr val="FF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2"/>
                    </a:solidFill>
                  </a:tcPr>
                </a:tc>
                <a:tc hMerge="1">
                  <a:txBody>
                    <a:bodyPr/>
                    <a:lstStyle/>
                    <a:p>
                      <a:endParaRPr lang="zh-TW" altLang="en-US"/>
                    </a:p>
                  </a:txBody>
                  <a:tcPr/>
                </a:tc>
                <a:extLst>
                  <a:ext uri="{0D108BD9-81ED-4DB2-BD59-A6C34878D82A}">
                    <a16:rowId xmlns:a16="http://schemas.microsoft.com/office/drawing/2014/main" xmlns="" val="3331496473"/>
                  </a:ext>
                </a:extLst>
              </a:tr>
            </a:tbl>
          </a:graphicData>
        </a:graphic>
      </p:graphicFrame>
      <p:sp>
        <p:nvSpPr>
          <p:cNvPr id="3" name="文字方塊 2"/>
          <p:cNvSpPr txBox="1"/>
          <p:nvPr/>
        </p:nvSpPr>
        <p:spPr>
          <a:xfrm>
            <a:off x="1917244" y="4535954"/>
            <a:ext cx="9128367" cy="1938992"/>
          </a:xfrm>
          <a:prstGeom prst="rect">
            <a:avLst/>
          </a:prstGeom>
          <a:noFill/>
        </p:spPr>
        <p:txBody>
          <a:bodyPr wrap="square" rtlCol="0">
            <a:spAutoFit/>
          </a:bodyPr>
          <a:lstStyle/>
          <a:p>
            <a:pPr>
              <a:lnSpc>
                <a:spcPct val="150000"/>
              </a:lnSpc>
            </a:pPr>
            <a:endParaRPr lang="en-US" altLang="zh-TW" sz="2000" dirty="0" smtClean="0"/>
          </a:p>
          <a:p>
            <a:pPr>
              <a:lnSpc>
                <a:spcPct val="150000"/>
              </a:lnSpc>
            </a:pPr>
            <a:r>
              <a:rPr lang="zh-TW" altLang="en-US" sz="2000" dirty="0" smtClean="0"/>
              <a:t>全</a:t>
            </a:r>
            <a:r>
              <a:rPr lang="zh-TW" altLang="en-US" sz="2000" dirty="0"/>
              <a:t>校計有</a:t>
            </a:r>
            <a:r>
              <a:rPr lang="en-US" altLang="zh-TW" sz="2000" dirty="0"/>
              <a:t>17</a:t>
            </a:r>
            <a:r>
              <a:rPr lang="zh-TW" altLang="en-US" sz="2000" dirty="0"/>
              <a:t>個行政單位參與</a:t>
            </a:r>
            <a:r>
              <a:rPr lang="en-US" altLang="zh-TW" sz="2000" dirty="0"/>
              <a:t>105</a:t>
            </a:r>
            <a:r>
              <a:rPr lang="zh-TW" altLang="en-US" sz="2000" dirty="0"/>
              <a:t>學年服務滿意度調查，雖貴單位</a:t>
            </a:r>
            <a:r>
              <a:rPr lang="zh-TW" altLang="en-US" sz="2000" dirty="0" smtClean="0"/>
              <a:t>排名為後三</a:t>
            </a:r>
            <a:r>
              <a:rPr lang="zh-TW" altLang="en-US" sz="2000" dirty="0"/>
              <a:t>名之</a:t>
            </a:r>
            <a:r>
              <a:rPr lang="zh-TW" altLang="en-US" sz="2000" dirty="0" smtClean="0"/>
              <a:t>三整體</a:t>
            </a:r>
            <a:r>
              <a:rPr lang="zh-TW" altLang="en-US" sz="2000" dirty="0"/>
              <a:t>滿意度仍達</a:t>
            </a:r>
            <a:r>
              <a:rPr lang="en-US" altLang="zh-TW" sz="2000" dirty="0" smtClean="0"/>
              <a:t>3.753</a:t>
            </a:r>
            <a:r>
              <a:rPr lang="zh-TW" altLang="en-US" sz="2000" dirty="0" smtClean="0"/>
              <a:t>，</a:t>
            </a:r>
            <a:r>
              <a:rPr lang="zh-TW" altLang="en-US" sz="2000" dirty="0"/>
              <a:t>滿意程度普通偏向滿意，有進步空間，教職員對於</a:t>
            </a:r>
            <a:r>
              <a:rPr lang="zh-TW" altLang="en-US" sz="2000" dirty="0">
                <a:solidFill>
                  <a:srgbClr val="FF0000"/>
                </a:solidFill>
              </a:rPr>
              <a:t>貴單位之網頁內容與更新感覺</a:t>
            </a:r>
            <a:r>
              <a:rPr lang="zh-TW" altLang="en-US" sz="2000" dirty="0"/>
              <a:t>滿意度較低，可為改善參考之方向。</a:t>
            </a:r>
          </a:p>
        </p:txBody>
      </p:sp>
      <p:sp>
        <p:nvSpPr>
          <p:cNvPr id="9" name="文字方塊 8"/>
          <p:cNvSpPr txBox="1"/>
          <p:nvPr/>
        </p:nvSpPr>
        <p:spPr>
          <a:xfrm>
            <a:off x="7652997" y="4675865"/>
            <a:ext cx="3225378" cy="369332"/>
          </a:xfrm>
          <a:prstGeom prst="rect">
            <a:avLst/>
          </a:prstGeom>
          <a:noFill/>
        </p:spPr>
        <p:txBody>
          <a:bodyPr wrap="square" rtlCol="0">
            <a:spAutoFit/>
          </a:bodyPr>
          <a:lstStyle/>
          <a:p>
            <a:r>
              <a:rPr lang="zh-TW" altLang="en-US" dirty="0" smtClean="0">
                <a:solidFill>
                  <a:srgbClr val="FF0000"/>
                </a:solidFill>
              </a:rPr>
              <a:t>＊較全校平均低用紅色表示</a:t>
            </a:r>
            <a:endParaRPr lang="en-US" altLang="zh-TW" dirty="0" smtClean="0">
              <a:solidFill>
                <a:srgbClr val="FF0000"/>
              </a:solidFill>
            </a:endParaRPr>
          </a:p>
        </p:txBody>
      </p:sp>
    </p:spTree>
    <p:extLst>
      <p:ext uri="{BB962C8B-B14F-4D97-AF65-F5344CB8AC3E}">
        <p14:creationId xmlns:p14="http://schemas.microsoft.com/office/powerpoint/2010/main" val="1532786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p:cNvSpPr>
            <a:spLocks noGrp="1"/>
          </p:cNvSpPr>
          <p:nvPr>
            <p:ph type="dt" sz="half" idx="4294967295"/>
          </p:nvPr>
        </p:nvSpPr>
        <p:spPr>
          <a:xfrm>
            <a:off x="9808856" y="6492874"/>
            <a:ext cx="1143000" cy="365125"/>
          </a:xfrm>
        </p:spPr>
        <p:txBody>
          <a:bodyPr/>
          <a:lstStyle/>
          <a:p>
            <a:fld id="{5046D42A-ADE0-4DA0-8514-A0B312D1EF33}" type="datetime1">
              <a:rPr lang="en-US" altLang="zh-TW" smtClean="0"/>
              <a:t>6/25/2018</a:t>
            </a:fld>
            <a:endParaRPr lang="en-US"/>
          </a:p>
        </p:txBody>
      </p:sp>
      <p:sp>
        <p:nvSpPr>
          <p:cNvPr id="3" name="頁尾版面配置區 2"/>
          <p:cNvSpPr>
            <a:spLocks noGrp="1"/>
          </p:cNvSpPr>
          <p:nvPr>
            <p:ph type="ftr" sz="quarter" idx="4294967295"/>
          </p:nvPr>
        </p:nvSpPr>
        <p:spPr>
          <a:xfrm>
            <a:off x="2219941" y="6492875"/>
            <a:ext cx="7084177" cy="365125"/>
          </a:xfrm>
        </p:spPr>
        <p:txBody>
          <a:bodyPr/>
          <a:lstStyle/>
          <a:p>
            <a:r>
              <a:rPr lang="en-US" altLang="zh-TW"/>
              <a:t>105</a:t>
            </a:r>
            <a:r>
              <a:rPr lang="zh-TW" altLang="en-US"/>
              <a:t>學年度行政單位服務品質滿意度調查報告</a:t>
            </a:r>
            <a:endParaRPr lang="en-US"/>
          </a:p>
        </p:txBody>
      </p:sp>
      <p:sp>
        <p:nvSpPr>
          <p:cNvPr id="4" name="投影片編號版面配置區 3"/>
          <p:cNvSpPr>
            <a:spLocks noGrp="1"/>
          </p:cNvSpPr>
          <p:nvPr>
            <p:ph type="sldNum" sz="quarter" idx="12"/>
          </p:nvPr>
        </p:nvSpPr>
        <p:spPr/>
        <p:txBody>
          <a:bodyPr/>
          <a:lstStyle/>
          <a:p>
            <a:fld id="{4FAB73BC-B049-4115-A692-8D63A059BFB8}" type="slidenum">
              <a:rPr lang="en-US" smtClean="0"/>
              <a:t>25</a:t>
            </a:fld>
            <a:endParaRPr lang="en-US"/>
          </a:p>
        </p:txBody>
      </p:sp>
      <p:sp>
        <p:nvSpPr>
          <p:cNvPr id="5" name="矩形 4"/>
          <p:cNvSpPr/>
          <p:nvPr/>
        </p:nvSpPr>
        <p:spPr>
          <a:xfrm>
            <a:off x="1795105" y="815370"/>
            <a:ext cx="9937072" cy="3046988"/>
          </a:xfrm>
          <a:prstGeom prst="rect">
            <a:avLst/>
          </a:prstGeom>
        </p:spPr>
        <p:txBody>
          <a:bodyPr wrap="square">
            <a:spAutoFit/>
          </a:bodyPr>
          <a:lstStyle/>
          <a:p>
            <a:pPr>
              <a:lnSpc>
                <a:spcPct val="150000"/>
              </a:lnSpc>
            </a:pPr>
            <a:r>
              <a:rPr lang="zh-TW" altLang="en-US" sz="3200" b="1" dirty="0">
                <a:latin typeface="cwmu90"/>
              </a:rPr>
              <a:t>推廣教育中心</a:t>
            </a:r>
            <a:r>
              <a:rPr lang="zh-TW" altLang="en-US" sz="3200" b="1" dirty="0">
                <a:latin typeface="cwmu5c"/>
              </a:rPr>
              <a:t>專</a:t>
            </a:r>
            <a:r>
              <a:rPr lang="zh-TW" altLang="en-US" sz="3200" b="1" dirty="0">
                <a:latin typeface="cwmu69"/>
              </a:rPr>
              <a:t>業</a:t>
            </a:r>
            <a:r>
              <a:rPr lang="zh-TW" altLang="en-US" sz="3200" b="1" dirty="0">
                <a:latin typeface="cwmu67"/>
              </a:rPr>
              <a:t>服</a:t>
            </a:r>
            <a:r>
              <a:rPr lang="zh-TW" altLang="en-US" sz="3200" b="1" dirty="0">
                <a:latin typeface="cwmu52"/>
              </a:rPr>
              <a:t>務</a:t>
            </a:r>
            <a:r>
              <a:rPr lang="zh-TW" altLang="en-US" sz="3200" b="1" dirty="0">
                <a:latin typeface="cwmu95"/>
              </a:rPr>
              <a:t>開</a:t>
            </a:r>
            <a:r>
              <a:rPr lang="zh-TW" altLang="en-US" sz="3200" b="1" dirty="0">
                <a:latin typeface="cwmu65"/>
              </a:rPr>
              <a:t>放</a:t>
            </a:r>
            <a:r>
              <a:rPr lang="zh-TW" altLang="en-US" sz="3200" b="1" dirty="0">
                <a:latin typeface="cwmu60"/>
              </a:rPr>
              <a:t>性</a:t>
            </a:r>
            <a:r>
              <a:rPr lang="zh-TW" altLang="en-US" sz="3200" b="1" dirty="0">
                <a:latin typeface="cwmu98"/>
              </a:rPr>
              <a:t>題項</a:t>
            </a:r>
          </a:p>
          <a:p>
            <a:pPr marL="457200" indent="-457200">
              <a:lnSpc>
                <a:spcPct val="150000"/>
              </a:lnSpc>
              <a:buFont typeface="+mj-lt"/>
              <a:buAutoNum type="arabicPeriod"/>
            </a:pPr>
            <a:r>
              <a:rPr lang="zh-TW" altLang="en-US" sz="2400" dirty="0">
                <a:latin typeface="cwmu67"/>
              </a:rPr>
              <a:t>推廣中心</a:t>
            </a:r>
            <a:r>
              <a:rPr lang="zh-TW" altLang="en-US" sz="2400" dirty="0">
                <a:solidFill>
                  <a:srgbClr val="FF0000"/>
                </a:solidFill>
                <a:latin typeface="cwmu67"/>
              </a:rPr>
              <a:t>台南分部的同仁對於業務與學校行政程序熟悉度</a:t>
            </a:r>
            <a:r>
              <a:rPr lang="zh-TW" altLang="en-US" sz="2400" dirty="0" smtClean="0">
                <a:solidFill>
                  <a:srgbClr val="FF0000"/>
                </a:solidFill>
                <a:latin typeface="cwmu67"/>
              </a:rPr>
              <a:t>不足。</a:t>
            </a:r>
            <a:endParaRPr lang="en-US" altLang="zh-TW" sz="2400" dirty="0" smtClean="0">
              <a:solidFill>
                <a:srgbClr val="FF0000"/>
              </a:solidFill>
              <a:latin typeface="cwmu67"/>
            </a:endParaRPr>
          </a:p>
          <a:p>
            <a:pPr>
              <a:lnSpc>
                <a:spcPct val="150000"/>
              </a:lnSpc>
            </a:pPr>
            <a:r>
              <a:rPr lang="en-US" altLang="zh-TW" sz="2400" dirty="0">
                <a:solidFill>
                  <a:srgbClr val="FF0000"/>
                </a:solidFill>
                <a:latin typeface="cwmu4e"/>
              </a:rPr>
              <a:t>【</a:t>
            </a:r>
            <a:r>
              <a:rPr lang="zh-TW" altLang="en-US" sz="2400" dirty="0">
                <a:solidFill>
                  <a:srgbClr val="FF0000"/>
                </a:solidFill>
                <a:latin typeface="cwmu4e"/>
              </a:rPr>
              <a:t>推廣教育中心回覆</a:t>
            </a:r>
            <a:r>
              <a:rPr lang="en-US" altLang="zh-TW" sz="2400" dirty="0">
                <a:solidFill>
                  <a:srgbClr val="FF0000"/>
                </a:solidFill>
                <a:latin typeface="cwmu4e"/>
              </a:rPr>
              <a:t>】</a:t>
            </a:r>
          </a:p>
          <a:p>
            <a:pPr>
              <a:lnSpc>
                <a:spcPct val="150000"/>
              </a:lnSpc>
            </a:pPr>
            <a:r>
              <a:rPr lang="zh-TW" altLang="en-US" sz="2400" dirty="0">
                <a:solidFill>
                  <a:srgbClr val="FF0000"/>
                </a:solidFill>
                <a:latin typeface="cwmu4e"/>
              </a:rPr>
              <a:t>加強中心同仁行政作業嚴謹度及業務熟悉度，建立自我檢查機制。關於業務上之詢問，要求同仁詳細說明，藉以強化宣導功能及提昇服務品質。  </a:t>
            </a:r>
          </a:p>
        </p:txBody>
      </p:sp>
    </p:spTree>
    <p:extLst>
      <p:ext uri="{BB962C8B-B14F-4D97-AF65-F5344CB8AC3E}">
        <p14:creationId xmlns:p14="http://schemas.microsoft.com/office/powerpoint/2010/main" val="35057325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07398" y="162201"/>
            <a:ext cx="8430130" cy="707886"/>
          </a:xfrm>
          <a:prstGeom prst="rect">
            <a:avLst/>
          </a:prstGeom>
        </p:spPr>
        <p:txBody>
          <a:bodyPr wrap="square">
            <a:spAutoFit/>
          </a:bodyPr>
          <a:lstStyle/>
          <a:p>
            <a:r>
              <a:rPr lang="zh-TW" altLang="en-US" sz="4000" b="1" dirty="0">
                <a:solidFill>
                  <a:srgbClr val="FF0000"/>
                </a:solidFill>
                <a:latin typeface="新細明體" panose="02020500000000000000" pitchFamily="18" charset="-120"/>
              </a:rPr>
              <a:t>國際及兩岸事務處</a:t>
            </a:r>
            <a:r>
              <a:rPr lang="zh-TW" altLang="en-US" sz="4000" b="1" dirty="0"/>
              <a:t>專業服務題項分析</a:t>
            </a:r>
            <a:endParaRPr lang="zh-TW" altLang="en-US" b="1" dirty="0"/>
          </a:p>
        </p:txBody>
      </p:sp>
      <p:sp>
        <p:nvSpPr>
          <p:cNvPr id="7" name="投影片編號版面配置區 6"/>
          <p:cNvSpPr>
            <a:spLocks noGrp="1"/>
          </p:cNvSpPr>
          <p:nvPr>
            <p:ph type="sldNum" sz="quarter" idx="12"/>
          </p:nvPr>
        </p:nvSpPr>
        <p:spPr/>
        <p:txBody>
          <a:bodyPr/>
          <a:lstStyle/>
          <a:p>
            <a:fld id="{4FAB73BC-B049-4115-A692-8D63A059BFB8}" type="slidenum">
              <a:rPr lang="en-US" smtClean="0"/>
              <a:t>26</a:t>
            </a:fld>
            <a:endParaRPr lang="en-US"/>
          </a:p>
        </p:txBody>
      </p:sp>
      <p:graphicFrame>
        <p:nvGraphicFramePr>
          <p:cNvPr id="8" name="表格 7"/>
          <p:cNvGraphicFramePr>
            <a:graphicFrameLocks noGrp="1"/>
          </p:cNvGraphicFramePr>
          <p:nvPr>
            <p:extLst>
              <p:ext uri="{D42A27DB-BD31-4B8C-83A1-F6EECF244321}">
                <p14:modId xmlns:p14="http://schemas.microsoft.com/office/powerpoint/2010/main" val="2867889315"/>
              </p:ext>
            </p:extLst>
          </p:nvPr>
        </p:nvGraphicFramePr>
        <p:xfrm>
          <a:off x="1370240" y="1022115"/>
          <a:ext cx="9675442" cy="4284991"/>
        </p:xfrm>
        <a:graphic>
          <a:graphicData uri="http://schemas.openxmlformats.org/drawingml/2006/table">
            <a:tbl>
              <a:tblPr>
                <a:tableStyleId>{5C22544A-7EE6-4342-B048-85BDC9FD1C3A}</a:tableStyleId>
              </a:tblPr>
              <a:tblGrid>
                <a:gridCol w="6249988">
                  <a:extLst>
                    <a:ext uri="{9D8B030D-6E8A-4147-A177-3AD203B41FA5}">
                      <a16:colId xmlns:a16="http://schemas.microsoft.com/office/drawing/2014/main" xmlns="" val="1460960002"/>
                    </a:ext>
                  </a:extLst>
                </a:gridCol>
                <a:gridCol w="1712727">
                  <a:extLst>
                    <a:ext uri="{9D8B030D-6E8A-4147-A177-3AD203B41FA5}">
                      <a16:colId xmlns:a16="http://schemas.microsoft.com/office/drawing/2014/main" xmlns="" val="1917616206"/>
                    </a:ext>
                  </a:extLst>
                </a:gridCol>
                <a:gridCol w="1712727">
                  <a:extLst>
                    <a:ext uri="{9D8B030D-6E8A-4147-A177-3AD203B41FA5}">
                      <a16:colId xmlns:a16="http://schemas.microsoft.com/office/drawing/2014/main" xmlns="" val="1651855413"/>
                    </a:ext>
                  </a:extLst>
                </a:gridCol>
              </a:tblGrid>
              <a:tr h="414708">
                <a:tc>
                  <a:txBody>
                    <a:bodyPr/>
                    <a:lstStyle/>
                    <a:p>
                      <a:pPr algn="l" fontAlgn="ctr"/>
                      <a:r>
                        <a:rPr lang="zh-TW" altLang="en-US" sz="1600" u="none" strike="noStrike" dirty="0">
                          <a:effectLst/>
                        </a:rPr>
                        <a:t>專業服務題項</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tc>
                  <a:txBody>
                    <a:bodyPr/>
                    <a:lstStyle/>
                    <a:p>
                      <a:pPr algn="ctr" fontAlgn="ctr"/>
                      <a:r>
                        <a:rPr lang="zh-TW" altLang="en-US" sz="1600" u="none" strike="noStrike" dirty="0">
                          <a:effectLst/>
                        </a:rPr>
                        <a:t>行政職員之滿意度</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tc>
                  <a:txBody>
                    <a:bodyPr/>
                    <a:lstStyle/>
                    <a:p>
                      <a:pPr algn="ctr" fontAlgn="ctr"/>
                      <a:r>
                        <a:rPr lang="zh-TW" altLang="en-US" sz="1600" u="none" strike="noStrike" dirty="0">
                          <a:effectLst/>
                        </a:rPr>
                        <a:t>教師之滿意度</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extLst>
                  <a:ext uri="{0D108BD9-81ED-4DB2-BD59-A6C34878D82A}">
                    <a16:rowId xmlns:a16="http://schemas.microsoft.com/office/drawing/2014/main" xmlns="" val="2551871228"/>
                  </a:ext>
                </a:extLst>
              </a:tr>
              <a:tr h="414708">
                <a:tc>
                  <a:txBody>
                    <a:bodyPr/>
                    <a:lstStyle/>
                    <a:p>
                      <a:pPr algn="l" fontAlgn="ctr"/>
                      <a:r>
                        <a:rPr lang="zh-TW" altLang="en-US" sz="1600" b="0" i="0" u="none" strike="noStrike" kern="1200" dirty="0">
                          <a:solidFill>
                            <a:srgbClr val="000000"/>
                          </a:solidFill>
                          <a:effectLst/>
                          <a:latin typeface="新細明體" panose="02020500000000000000" pitchFamily="18" charset="-120"/>
                          <a:ea typeface="新細明體" panose="02020500000000000000" pitchFamily="18" charset="-120"/>
                          <a:cs typeface="+mn-cs"/>
                        </a:rPr>
                        <a:t>您對國兩處教學課程開發組的服務品質感覺</a:t>
                      </a:r>
                    </a:p>
                  </a:txBody>
                  <a:tcPr marL="9525" marR="9525" marT="9525" marB="0" anchor="ctr"/>
                </a:tc>
                <a:tc>
                  <a:txBody>
                    <a:bodyPr/>
                    <a:lstStyle/>
                    <a:p>
                      <a:pPr algn="ctr"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3.500 </a:t>
                      </a:r>
                    </a:p>
                  </a:txBody>
                  <a:tcPr marL="9525" marR="9525" marT="9525" marB="0" anchor="ctr"/>
                </a:tc>
                <a:tc>
                  <a:txBody>
                    <a:bodyPr/>
                    <a:lstStyle/>
                    <a:p>
                      <a:pPr algn="ctr" fontAlgn="ctr"/>
                      <a:r>
                        <a:rPr lang="en-US" altLang="zh-TW" sz="1600" b="0" i="0" u="none" strike="noStrike">
                          <a:solidFill>
                            <a:srgbClr val="FF0000"/>
                          </a:solidFill>
                          <a:effectLst/>
                          <a:latin typeface="新細明體" panose="02020500000000000000" pitchFamily="18" charset="-120"/>
                          <a:ea typeface="新細明體" panose="02020500000000000000" pitchFamily="18" charset="-120"/>
                        </a:rPr>
                        <a:t>3.667 </a:t>
                      </a:r>
                    </a:p>
                  </a:txBody>
                  <a:tcPr marL="9525" marR="9525" marT="9525" marB="0" anchor="ctr"/>
                </a:tc>
                <a:extLst>
                  <a:ext uri="{0D108BD9-81ED-4DB2-BD59-A6C34878D82A}">
                    <a16:rowId xmlns:a16="http://schemas.microsoft.com/office/drawing/2014/main" xmlns="" val="662759948"/>
                  </a:ext>
                </a:extLst>
              </a:tr>
              <a:tr h="414708">
                <a:tc>
                  <a:txBody>
                    <a:bodyPr/>
                    <a:lstStyle/>
                    <a:p>
                      <a:pPr algn="l" fontAlgn="ctr"/>
                      <a:r>
                        <a:rPr lang="zh-TW" altLang="en-US" sz="1600" b="0" i="0" u="none" strike="noStrike" kern="1200" dirty="0">
                          <a:solidFill>
                            <a:srgbClr val="000000"/>
                          </a:solidFill>
                          <a:effectLst/>
                          <a:latin typeface="新細明體" panose="02020500000000000000" pitchFamily="18" charset="-120"/>
                          <a:ea typeface="新細明體" panose="02020500000000000000" pitchFamily="18" charset="-120"/>
                          <a:cs typeface="+mn-cs"/>
                        </a:rPr>
                        <a:t>您對國兩處辦理相關活動的服務品質感覺</a:t>
                      </a:r>
                    </a:p>
                  </a:txBody>
                  <a:tcPr marL="9525" marR="9525" marT="9525" marB="0" anchor="ctr"/>
                </a:tc>
                <a:tc>
                  <a:txBody>
                    <a:bodyPr/>
                    <a:lstStyle/>
                    <a:p>
                      <a:pPr algn="ctr"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3.594 </a:t>
                      </a:r>
                    </a:p>
                  </a:txBody>
                  <a:tcPr marL="9525" marR="9525" marT="9525" marB="0" anchor="ctr"/>
                </a:tc>
                <a:tc>
                  <a:txBody>
                    <a:bodyPr/>
                    <a:lstStyle/>
                    <a:p>
                      <a:pPr algn="ctr"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3.556 </a:t>
                      </a:r>
                    </a:p>
                  </a:txBody>
                  <a:tcPr marL="9525" marR="9525" marT="9525" marB="0" anchor="ctr"/>
                </a:tc>
                <a:extLst>
                  <a:ext uri="{0D108BD9-81ED-4DB2-BD59-A6C34878D82A}">
                    <a16:rowId xmlns:a16="http://schemas.microsoft.com/office/drawing/2014/main" xmlns="" val="4081514164"/>
                  </a:ext>
                </a:extLst>
              </a:tr>
              <a:tr h="414708">
                <a:tc>
                  <a:txBody>
                    <a:bodyPr/>
                    <a:lstStyle/>
                    <a:p>
                      <a:pPr algn="l" fontAlgn="ctr"/>
                      <a:r>
                        <a:rPr lang="zh-TW" altLang="en-US" sz="1600" b="0" i="0" u="none" strike="noStrike" kern="1200" dirty="0">
                          <a:solidFill>
                            <a:srgbClr val="FF0000"/>
                          </a:solidFill>
                          <a:effectLst/>
                          <a:latin typeface="新細明體" panose="02020500000000000000" pitchFamily="18" charset="-120"/>
                          <a:ea typeface="新細明體" panose="02020500000000000000" pitchFamily="18" charset="-120"/>
                          <a:cs typeface="+mn-cs"/>
                        </a:rPr>
                        <a:t>您對國兩處提供課程相關訊息的品質感覺</a:t>
                      </a:r>
                    </a:p>
                  </a:txBody>
                  <a:tcPr marL="9525" marR="9525" marT="9525" marB="0" anchor="ctr"/>
                </a:tc>
                <a:tc>
                  <a:txBody>
                    <a:bodyPr/>
                    <a:lstStyle/>
                    <a:p>
                      <a:pPr algn="ctr" fontAlgn="ctr"/>
                      <a:r>
                        <a:rPr lang="en-US" altLang="zh-TW" sz="1600" b="0" i="0" u="none" strike="noStrike">
                          <a:solidFill>
                            <a:srgbClr val="FF0000"/>
                          </a:solidFill>
                          <a:effectLst/>
                          <a:latin typeface="新細明體" panose="02020500000000000000" pitchFamily="18" charset="-120"/>
                          <a:ea typeface="新細明體" panose="02020500000000000000" pitchFamily="18" charset="-120"/>
                        </a:rPr>
                        <a:t>3.469 </a:t>
                      </a:r>
                    </a:p>
                  </a:txBody>
                  <a:tcPr marL="9525" marR="9525" marT="9525" marB="0" anchor="ctr"/>
                </a:tc>
                <a:tc>
                  <a:txBody>
                    <a:bodyPr/>
                    <a:lstStyle/>
                    <a:p>
                      <a:pPr algn="ctr"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3.556 </a:t>
                      </a:r>
                    </a:p>
                  </a:txBody>
                  <a:tcPr marL="9525" marR="9525" marT="9525" marB="0" anchor="ctr"/>
                </a:tc>
                <a:extLst>
                  <a:ext uri="{0D108BD9-81ED-4DB2-BD59-A6C34878D82A}">
                    <a16:rowId xmlns:a16="http://schemas.microsoft.com/office/drawing/2014/main" xmlns="" val="4157247073"/>
                  </a:ext>
                </a:extLst>
              </a:tr>
              <a:tr h="414708">
                <a:tc>
                  <a:txBody>
                    <a:bodyPr/>
                    <a:lstStyle/>
                    <a:p>
                      <a:pPr algn="l" fontAlgn="ctr"/>
                      <a:r>
                        <a:rPr lang="zh-TW" altLang="en-US" sz="1600" b="0" i="0" u="none" strike="noStrike" kern="1200" dirty="0">
                          <a:solidFill>
                            <a:srgbClr val="000000"/>
                          </a:solidFill>
                          <a:effectLst/>
                          <a:latin typeface="新細明體" panose="02020500000000000000" pitchFamily="18" charset="-120"/>
                          <a:ea typeface="新細明體" panose="02020500000000000000" pitchFamily="18" charset="-120"/>
                          <a:cs typeface="+mn-cs"/>
                        </a:rPr>
                        <a:t>您對國兩處提供參（互）訪行程安排相關服務訊息的品質感覺</a:t>
                      </a:r>
                    </a:p>
                  </a:txBody>
                  <a:tcPr marL="9525" marR="9525" marT="9525" marB="0" anchor="ctr"/>
                </a:tc>
                <a:tc>
                  <a:txBody>
                    <a:bodyPr/>
                    <a:lstStyle/>
                    <a:p>
                      <a:pPr algn="ctr" fontAlgn="ctr"/>
                      <a:r>
                        <a:rPr lang="en-US" altLang="zh-TW" sz="1600" b="0" i="0" u="none" strike="noStrike">
                          <a:solidFill>
                            <a:srgbClr val="FF0000"/>
                          </a:solidFill>
                          <a:effectLst/>
                          <a:latin typeface="新細明體" panose="02020500000000000000" pitchFamily="18" charset="-120"/>
                          <a:ea typeface="新細明體" panose="02020500000000000000" pitchFamily="18" charset="-120"/>
                        </a:rPr>
                        <a:t>3.594 </a:t>
                      </a:r>
                    </a:p>
                  </a:txBody>
                  <a:tcPr marL="9525" marR="9525" marT="9525" marB="0" anchor="ctr"/>
                </a:tc>
                <a:tc>
                  <a:txBody>
                    <a:bodyPr/>
                    <a:lstStyle/>
                    <a:p>
                      <a:pPr algn="ctr"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3.556 </a:t>
                      </a:r>
                    </a:p>
                  </a:txBody>
                  <a:tcPr marL="9525" marR="9525" marT="9525" marB="0" anchor="ctr"/>
                </a:tc>
                <a:extLst>
                  <a:ext uri="{0D108BD9-81ED-4DB2-BD59-A6C34878D82A}">
                    <a16:rowId xmlns:a16="http://schemas.microsoft.com/office/drawing/2014/main" xmlns="" val="2799617936"/>
                  </a:ext>
                </a:extLst>
              </a:tr>
              <a:tr h="414708">
                <a:tc>
                  <a:txBody>
                    <a:bodyPr/>
                    <a:lstStyle/>
                    <a:p>
                      <a:pPr algn="l" fontAlgn="ctr"/>
                      <a:r>
                        <a:rPr lang="zh-TW" altLang="en-US" sz="1600" b="0" i="0" u="none" strike="noStrike" kern="1200" dirty="0">
                          <a:solidFill>
                            <a:srgbClr val="FF0000"/>
                          </a:solidFill>
                          <a:effectLst/>
                          <a:latin typeface="新細明體" panose="02020500000000000000" pitchFamily="18" charset="-120"/>
                          <a:ea typeface="新細明體" panose="02020500000000000000" pitchFamily="18" charset="-120"/>
                          <a:cs typeface="+mn-cs"/>
                        </a:rPr>
                        <a:t>您對國兩處辦理或提供文件或電子郵件等文書作業的品質感覺</a:t>
                      </a:r>
                    </a:p>
                  </a:txBody>
                  <a:tcPr marL="9525" marR="9525" marT="9525" marB="0" anchor="ctr"/>
                </a:tc>
                <a:tc>
                  <a:txBody>
                    <a:bodyPr/>
                    <a:lstStyle/>
                    <a:p>
                      <a:pPr algn="ctr" fontAlgn="ctr"/>
                      <a:r>
                        <a:rPr lang="en-US" altLang="zh-TW" sz="1600" b="0" i="0" u="none" strike="noStrike">
                          <a:solidFill>
                            <a:srgbClr val="FF0000"/>
                          </a:solidFill>
                          <a:effectLst/>
                          <a:latin typeface="新細明體" panose="02020500000000000000" pitchFamily="18" charset="-120"/>
                          <a:ea typeface="新細明體" panose="02020500000000000000" pitchFamily="18" charset="-120"/>
                        </a:rPr>
                        <a:t>3.469 </a:t>
                      </a:r>
                    </a:p>
                  </a:txBody>
                  <a:tcPr marL="9525" marR="9525" marT="9525" marB="0" anchor="ctr"/>
                </a:tc>
                <a:tc>
                  <a:txBody>
                    <a:bodyPr/>
                    <a:lstStyle/>
                    <a:p>
                      <a:pPr algn="ctr"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3.778 </a:t>
                      </a:r>
                    </a:p>
                  </a:txBody>
                  <a:tcPr marL="9525" marR="9525" marT="9525" marB="0" anchor="ctr"/>
                </a:tc>
                <a:extLst>
                  <a:ext uri="{0D108BD9-81ED-4DB2-BD59-A6C34878D82A}">
                    <a16:rowId xmlns:a16="http://schemas.microsoft.com/office/drawing/2014/main" xmlns="" val="3116645039"/>
                  </a:ext>
                </a:extLst>
              </a:tr>
              <a:tr h="363913">
                <a:tc>
                  <a:txBody>
                    <a:bodyPr/>
                    <a:lstStyle/>
                    <a:p>
                      <a:pPr algn="l" fontAlgn="ctr"/>
                      <a:r>
                        <a:rPr lang="zh-TW" altLang="en-US" sz="1600" b="0" i="0" u="none" strike="noStrike" kern="1200" dirty="0">
                          <a:solidFill>
                            <a:srgbClr val="000000"/>
                          </a:solidFill>
                          <a:effectLst/>
                          <a:latin typeface="新細明體" panose="02020500000000000000" pitchFamily="18" charset="-120"/>
                          <a:ea typeface="新細明體" panose="02020500000000000000" pitchFamily="18" charset="-120"/>
                          <a:cs typeface="+mn-cs"/>
                        </a:rPr>
                        <a:t>您對國兩處辦理或提供各項服務時效性的感覺</a:t>
                      </a:r>
                    </a:p>
                  </a:txBody>
                  <a:tcPr marL="9525" marR="9525" marT="9525" marB="0" anchor="ctr"/>
                </a:tc>
                <a:tc>
                  <a:txBody>
                    <a:bodyPr/>
                    <a:lstStyle/>
                    <a:p>
                      <a:pPr algn="ctr" fontAlgn="ctr"/>
                      <a:r>
                        <a:rPr lang="en-US" altLang="zh-TW" sz="1600" b="0" i="0" u="none" strike="noStrike">
                          <a:solidFill>
                            <a:srgbClr val="FF0000"/>
                          </a:solidFill>
                          <a:effectLst/>
                          <a:latin typeface="新細明體" panose="02020500000000000000" pitchFamily="18" charset="-120"/>
                          <a:ea typeface="新細明體" panose="02020500000000000000" pitchFamily="18" charset="-120"/>
                        </a:rPr>
                        <a:t>3.500 </a:t>
                      </a:r>
                    </a:p>
                  </a:txBody>
                  <a:tcPr marL="9525" marR="9525" marT="9525" marB="0" anchor="ctr"/>
                </a:tc>
                <a:tc>
                  <a:txBody>
                    <a:bodyPr/>
                    <a:lstStyle/>
                    <a:p>
                      <a:pPr algn="ctr"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3.444 </a:t>
                      </a:r>
                    </a:p>
                  </a:txBody>
                  <a:tcPr marL="9525" marR="9525" marT="9525" marB="0" anchor="ctr"/>
                </a:tc>
                <a:extLst>
                  <a:ext uri="{0D108BD9-81ED-4DB2-BD59-A6C34878D82A}">
                    <a16:rowId xmlns:a16="http://schemas.microsoft.com/office/drawing/2014/main" xmlns="" val="3839756923"/>
                  </a:ext>
                </a:extLst>
              </a:tr>
              <a:tr h="510285">
                <a:tc>
                  <a:txBody>
                    <a:bodyPr/>
                    <a:lstStyle/>
                    <a:p>
                      <a:pPr algn="l" fontAlgn="ctr"/>
                      <a:r>
                        <a:rPr lang="zh-TW" altLang="en-US" sz="1600" b="0" i="0" u="none" strike="noStrike" kern="1200" dirty="0">
                          <a:solidFill>
                            <a:srgbClr val="000000"/>
                          </a:solidFill>
                          <a:effectLst/>
                          <a:latin typeface="新細明體" panose="02020500000000000000" pitchFamily="18" charset="-120"/>
                          <a:ea typeface="新細明體" panose="02020500000000000000" pitchFamily="18" charset="-120"/>
                          <a:cs typeface="+mn-cs"/>
                        </a:rPr>
                        <a:t>您對國兩處擴大招收外國學生以豐富校園多元感覺？</a:t>
                      </a:r>
                    </a:p>
                  </a:txBody>
                  <a:tcPr marL="9525" marR="9525" marT="9525" marB="0" anchor="ctr"/>
                </a:tc>
                <a:tc>
                  <a:txBody>
                    <a:bodyPr/>
                    <a:lstStyle/>
                    <a:p>
                      <a:pPr algn="ctr" fontAlgn="ctr"/>
                      <a:r>
                        <a:rPr lang="en-US" altLang="zh-TW" sz="1600" b="0" i="0" u="none" strike="noStrike">
                          <a:solidFill>
                            <a:srgbClr val="FF0000"/>
                          </a:solidFill>
                          <a:effectLst/>
                          <a:latin typeface="新細明體" panose="02020500000000000000" pitchFamily="18" charset="-120"/>
                          <a:ea typeface="新細明體" panose="02020500000000000000" pitchFamily="18" charset="-120"/>
                        </a:rPr>
                        <a:t>3.719 </a:t>
                      </a:r>
                    </a:p>
                  </a:txBody>
                  <a:tcPr marL="9525" marR="9525" marT="9525" marB="0" anchor="ctr"/>
                </a:tc>
                <a:tc>
                  <a:txBody>
                    <a:bodyPr/>
                    <a:lstStyle/>
                    <a:p>
                      <a:pPr algn="ctr" fontAlgn="ctr"/>
                      <a:r>
                        <a:rPr lang="en-US" altLang="zh-TW" sz="1600" b="0" i="0" u="none" strike="noStrike" dirty="0">
                          <a:solidFill>
                            <a:srgbClr val="FF0000"/>
                          </a:solidFill>
                          <a:effectLst/>
                          <a:latin typeface="新細明體" panose="02020500000000000000" pitchFamily="18" charset="-120"/>
                          <a:ea typeface="新細明體" panose="02020500000000000000" pitchFamily="18" charset="-120"/>
                        </a:rPr>
                        <a:t>3.778 </a:t>
                      </a:r>
                    </a:p>
                  </a:txBody>
                  <a:tcPr marL="9525" marR="9525" marT="9525" marB="0" anchor="ctr"/>
                </a:tc>
                <a:extLst>
                  <a:ext uri="{0D108BD9-81ED-4DB2-BD59-A6C34878D82A}">
                    <a16:rowId xmlns:a16="http://schemas.microsoft.com/office/drawing/2014/main" xmlns="" val="415791554"/>
                  </a:ext>
                </a:extLst>
              </a:tr>
              <a:tr h="394734">
                <a:tc>
                  <a:txBody>
                    <a:bodyPr/>
                    <a:lstStyle/>
                    <a:p>
                      <a:pPr algn="l" fontAlgn="ctr"/>
                      <a:r>
                        <a:rPr lang="zh-TW" altLang="en-US" sz="1600" b="0" i="0" u="none" strike="noStrike" kern="1200" dirty="0" smtClean="0">
                          <a:solidFill>
                            <a:srgbClr val="000000"/>
                          </a:solidFill>
                          <a:effectLst/>
                          <a:latin typeface="新細明體" panose="02020500000000000000" pitchFamily="18" charset="-120"/>
                          <a:ea typeface="新細明體" panose="02020500000000000000" pitchFamily="18" charset="-120"/>
                          <a:cs typeface="+mn-cs"/>
                        </a:rPr>
                        <a:t>平均</a:t>
                      </a:r>
                      <a:endParaRPr lang="zh-TW" altLang="en-US" sz="1600" b="0" i="0" u="none" strike="noStrike" kern="1200" dirty="0">
                        <a:solidFill>
                          <a:srgbClr val="000000"/>
                        </a:solidFill>
                        <a:effectLst/>
                        <a:latin typeface="新細明體" panose="02020500000000000000" pitchFamily="18" charset="-120"/>
                        <a:ea typeface="新細明體" panose="02020500000000000000" pitchFamily="18" charset="-120"/>
                        <a:cs typeface="+mn-cs"/>
                      </a:endParaRPr>
                    </a:p>
                  </a:txBody>
                  <a:tcPr marL="9525" marR="9525" marT="9525" marB="0" anchor="ctr"/>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3.55</a:t>
                      </a:r>
                    </a:p>
                  </a:txBody>
                  <a:tcPr marL="7620" marR="7620" marT="7620" marB="0" anchor="b"/>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3.62</a:t>
                      </a:r>
                    </a:p>
                  </a:txBody>
                  <a:tcPr marL="7620" marR="7620" marT="7620" marB="0" anchor="b"/>
                </a:tc>
              </a:tr>
              <a:tr h="527811">
                <a:tc>
                  <a:txBody>
                    <a:bodyPr/>
                    <a:lstStyle/>
                    <a:p>
                      <a:pPr algn="l" fontAlgn="ctr"/>
                      <a:r>
                        <a:rPr lang="zh-TW" altLang="en-US" sz="1600" u="none" strike="noStrike" dirty="0" smtClean="0">
                          <a:effectLst/>
                        </a:rPr>
                        <a:t>全校專業</a:t>
                      </a:r>
                      <a:r>
                        <a:rPr lang="zh-TW" altLang="en-US" sz="1600" u="none" strike="noStrike" dirty="0">
                          <a:effectLst/>
                        </a:rPr>
                        <a:t>服務滿意度平均</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2"/>
                    </a:solidFill>
                  </a:tcPr>
                </a:tc>
                <a:tc gridSpan="2">
                  <a:txBody>
                    <a:bodyPr/>
                    <a:lstStyle/>
                    <a:p>
                      <a:pPr algn="ctr" fontAlgn="ctr"/>
                      <a:r>
                        <a:rPr lang="en-US" altLang="zh-TW" sz="1600" u="none" strike="noStrike" dirty="0">
                          <a:effectLst/>
                        </a:rPr>
                        <a:t>3.936</a:t>
                      </a:r>
                      <a:endParaRPr lang="en-US" altLang="zh-TW" sz="1600" b="0" i="0" u="none" strike="noStrike" dirty="0">
                        <a:solidFill>
                          <a:srgbClr val="FF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2"/>
                    </a:solidFill>
                  </a:tcPr>
                </a:tc>
                <a:tc hMerge="1">
                  <a:txBody>
                    <a:bodyPr/>
                    <a:lstStyle/>
                    <a:p>
                      <a:endParaRPr lang="zh-TW" altLang="en-US"/>
                    </a:p>
                  </a:txBody>
                  <a:tcPr/>
                </a:tc>
                <a:extLst>
                  <a:ext uri="{0D108BD9-81ED-4DB2-BD59-A6C34878D82A}">
                    <a16:rowId xmlns:a16="http://schemas.microsoft.com/office/drawing/2014/main" xmlns="" val="3331496473"/>
                  </a:ext>
                </a:extLst>
              </a:tr>
            </a:tbl>
          </a:graphicData>
        </a:graphic>
      </p:graphicFrame>
      <p:sp>
        <p:nvSpPr>
          <p:cNvPr id="9" name="文字方塊 8"/>
          <p:cNvSpPr txBox="1"/>
          <p:nvPr/>
        </p:nvSpPr>
        <p:spPr>
          <a:xfrm>
            <a:off x="1638094" y="5307106"/>
            <a:ext cx="10553905" cy="1477328"/>
          </a:xfrm>
          <a:prstGeom prst="rect">
            <a:avLst/>
          </a:prstGeom>
          <a:noFill/>
        </p:spPr>
        <p:txBody>
          <a:bodyPr wrap="square" rtlCol="0">
            <a:spAutoFit/>
          </a:bodyPr>
          <a:lstStyle/>
          <a:p>
            <a:pPr>
              <a:lnSpc>
                <a:spcPct val="150000"/>
              </a:lnSpc>
            </a:pPr>
            <a:r>
              <a:rPr lang="zh-TW" altLang="en-US" sz="2000" dirty="0"/>
              <a:t>全校計有</a:t>
            </a:r>
            <a:r>
              <a:rPr lang="en-US" altLang="zh-TW" sz="2000" dirty="0"/>
              <a:t>17</a:t>
            </a:r>
            <a:r>
              <a:rPr lang="zh-TW" altLang="en-US" sz="2000" dirty="0"/>
              <a:t>個行政單位參與</a:t>
            </a:r>
            <a:r>
              <a:rPr lang="en-US" altLang="zh-TW" sz="2000" dirty="0"/>
              <a:t>105</a:t>
            </a:r>
            <a:r>
              <a:rPr lang="zh-TW" altLang="en-US" sz="2000" dirty="0"/>
              <a:t>學年服務滿意度調查，</a:t>
            </a:r>
            <a:r>
              <a:rPr lang="zh-TW" altLang="en-US" sz="2000" dirty="0">
                <a:solidFill>
                  <a:srgbClr val="FF0000"/>
                </a:solidFill>
              </a:rPr>
              <a:t>雖貴單位</a:t>
            </a:r>
            <a:r>
              <a:rPr lang="zh-TW" altLang="en-US" sz="2000" dirty="0" smtClean="0">
                <a:solidFill>
                  <a:srgbClr val="FF0000"/>
                </a:solidFill>
              </a:rPr>
              <a:t>排名為最後三</a:t>
            </a:r>
            <a:r>
              <a:rPr lang="zh-TW" altLang="en-US" sz="2000" dirty="0">
                <a:solidFill>
                  <a:srgbClr val="FF0000"/>
                </a:solidFill>
              </a:rPr>
              <a:t>名之</a:t>
            </a:r>
            <a:r>
              <a:rPr lang="zh-TW" altLang="en-US" sz="2000" dirty="0" smtClean="0">
                <a:solidFill>
                  <a:srgbClr val="FF0000"/>
                </a:solidFill>
              </a:rPr>
              <a:t>末二</a:t>
            </a:r>
            <a:r>
              <a:rPr lang="zh-TW" altLang="en-US" sz="2000" dirty="0" smtClean="0"/>
              <a:t>，整體</a:t>
            </a:r>
            <a:r>
              <a:rPr lang="zh-TW" altLang="en-US" sz="2000" dirty="0"/>
              <a:t>滿意</a:t>
            </a:r>
            <a:r>
              <a:rPr lang="zh-TW" altLang="en-US" sz="2000" dirty="0" smtClean="0"/>
              <a:t>度達</a:t>
            </a:r>
            <a:r>
              <a:rPr lang="en-US" altLang="zh-TW" sz="2000" dirty="0"/>
              <a:t>3.537</a:t>
            </a:r>
            <a:r>
              <a:rPr lang="zh-TW" altLang="en-US" sz="2000" dirty="0"/>
              <a:t>，滿意程度普通，有進步空間</a:t>
            </a:r>
            <a:r>
              <a:rPr lang="zh-TW" altLang="en-US" sz="2000" dirty="0" smtClean="0"/>
              <a:t>，對於</a:t>
            </a:r>
            <a:r>
              <a:rPr lang="zh-TW" altLang="en-US" sz="2000" dirty="0" smtClean="0">
                <a:solidFill>
                  <a:srgbClr val="FF0000"/>
                </a:solidFill>
                <a:latin typeface="新細明體" panose="02020500000000000000" pitchFamily="18" charset="-120"/>
              </a:rPr>
              <a:t>提供</a:t>
            </a:r>
            <a:r>
              <a:rPr lang="zh-TW" altLang="en-US" sz="2000" dirty="0">
                <a:solidFill>
                  <a:srgbClr val="FF0000"/>
                </a:solidFill>
                <a:latin typeface="新細明體" panose="02020500000000000000" pitchFamily="18" charset="-120"/>
              </a:rPr>
              <a:t>文件或電子郵件等文書作業的</a:t>
            </a:r>
            <a:r>
              <a:rPr lang="zh-TW" altLang="en-US" sz="2000" dirty="0" smtClean="0">
                <a:solidFill>
                  <a:srgbClr val="FF0000"/>
                </a:solidFill>
                <a:latin typeface="新細明體" panose="02020500000000000000" pitchFamily="18" charset="-120"/>
              </a:rPr>
              <a:t>品質、</a:t>
            </a:r>
            <a:r>
              <a:rPr lang="zh-TW" altLang="en-US" sz="2000" dirty="0">
                <a:solidFill>
                  <a:srgbClr val="FF0000"/>
                </a:solidFill>
                <a:latin typeface="新細明體" panose="02020500000000000000" pitchFamily="18" charset="-120"/>
              </a:rPr>
              <a:t>課程相關訊息的品質</a:t>
            </a:r>
            <a:r>
              <a:rPr lang="zh-TW" altLang="en-US" sz="2000" dirty="0" smtClean="0">
                <a:solidFill>
                  <a:srgbClr val="FF0000"/>
                </a:solidFill>
                <a:latin typeface="新細明體" panose="02020500000000000000" pitchFamily="18" charset="-120"/>
              </a:rPr>
              <a:t>感覺</a:t>
            </a:r>
            <a:r>
              <a:rPr lang="zh-TW" altLang="en-US" sz="2000" dirty="0" smtClean="0"/>
              <a:t>滿意</a:t>
            </a:r>
            <a:r>
              <a:rPr lang="zh-TW" altLang="en-US" sz="2000" dirty="0"/>
              <a:t>度較低，可為改善參考之方向</a:t>
            </a:r>
            <a:r>
              <a:rPr lang="zh-TW" altLang="en-US" sz="2000" dirty="0" smtClean="0"/>
              <a:t>。</a:t>
            </a:r>
            <a:endParaRPr lang="zh-TW" altLang="en-US" sz="2000" dirty="0">
              <a:solidFill>
                <a:srgbClr val="FF0000"/>
              </a:solidFill>
            </a:endParaRPr>
          </a:p>
        </p:txBody>
      </p:sp>
    </p:spTree>
    <p:extLst>
      <p:ext uri="{BB962C8B-B14F-4D97-AF65-F5344CB8AC3E}">
        <p14:creationId xmlns:p14="http://schemas.microsoft.com/office/powerpoint/2010/main" val="5150372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4FAB73BC-B049-4115-A692-8D63A059BFB8}" type="slidenum">
              <a:rPr lang="en-US" smtClean="0"/>
              <a:t>27</a:t>
            </a:fld>
            <a:endParaRPr lang="en-US"/>
          </a:p>
        </p:txBody>
      </p:sp>
      <p:sp>
        <p:nvSpPr>
          <p:cNvPr id="5" name="矩形 4"/>
          <p:cNvSpPr/>
          <p:nvPr/>
        </p:nvSpPr>
        <p:spPr>
          <a:xfrm>
            <a:off x="1634849" y="787857"/>
            <a:ext cx="9821744" cy="5355312"/>
          </a:xfrm>
          <a:prstGeom prst="rect">
            <a:avLst/>
          </a:prstGeom>
        </p:spPr>
        <p:txBody>
          <a:bodyPr wrap="square">
            <a:spAutoFit/>
          </a:bodyPr>
          <a:lstStyle/>
          <a:p>
            <a:pPr>
              <a:lnSpc>
                <a:spcPct val="150000"/>
              </a:lnSpc>
            </a:pPr>
            <a:r>
              <a:rPr lang="zh-TW" altLang="en-US" sz="3200" b="1" dirty="0">
                <a:solidFill>
                  <a:srgbClr val="000000"/>
                </a:solidFill>
                <a:latin typeface="新細明體" panose="02020500000000000000" pitchFamily="18" charset="-120"/>
              </a:rPr>
              <a:t>國際及兩岸事務處</a:t>
            </a:r>
            <a:r>
              <a:rPr lang="zh-TW" altLang="en-US" sz="3200" b="1" dirty="0">
                <a:latin typeface="cwmu95"/>
              </a:rPr>
              <a:t>開</a:t>
            </a:r>
            <a:r>
              <a:rPr lang="zh-TW" altLang="en-US" sz="3200" b="1" dirty="0">
                <a:latin typeface="cwmu65"/>
              </a:rPr>
              <a:t>放</a:t>
            </a:r>
            <a:r>
              <a:rPr lang="zh-TW" altLang="en-US" sz="3200" b="1" dirty="0">
                <a:latin typeface="cwmu60"/>
              </a:rPr>
              <a:t>性</a:t>
            </a:r>
            <a:r>
              <a:rPr lang="zh-TW" altLang="en-US" sz="3200" b="1" dirty="0">
                <a:latin typeface="cwmu98"/>
              </a:rPr>
              <a:t>題項</a:t>
            </a:r>
          </a:p>
          <a:p>
            <a:pPr marL="514350" indent="-514350">
              <a:lnSpc>
                <a:spcPct val="150000"/>
              </a:lnSpc>
              <a:buAutoNum type="arabicPeriod"/>
            </a:pPr>
            <a:r>
              <a:rPr lang="zh-TW" altLang="en-US" sz="2800" dirty="0"/>
              <a:t>辦理學生跨國際交流活動，委由教師協助指導，</a:t>
            </a:r>
            <a:r>
              <a:rPr lang="zh-TW" altLang="en-US" sz="2800" dirty="0">
                <a:solidFill>
                  <a:srgbClr val="FF0000"/>
                </a:solidFill>
              </a:rPr>
              <a:t>應正式規劃給與參與指導教師績點，而非只有帶隊外訪教師獨有</a:t>
            </a:r>
            <a:r>
              <a:rPr lang="zh-TW" altLang="en-US" sz="2800" dirty="0" smtClean="0">
                <a:solidFill>
                  <a:srgbClr val="FF0000"/>
                </a:solidFill>
                <a:latin typeface="cwmu4e"/>
              </a:rPr>
              <a:t>。</a:t>
            </a:r>
            <a:endParaRPr lang="en-US" altLang="zh-TW" sz="2800" dirty="0" smtClean="0">
              <a:solidFill>
                <a:srgbClr val="FF0000"/>
              </a:solidFill>
              <a:latin typeface="cwmu4e"/>
            </a:endParaRPr>
          </a:p>
          <a:p>
            <a:pPr>
              <a:lnSpc>
                <a:spcPct val="150000"/>
              </a:lnSpc>
            </a:pPr>
            <a:r>
              <a:rPr lang="en-US" altLang="zh-TW" sz="2800" dirty="0">
                <a:solidFill>
                  <a:srgbClr val="FF0000"/>
                </a:solidFill>
                <a:latin typeface="cwmu4e"/>
              </a:rPr>
              <a:t>【</a:t>
            </a:r>
            <a:r>
              <a:rPr lang="zh-TW" altLang="en-US" sz="2800" dirty="0">
                <a:solidFill>
                  <a:srgbClr val="FF0000"/>
                </a:solidFill>
                <a:latin typeface="cwmu4e"/>
              </a:rPr>
              <a:t>國兩處回覆</a:t>
            </a:r>
            <a:r>
              <a:rPr lang="en-US" altLang="zh-TW" sz="2800" dirty="0" smtClean="0">
                <a:solidFill>
                  <a:srgbClr val="FF0000"/>
                </a:solidFill>
                <a:latin typeface="cwmu4e"/>
              </a:rPr>
              <a:t>】</a:t>
            </a:r>
          </a:p>
          <a:p>
            <a:pPr>
              <a:lnSpc>
                <a:spcPct val="150000"/>
              </a:lnSpc>
            </a:pPr>
            <a:r>
              <a:rPr lang="zh-TW" altLang="en-US" sz="2800" dirty="0">
                <a:solidFill>
                  <a:srgbClr val="FF0000"/>
                </a:solidFill>
                <a:latin typeface="cwmu4e"/>
              </a:rPr>
              <a:t>謝謝建議，學校訂有相關的績效辦法，凡是協助或實質指導的老師，都有績效點 數的核定，帶隊老師亦是，都是非常辛苦的幫忙學生們取得最高榮譽，若真老師 們的績效點數被遺漏，尚請告訴國兩處補正。</a:t>
            </a:r>
            <a:r>
              <a:rPr lang="en-US" altLang="zh-TW" sz="2800" dirty="0" smtClean="0">
                <a:solidFill>
                  <a:srgbClr val="FF0000"/>
                </a:solidFill>
                <a:latin typeface="cwmu4e"/>
              </a:rPr>
              <a:t> </a:t>
            </a:r>
            <a:endParaRPr lang="en-US" altLang="zh-TW" sz="2800" dirty="0">
              <a:solidFill>
                <a:srgbClr val="FF0000"/>
              </a:solidFill>
              <a:latin typeface="cwmu4e"/>
            </a:endParaRPr>
          </a:p>
        </p:txBody>
      </p:sp>
    </p:spTree>
    <p:extLst>
      <p:ext uri="{BB962C8B-B14F-4D97-AF65-F5344CB8AC3E}">
        <p14:creationId xmlns:p14="http://schemas.microsoft.com/office/powerpoint/2010/main" val="31715405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58173" y="729734"/>
            <a:ext cx="5827236" cy="707886"/>
          </a:xfrm>
          <a:prstGeom prst="rect">
            <a:avLst/>
          </a:prstGeom>
        </p:spPr>
        <p:txBody>
          <a:bodyPr wrap="none">
            <a:spAutoFit/>
          </a:bodyPr>
          <a:lstStyle/>
          <a:p>
            <a:r>
              <a:rPr lang="zh-TW" altLang="en-US" sz="4000" b="1" dirty="0"/>
              <a:t>稽核室專業服務題項分析</a:t>
            </a:r>
            <a:endParaRPr lang="zh-TW" altLang="en-US" b="1" dirty="0"/>
          </a:p>
        </p:txBody>
      </p:sp>
      <p:sp>
        <p:nvSpPr>
          <p:cNvPr id="5" name="日期版面配置區 4"/>
          <p:cNvSpPr>
            <a:spLocks noGrp="1"/>
          </p:cNvSpPr>
          <p:nvPr>
            <p:ph type="dt" sz="half" idx="4294967295"/>
          </p:nvPr>
        </p:nvSpPr>
        <p:spPr>
          <a:xfrm>
            <a:off x="9808856" y="6492874"/>
            <a:ext cx="1143000" cy="365125"/>
          </a:xfrm>
        </p:spPr>
        <p:txBody>
          <a:bodyPr/>
          <a:lstStyle/>
          <a:p>
            <a:fld id="{7F0402C0-CC12-4E6C-8AB8-8399960DEB3F}" type="datetime1">
              <a:rPr lang="en-US" altLang="zh-TW" smtClean="0"/>
              <a:t>6/25/2018</a:t>
            </a:fld>
            <a:endParaRPr lang="en-US"/>
          </a:p>
        </p:txBody>
      </p:sp>
      <p:sp>
        <p:nvSpPr>
          <p:cNvPr id="6" name="頁尾版面配置區 5"/>
          <p:cNvSpPr>
            <a:spLocks noGrp="1"/>
          </p:cNvSpPr>
          <p:nvPr>
            <p:ph type="ftr" sz="quarter" idx="4294967295"/>
          </p:nvPr>
        </p:nvSpPr>
        <p:spPr>
          <a:xfrm>
            <a:off x="2219941" y="6492875"/>
            <a:ext cx="7084177" cy="365125"/>
          </a:xfrm>
        </p:spPr>
        <p:txBody>
          <a:bodyPr/>
          <a:lstStyle/>
          <a:p>
            <a:r>
              <a:rPr lang="en-US" altLang="zh-TW"/>
              <a:t>105</a:t>
            </a:r>
            <a:r>
              <a:rPr lang="zh-TW" altLang="en-US"/>
              <a:t>學年度行政單位服務品質滿意度調查報告</a:t>
            </a:r>
            <a:endParaRPr lang="en-US"/>
          </a:p>
        </p:txBody>
      </p:sp>
      <p:sp>
        <p:nvSpPr>
          <p:cNvPr id="7" name="投影片編號版面配置區 6"/>
          <p:cNvSpPr>
            <a:spLocks noGrp="1"/>
          </p:cNvSpPr>
          <p:nvPr>
            <p:ph type="sldNum" sz="quarter" idx="12"/>
          </p:nvPr>
        </p:nvSpPr>
        <p:spPr/>
        <p:txBody>
          <a:bodyPr/>
          <a:lstStyle/>
          <a:p>
            <a:fld id="{4FAB73BC-B049-4115-A692-8D63A059BFB8}" type="slidenum">
              <a:rPr lang="en-US" smtClean="0"/>
              <a:t>28</a:t>
            </a:fld>
            <a:endParaRPr lang="en-US"/>
          </a:p>
        </p:txBody>
      </p:sp>
      <p:graphicFrame>
        <p:nvGraphicFramePr>
          <p:cNvPr id="8" name="表格 7"/>
          <p:cNvGraphicFramePr>
            <a:graphicFrameLocks noGrp="1"/>
          </p:cNvGraphicFramePr>
          <p:nvPr>
            <p:extLst>
              <p:ext uri="{D42A27DB-BD31-4B8C-83A1-F6EECF244321}">
                <p14:modId xmlns:p14="http://schemas.microsoft.com/office/powerpoint/2010/main" val="2555879101"/>
              </p:ext>
            </p:extLst>
          </p:nvPr>
        </p:nvGraphicFramePr>
        <p:xfrm>
          <a:off x="1720562" y="1703081"/>
          <a:ext cx="8750876" cy="2723018"/>
        </p:xfrm>
        <a:graphic>
          <a:graphicData uri="http://schemas.openxmlformats.org/drawingml/2006/table">
            <a:tbl>
              <a:tblPr>
                <a:tableStyleId>{5C22544A-7EE6-4342-B048-85BDC9FD1C3A}</a:tableStyleId>
              </a:tblPr>
              <a:tblGrid>
                <a:gridCol w="5435426">
                  <a:extLst>
                    <a:ext uri="{9D8B030D-6E8A-4147-A177-3AD203B41FA5}">
                      <a16:colId xmlns:a16="http://schemas.microsoft.com/office/drawing/2014/main" xmlns="" val="1460960002"/>
                    </a:ext>
                  </a:extLst>
                </a:gridCol>
                <a:gridCol w="1657725">
                  <a:extLst>
                    <a:ext uri="{9D8B030D-6E8A-4147-A177-3AD203B41FA5}">
                      <a16:colId xmlns:a16="http://schemas.microsoft.com/office/drawing/2014/main" xmlns="" val="1917616206"/>
                    </a:ext>
                  </a:extLst>
                </a:gridCol>
                <a:gridCol w="1657725">
                  <a:extLst>
                    <a:ext uri="{9D8B030D-6E8A-4147-A177-3AD203B41FA5}">
                      <a16:colId xmlns:a16="http://schemas.microsoft.com/office/drawing/2014/main" xmlns="" val="1651855413"/>
                    </a:ext>
                  </a:extLst>
                </a:gridCol>
              </a:tblGrid>
              <a:tr h="374415">
                <a:tc>
                  <a:txBody>
                    <a:bodyPr/>
                    <a:lstStyle/>
                    <a:p>
                      <a:pPr algn="l" fontAlgn="ctr"/>
                      <a:r>
                        <a:rPr lang="zh-TW" altLang="en-US" sz="1600" u="none" strike="noStrike" dirty="0">
                          <a:effectLst/>
                        </a:rPr>
                        <a:t>專業服務題項</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tc>
                  <a:txBody>
                    <a:bodyPr/>
                    <a:lstStyle/>
                    <a:p>
                      <a:pPr algn="ctr" fontAlgn="ctr"/>
                      <a:r>
                        <a:rPr lang="zh-TW" altLang="en-US" sz="1600" u="none" strike="noStrike" dirty="0">
                          <a:effectLst/>
                        </a:rPr>
                        <a:t>行政職員之滿意度</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tc>
                  <a:txBody>
                    <a:bodyPr/>
                    <a:lstStyle/>
                    <a:p>
                      <a:pPr algn="ctr" fontAlgn="ctr"/>
                      <a:r>
                        <a:rPr lang="zh-TW" altLang="en-US" sz="1600" u="none" strike="noStrike" dirty="0">
                          <a:effectLst/>
                        </a:rPr>
                        <a:t>教師之滿意度</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extLst>
                  <a:ext uri="{0D108BD9-81ED-4DB2-BD59-A6C34878D82A}">
                    <a16:rowId xmlns:a16="http://schemas.microsoft.com/office/drawing/2014/main" xmlns="" val="2551871228"/>
                  </a:ext>
                </a:extLst>
              </a:tr>
              <a:tr h="374415">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您對稽核案件稽核通知的整體服務感覺</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3.410 </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3.500 </a:t>
                      </a:r>
                    </a:p>
                  </a:txBody>
                  <a:tcPr marL="9525" marR="9525" marT="9525" marB="0" anchor="ctr"/>
                </a:tc>
                <a:extLst>
                  <a:ext uri="{0D108BD9-81ED-4DB2-BD59-A6C34878D82A}">
                    <a16:rowId xmlns:a16="http://schemas.microsoft.com/office/drawing/2014/main" xmlns="" val="662759948"/>
                  </a:ext>
                </a:extLst>
              </a:tr>
              <a:tr h="374415">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a:t>
                      </a:r>
                      <a:r>
                        <a:rPr lang="zh-TW" altLang="en-US" sz="1600" b="1" i="0" u="none" strike="noStrike" dirty="0">
                          <a:solidFill>
                            <a:srgbClr val="FF0000"/>
                          </a:solidFill>
                          <a:effectLst/>
                          <a:latin typeface="新細明體" panose="02020500000000000000" pitchFamily="18" charset="-120"/>
                          <a:ea typeface="新細明體" panose="02020500000000000000" pitchFamily="18" charset="-120"/>
                        </a:rPr>
                        <a:t>對稽核案時調閱資料的整體服務品質感覺</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3.282 </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3.750 </a:t>
                      </a:r>
                    </a:p>
                  </a:txBody>
                  <a:tcPr marL="9525" marR="9525" marT="9525" marB="0" anchor="ctr"/>
                </a:tc>
                <a:extLst>
                  <a:ext uri="{0D108BD9-81ED-4DB2-BD59-A6C34878D82A}">
                    <a16:rowId xmlns:a16="http://schemas.microsoft.com/office/drawing/2014/main" xmlns="" val="4081514164"/>
                  </a:ext>
                </a:extLst>
              </a:tr>
              <a:tr h="374415">
                <a:tc>
                  <a:txBody>
                    <a:bodyPr/>
                    <a:lstStyle/>
                    <a:p>
                      <a:pPr algn="l" fontAlgn="ctr"/>
                      <a:r>
                        <a:rPr lang="zh-TW" altLang="en-US" sz="1600" b="0" i="0" u="none" strike="noStrike" dirty="0">
                          <a:solidFill>
                            <a:srgbClr val="FF0000"/>
                          </a:solidFill>
                          <a:effectLst/>
                          <a:latin typeface="新細明體" panose="02020500000000000000" pitchFamily="18" charset="-120"/>
                          <a:ea typeface="新細明體" panose="02020500000000000000" pitchFamily="18" charset="-120"/>
                        </a:rPr>
                        <a:t>您對稽核案件的矯正改善追蹤整體服務感覺</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3.333 </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3.500 </a:t>
                      </a:r>
                    </a:p>
                  </a:txBody>
                  <a:tcPr marL="9525" marR="9525" marT="9525" marB="0" anchor="ctr"/>
                </a:tc>
                <a:extLst>
                  <a:ext uri="{0D108BD9-81ED-4DB2-BD59-A6C34878D82A}">
                    <a16:rowId xmlns:a16="http://schemas.microsoft.com/office/drawing/2014/main" xmlns="" val="4157247073"/>
                  </a:ext>
                </a:extLst>
              </a:tr>
              <a:tr h="374415">
                <a:tc>
                  <a:txBody>
                    <a:bodyPr/>
                    <a:lstStyle/>
                    <a:p>
                      <a:pPr algn="l" fontAlgn="ctr"/>
                      <a:r>
                        <a:rPr lang="zh-TW" altLang="en-US" sz="1600" b="0" i="0" u="none" strike="noStrike" dirty="0">
                          <a:solidFill>
                            <a:srgbClr val="FF0000"/>
                          </a:solidFill>
                          <a:effectLst/>
                          <a:latin typeface="新細明體" panose="02020500000000000000" pitchFamily="18" charset="-120"/>
                          <a:ea typeface="新細明體" panose="02020500000000000000" pitchFamily="18" charset="-120"/>
                        </a:rPr>
                        <a:t>您對稽核案件的建議事項追蹤整體服務感覺</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3.359 </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4.000 </a:t>
                      </a:r>
                    </a:p>
                  </a:txBody>
                  <a:tcPr marL="9525" marR="9525" marT="9525" marB="0" anchor="ctr"/>
                </a:tc>
                <a:extLst>
                  <a:ext uri="{0D108BD9-81ED-4DB2-BD59-A6C34878D82A}">
                    <a16:rowId xmlns:a16="http://schemas.microsoft.com/office/drawing/2014/main" xmlns="" val="2799617936"/>
                  </a:ext>
                </a:extLst>
              </a:tr>
              <a:tr h="374415">
                <a:tc>
                  <a:txBody>
                    <a:bodyPr/>
                    <a:lstStyle/>
                    <a:p>
                      <a:pPr algn="l" fontAlgn="ctr"/>
                      <a:r>
                        <a:rPr lang="zh-TW" altLang="en-US" sz="1600" b="0" i="0" u="none" strike="noStrike" dirty="0">
                          <a:solidFill>
                            <a:srgbClr val="FF0000"/>
                          </a:solidFill>
                          <a:effectLst/>
                          <a:latin typeface="新細明體" panose="02020500000000000000" pitchFamily="18" charset="-120"/>
                          <a:ea typeface="新細明體" panose="02020500000000000000" pitchFamily="18" charset="-120"/>
                        </a:rPr>
                        <a:t>您對稽核案件的整體服務品質感覺</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3.333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4.000 </a:t>
                      </a:r>
                    </a:p>
                  </a:txBody>
                  <a:tcPr marL="9525" marR="9525" marT="9525" marB="0" anchor="ctr"/>
                </a:tc>
                <a:extLst>
                  <a:ext uri="{0D108BD9-81ED-4DB2-BD59-A6C34878D82A}">
                    <a16:rowId xmlns:a16="http://schemas.microsoft.com/office/drawing/2014/main" xmlns="" val="3839756923"/>
                  </a:ext>
                </a:extLst>
              </a:tr>
              <a:tr h="476528">
                <a:tc>
                  <a:txBody>
                    <a:bodyPr/>
                    <a:lstStyle/>
                    <a:p>
                      <a:pPr algn="l" fontAlgn="ctr"/>
                      <a:r>
                        <a:rPr lang="zh-TW" altLang="en-US" sz="1600" u="none" strike="noStrike" dirty="0">
                          <a:effectLst/>
                        </a:rPr>
                        <a:t>各單位專業服務滿意度平均</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2"/>
                    </a:solidFill>
                  </a:tcPr>
                </a:tc>
                <a:tc gridSpan="2">
                  <a:txBody>
                    <a:bodyPr/>
                    <a:lstStyle/>
                    <a:p>
                      <a:pPr algn="ctr" fontAlgn="ctr"/>
                      <a:r>
                        <a:rPr lang="en-US" altLang="zh-TW" sz="1600" u="none" strike="noStrike" dirty="0">
                          <a:effectLst/>
                        </a:rPr>
                        <a:t>3.936</a:t>
                      </a:r>
                      <a:endParaRPr lang="en-US" altLang="zh-TW" sz="1600" b="0" i="0" u="none" strike="noStrike" dirty="0">
                        <a:solidFill>
                          <a:srgbClr val="FF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2"/>
                    </a:solidFill>
                  </a:tcPr>
                </a:tc>
                <a:tc hMerge="1">
                  <a:txBody>
                    <a:bodyPr/>
                    <a:lstStyle/>
                    <a:p>
                      <a:endParaRPr lang="zh-TW" altLang="en-US"/>
                    </a:p>
                  </a:txBody>
                  <a:tcPr/>
                </a:tc>
                <a:extLst>
                  <a:ext uri="{0D108BD9-81ED-4DB2-BD59-A6C34878D82A}">
                    <a16:rowId xmlns:a16="http://schemas.microsoft.com/office/drawing/2014/main" xmlns="" val="3331496473"/>
                  </a:ext>
                </a:extLst>
              </a:tr>
            </a:tbl>
          </a:graphicData>
        </a:graphic>
      </p:graphicFrame>
      <p:sp>
        <p:nvSpPr>
          <p:cNvPr id="9" name="文字方塊 8"/>
          <p:cNvSpPr txBox="1"/>
          <p:nvPr/>
        </p:nvSpPr>
        <p:spPr>
          <a:xfrm>
            <a:off x="1962769" y="4563037"/>
            <a:ext cx="8417587" cy="1338828"/>
          </a:xfrm>
          <a:prstGeom prst="rect">
            <a:avLst/>
          </a:prstGeom>
          <a:noFill/>
        </p:spPr>
        <p:txBody>
          <a:bodyPr wrap="square" rtlCol="0">
            <a:spAutoFit/>
          </a:bodyPr>
          <a:lstStyle/>
          <a:p>
            <a:pPr>
              <a:lnSpc>
                <a:spcPct val="150000"/>
              </a:lnSpc>
            </a:pPr>
            <a:r>
              <a:rPr lang="zh-TW" altLang="en-US" dirty="0"/>
              <a:t>全校計有</a:t>
            </a:r>
            <a:r>
              <a:rPr lang="en-US" altLang="zh-TW" dirty="0"/>
              <a:t>17</a:t>
            </a:r>
            <a:r>
              <a:rPr lang="zh-TW" altLang="en-US" dirty="0"/>
              <a:t>個行政單位參與</a:t>
            </a:r>
            <a:r>
              <a:rPr lang="en-US" altLang="zh-TW" dirty="0"/>
              <a:t>105</a:t>
            </a:r>
            <a:r>
              <a:rPr lang="zh-TW" altLang="en-US" dirty="0"/>
              <a:t>學年服務滿意度調查，雖貴單位</a:t>
            </a:r>
            <a:r>
              <a:rPr lang="zh-TW" altLang="en-US" dirty="0" smtClean="0"/>
              <a:t>排名</a:t>
            </a:r>
            <a:r>
              <a:rPr lang="zh-TW" altLang="en-US" b="1" dirty="0" smtClean="0">
                <a:solidFill>
                  <a:srgbClr val="FF0000"/>
                </a:solidFill>
              </a:rPr>
              <a:t>後三</a:t>
            </a:r>
            <a:r>
              <a:rPr lang="zh-TW" altLang="en-US" b="1" dirty="0">
                <a:solidFill>
                  <a:srgbClr val="FF0000"/>
                </a:solidFill>
              </a:rPr>
              <a:t>名之首</a:t>
            </a:r>
            <a:endParaRPr lang="en-US" altLang="zh-TW" b="1" dirty="0">
              <a:solidFill>
                <a:srgbClr val="FF0000"/>
              </a:solidFill>
            </a:endParaRPr>
          </a:p>
          <a:p>
            <a:pPr>
              <a:lnSpc>
                <a:spcPct val="150000"/>
              </a:lnSpc>
            </a:pPr>
            <a:r>
              <a:rPr lang="zh-TW" altLang="en-US" dirty="0"/>
              <a:t>整體滿意度達</a:t>
            </a:r>
            <a:r>
              <a:rPr lang="en-US" altLang="zh-TW" dirty="0"/>
              <a:t>3.395</a:t>
            </a:r>
            <a:r>
              <a:rPr lang="zh-TW" altLang="en-US" dirty="0"/>
              <a:t>，滿意程度普通，進步空間大，教職員對於貴單位之</a:t>
            </a:r>
            <a:r>
              <a:rPr lang="zh-TW" altLang="en-US" b="1" dirty="0">
                <a:solidFill>
                  <a:srgbClr val="FF0000"/>
                </a:solidFill>
                <a:latin typeface="新細明體" panose="02020500000000000000" pitchFamily="18" charset="-120"/>
              </a:rPr>
              <a:t>稽核案時調閱資料的整體服務品質感覺</a:t>
            </a:r>
            <a:r>
              <a:rPr lang="zh-TW" altLang="en-US" dirty="0"/>
              <a:t>滿意度較低，可為改善參考之方向。</a:t>
            </a:r>
          </a:p>
        </p:txBody>
      </p:sp>
    </p:spTree>
    <p:extLst>
      <p:ext uri="{BB962C8B-B14F-4D97-AF65-F5344CB8AC3E}">
        <p14:creationId xmlns:p14="http://schemas.microsoft.com/office/powerpoint/2010/main" val="2021435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p:cNvSpPr>
            <a:spLocks noGrp="1"/>
          </p:cNvSpPr>
          <p:nvPr>
            <p:ph type="dt" sz="half" idx="4294967295"/>
          </p:nvPr>
        </p:nvSpPr>
        <p:spPr>
          <a:xfrm>
            <a:off x="9808856" y="6492874"/>
            <a:ext cx="1143000" cy="365125"/>
          </a:xfrm>
        </p:spPr>
        <p:txBody>
          <a:bodyPr/>
          <a:lstStyle/>
          <a:p>
            <a:fld id="{0F0F571B-8BC9-447A-BD62-44352A7027CD}" type="datetime1">
              <a:rPr lang="en-US" altLang="zh-TW" smtClean="0"/>
              <a:t>6/25/2018</a:t>
            </a:fld>
            <a:endParaRPr lang="en-US"/>
          </a:p>
        </p:txBody>
      </p:sp>
      <p:sp>
        <p:nvSpPr>
          <p:cNvPr id="4" name="投影片編號版面配置區 3"/>
          <p:cNvSpPr>
            <a:spLocks noGrp="1"/>
          </p:cNvSpPr>
          <p:nvPr>
            <p:ph type="sldNum" sz="quarter" idx="12"/>
          </p:nvPr>
        </p:nvSpPr>
        <p:spPr/>
        <p:txBody>
          <a:bodyPr/>
          <a:lstStyle/>
          <a:p>
            <a:fld id="{4FAB73BC-B049-4115-A692-8D63A059BFB8}" type="slidenum">
              <a:rPr lang="en-US" smtClean="0"/>
              <a:t>29</a:t>
            </a:fld>
            <a:endParaRPr lang="en-US"/>
          </a:p>
        </p:txBody>
      </p:sp>
      <p:sp>
        <p:nvSpPr>
          <p:cNvPr id="5" name="矩形 4"/>
          <p:cNvSpPr/>
          <p:nvPr/>
        </p:nvSpPr>
        <p:spPr>
          <a:xfrm>
            <a:off x="1365713" y="440132"/>
            <a:ext cx="10608227" cy="5262979"/>
          </a:xfrm>
          <a:prstGeom prst="rect">
            <a:avLst/>
          </a:prstGeom>
        </p:spPr>
        <p:txBody>
          <a:bodyPr wrap="square">
            <a:spAutoFit/>
          </a:bodyPr>
          <a:lstStyle/>
          <a:p>
            <a:pPr>
              <a:lnSpc>
                <a:spcPct val="150000"/>
              </a:lnSpc>
            </a:pPr>
            <a:r>
              <a:rPr lang="zh-TW" altLang="en-US" sz="3200" b="1" dirty="0">
                <a:solidFill>
                  <a:srgbClr val="000000"/>
                </a:solidFill>
                <a:latin typeface="新細明體" panose="02020500000000000000" pitchFamily="18" charset="-120"/>
              </a:rPr>
              <a:t>稽核室</a:t>
            </a:r>
            <a:r>
              <a:rPr lang="zh-TW" altLang="en-US" sz="3200" b="1" dirty="0">
                <a:latin typeface="cwmu95"/>
              </a:rPr>
              <a:t>開</a:t>
            </a:r>
            <a:r>
              <a:rPr lang="zh-TW" altLang="en-US" sz="3200" b="1" dirty="0">
                <a:latin typeface="cwmu65"/>
              </a:rPr>
              <a:t>放</a:t>
            </a:r>
            <a:r>
              <a:rPr lang="zh-TW" altLang="en-US" sz="3200" b="1" dirty="0">
                <a:latin typeface="cwmu60"/>
              </a:rPr>
              <a:t>性</a:t>
            </a:r>
            <a:r>
              <a:rPr lang="zh-TW" altLang="en-US" sz="3200" b="1" dirty="0">
                <a:latin typeface="cwmu98"/>
              </a:rPr>
              <a:t>題項</a:t>
            </a:r>
          </a:p>
          <a:p>
            <a:pPr>
              <a:lnSpc>
                <a:spcPct val="150000"/>
              </a:lnSpc>
            </a:pPr>
            <a:r>
              <a:rPr lang="zh-TW" altLang="en-US" sz="2400" dirty="0"/>
              <a:t>稽核有時候太雞蛋中挑</a:t>
            </a:r>
            <a:r>
              <a:rPr lang="zh-TW" altLang="en-US" sz="2400" dirty="0" smtClean="0"/>
              <a:t>骨頭</a:t>
            </a:r>
            <a:r>
              <a:rPr lang="zh-TW" altLang="en-US" sz="2400" dirty="0" smtClean="0">
                <a:latin typeface="cwmu4e"/>
              </a:rPr>
              <a:t>，</a:t>
            </a:r>
            <a:r>
              <a:rPr lang="zh-TW" altLang="en-US" sz="2400" dirty="0" smtClean="0"/>
              <a:t>稽核</a:t>
            </a:r>
            <a:r>
              <a:rPr lang="zh-TW" altLang="en-US" sz="2400" dirty="0"/>
              <a:t>人員至單位執行稽核時是否有秉持中立、公開、超然的態度，不帶個人情緒，令人懷疑</a:t>
            </a:r>
            <a:r>
              <a:rPr lang="zh-TW" altLang="en-US" sz="2400" dirty="0" smtClean="0"/>
              <a:t>。</a:t>
            </a:r>
            <a:endParaRPr lang="en-US" altLang="zh-TW" sz="2400" dirty="0" smtClean="0"/>
          </a:p>
          <a:p>
            <a:pPr>
              <a:lnSpc>
                <a:spcPct val="150000"/>
              </a:lnSpc>
            </a:pPr>
            <a:r>
              <a:rPr lang="en-US" altLang="zh-TW" sz="2400" dirty="0" smtClean="0">
                <a:solidFill>
                  <a:srgbClr val="FF0000"/>
                </a:solidFill>
              </a:rPr>
              <a:t>【</a:t>
            </a:r>
            <a:r>
              <a:rPr lang="zh-TW" altLang="en-US" sz="2400" dirty="0" smtClean="0">
                <a:solidFill>
                  <a:srgbClr val="FF0000"/>
                </a:solidFill>
              </a:rPr>
              <a:t>稽核室回覆</a:t>
            </a:r>
            <a:r>
              <a:rPr lang="en-US" altLang="zh-TW" sz="2400" dirty="0" smtClean="0">
                <a:solidFill>
                  <a:srgbClr val="FF0000"/>
                </a:solidFill>
              </a:rPr>
              <a:t>】</a:t>
            </a:r>
          </a:p>
          <a:p>
            <a:pPr>
              <a:lnSpc>
                <a:spcPct val="150000"/>
              </a:lnSpc>
            </a:pPr>
            <a:r>
              <a:rPr lang="zh-TW" altLang="en-US" sz="2400" dirty="0">
                <a:solidFill>
                  <a:srgbClr val="FF0000"/>
                </a:solidFill>
                <a:latin typeface="cwmu4e"/>
              </a:rPr>
              <a:t>有關</a:t>
            </a:r>
            <a:r>
              <a:rPr lang="en-US" altLang="zh-TW" sz="2400" dirty="0">
                <a:solidFill>
                  <a:srgbClr val="FF0000"/>
                </a:solidFill>
                <a:latin typeface="cwmu4e"/>
              </a:rPr>
              <a:t>105</a:t>
            </a:r>
            <a:r>
              <a:rPr lang="zh-TW" altLang="en-US" sz="2400" dirty="0">
                <a:solidFill>
                  <a:srgbClr val="FF0000"/>
                </a:solidFill>
                <a:latin typeface="cwmu4e"/>
              </a:rPr>
              <a:t>學年度同仁反應之意見，謝謝同仁給予指教。稽核室自</a:t>
            </a:r>
            <a:r>
              <a:rPr lang="en-US" altLang="zh-TW" sz="2400" dirty="0">
                <a:solidFill>
                  <a:srgbClr val="FF0000"/>
                </a:solidFill>
                <a:latin typeface="cwmu4e"/>
              </a:rPr>
              <a:t>103</a:t>
            </a:r>
            <a:r>
              <a:rPr lang="zh-TW" altLang="en-US" sz="2400" dirty="0">
                <a:solidFill>
                  <a:srgbClr val="FF0000"/>
                </a:solidFill>
                <a:latin typeface="cwmu4e"/>
              </a:rPr>
              <a:t>學年度起 ，藉現場稽核時積極地與各受稽單位建立良性的互動，並致力於維持稽核的 客觀性與公正性。若單位人員認為稽核時的查核發現不客觀或錯誤不符合事 實，可於現場與稽核人員反應，或於查檢表回覆意見中反應，或可逕行向稽 核室各級人員反應，讓我們為校內全體共好而努力。 </a:t>
            </a:r>
            <a:endParaRPr lang="en-US" altLang="zh-TW" sz="2400" dirty="0">
              <a:solidFill>
                <a:srgbClr val="FF0000"/>
              </a:solidFill>
              <a:latin typeface="cwmu4e"/>
            </a:endParaRPr>
          </a:p>
        </p:txBody>
      </p:sp>
    </p:spTree>
    <p:extLst>
      <p:ext uri="{BB962C8B-B14F-4D97-AF65-F5344CB8AC3E}">
        <p14:creationId xmlns:p14="http://schemas.microsoft.com/office/powerpoint/2010/main" val="892251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58171" y="476642"/>
            <a:ext cx="5732527" cy="646331"/>
          </a:xfrm>
          <a:prstGeom prst="rect">
            <a:avLst/>
          </a:prstGeom>
        </p:spPr>
        <p:txBody>
          <a:bodyPr wrap="square">
            <a:spAutoFit/>
          </a:bodyPr>
          <a:lstStyle/>
          <a:p>
            <a:pPr algn="ctr"/>
            <a:r>
              <a:rPr lang="zh-TW" altLang="en-US" sz="3600" b="1" dirty="0"/>
              <a:t>行政單位服務品質滿意度</a:t>
            </a:r>
          </a:p>
        </p:txBody>
      </p:sp>
      <p:sp>
        <p:nvSpPr>
          <p:cNvPr id="4" name="矩形 3"/>
          <p:cNvSpPr/>
          <p:nvPr/>
        </p:nvSpPr>
        <p:spPr>
          <a:xfrm>
            <a:off x="1640395" y="1298396"/>
            <a:ext cx="10551605" cy="1569660"/>
          </a:xfrm>
          <a:prstGeom prst="rect">
            <a:avLst/>
          </a:prstGeom>
        </p:spPr>
        <p:txBody>
          <a:bodyPr wrap="square">
            <a:spAutoFit/>
          </a:bodyPr>
          <a:lstStyle/>
          <a:p>
            <a:r>
              <a:rPr lang="zh-TW" altLang="en-US" sz="2400" b="1" dirty="0"/>
              <a:t>樹德科技大學教學及行政單位滿意度調查辦法</a:t>
            </a:r>
          </a:p>
          <a:p>
            <a:endParaRPr lang="zh-TW" altLang="en-US" sz="2400" dirty="0"/>
          </a:p>
          <a:p>
            <a:r>
              <a:rPr lang="zh-TW" altLang="en-US" sz="2400" b="1" dirty="0"/>
              <a:t>專業性問題</a:t>
            </a:r>
            <a:r>
              <a:rPr lang="zh-TW" altLang="en-US" sz="2400" dirty="0"/>
              <a:t>依各單位經管業務之</a:t>
            </a:r>
            <a:r>
              <a:rPr lang="zh-TW" altLang="en-US" sz="2400" b="1" dirty="0">
                <a:solidFill>
                  <a:srgbClr val="FF0000"/>
                </a:solidFill>
              </a:rPr>
              <a:t>專業服務</a:t>
            </a:r>
            <a:r>
              <a:rPr lang="zh-TW" altLang="en-US" sz="2400" dirty="0">
                <a:solidFill>
                  <a:srgbClr val="FF0000"/>
                </a:solidFill>
              </a:rPr>
              <a:t> (</a:t>
            </a:r>
            <a:r>
              <a:rPr lang="en-US" altLang="zh-TW" sz="2400" dirty="0">
                <a:solidFill>
                  <a:srgbClr val="FF0000"/>
                </a:solidFill>
              </a:rPr>
              <a:t>6</a:t>
            </a:r>
            <a:r>
              <a:rPr lang="zh-TW" altLang="en-US" sz="2400" dirty="0">
                <a:solidFill>
                  <a:srgbClr val="FF0000"/>
                </a:solidFill>
              </a:rPr>
              <a:t>-15 題)</a:t>
            </a:r>
            <a:r>
              <a:rPr lang="zh-TW" altLang="en-US" sz="2400" dirty="0"/>
              <a:t>。</a:t>
            </a:r>
          </a:p>
          <a:p>
            <a:r>
              <a:rPr lang="zh-TW" altLang="en-US" sz="2400" b="1" dirty="0"/>
              <a:t>整體性問題</a:t>
            </a:r>
            <a:r>
              <a:rPr lang="zh-TW" altLang="en-US" sz="2400" dirty="0"/>
              <a:t>依</a:t>
            </a:r>
            <a:r>
              <a:rPr lang="zh-TW" altLang="en-US" sz="2400" b="1" dirty="0">
                <a:solidFill>
                  <a:srgbClr val="FF0000"/>
                </a:solidFill>
              </a:rPr>
              <a:t>人</a:t>
            </a:r>
            <a:r>
              <a:rPr lang="zh-TW" altLang="en-US" sz="2400" dirty="0">
                <a:solidFill>
                  <a:srgbClr val="FF0000"/>
                </a:solidFill>
              </a:rPr>
              <a:t>、</a:t>
            </a:r>
            <a:r>
              <a:rPr lang="zh-TW" altLang="en-US" sz="2400" b="1" dirty="0">
                <a:solidFill>
                  <a:srgbClr val="FF0000"/>
                </a:solidFill>
              </a:rPr>
              <a:t>事</a:t>
            </a:r>
            <a:r>
              <a:rPr lang="zh-TW" altLang="en-US" sz="2400" dirty="0">
                <a:solidFill>
                  <a:srgbClr val="FF0000"/>
                </a:solidFill>
              </a:rPr>
              <a:t>、</a:t>
            </a:r>
            <a:r>
              <a:rPr lang="zh-TW" altLang="en-US" sz="2400" b="1" dirty="0">
                <a:solidFill>
                  <a:srgbClr val="FF0000"/>
                </a:solidFill>
              </a:rPr>
              <a:t>物</a:t>
            </a:r>
            <a:r>
              <a:rPr lang="zh-TW" altLang="en-US" sz="2400" dirty="0">
                <a:solidFill>
                  <a:srgbClr val="FF0000"/>
                </a:solidFill>
              </a:rPr>
              <a:t>、</a:t>
            </a:r>
            <a:r>
              <a:rPr lang="zh-TW" altLang="en-US" sz="2400" b="1" dirty="0">
                <a:solidFill>
                  <a:srgbClr val="FF0000"/>
                </a:solidFill>
              </a:rPr>
              <a:t>資訊網頁</a:t>
            </a:r>
            <a:r>
              <a:rPr lang="zh-TW" altLang="en-US" sz="2400" dirty="0">
                <a:solidFill>
                  <a:srgbClr val="FF0000"/>
                </a:solidFill>
              </a:rPr>
              <a:t>，共 4 題</a:t>
            </a:r>
            <a:r>
              <a:rPr lang="zh-TW" altLang="en-US" sz="2400" dirty="0"/>
              <a:t>做為每一單位整體性績效評比。</a:t>
            </a:r>
          </a:p>
        </p:txBody>
      </p:sp>
      <p:sp>
        <p:nvSpPr>
          <p:cNvPr id="5" name="橢圓 4"/>
          <p:cNvSpPr/>
          <p:nvPr/>
        </p:nvSpPr>
        <p:spPr>
          <a:xfrm>
            <a:off x="1981771" y="3277961"/>
            <a:ext cx="2189289" cy="225326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TW" altLang="en-US" sz="2000" b="1" dirty="0"/>
              <a:t>專業服務</a:t>
            </a:r>
            <a:endParaRPr lang="zh-TW" altLang="en-US" sz="2000" dirty="0"/>
          </a:p>
        </p:txBody>
      </p:sp>
      <p:sp>
        <p:nvSpPr>
          <p:cNvPr id="7" name="橢圓 6"/>
          <p:cNvSpPr/>
          <p:nvPr/>
        </p:nvSpPr>
        <p:spPr>
          <a:xfrm>
            <a:off x="3946581" y="3300889"/>
            <a:ext cx="2047013" cy="225326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TW" altLang="en-US" sz="2000"/>
              <a:t>服務態度</a:t>
            </a:r>
          </a:p>
          <a:p>
            <a:pPr algn="ctr"/>
            <a:r>
              <a:rPr lang="zh-TW" altLang="en-US" sz="2000"/>
              <a:t>電話禮儀</a:t>
            </a:r>
          </a:p>
        </p:txBody>
      </p:sp>
      <p:sp>
        <p:nvSpPr>
          <p:cNvPr id="8" name="橢圓 7"/>
          <p:cNvSpPr/>
          <p:nvPr/>
        </p:nvSpPr>
        <p:spPr>
          <a:xfrm>
            <a:off x="5627137" y="3277960"/>
            <a:ext cx="2112031" cy="227619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TW" altLang="en-US" sz="2000" dirty="0"/>
              <a:t>業務熟悉度</a:t>
            </a:r>
          </a:p>
        </p:txBody>
      </p:sp>
      <p:sp>
        <p:nvSpPr>
          <p:cNvPr id="9" name="橢圓 8"/>
          <p:cNvSpPr/>
          <p:nvPr/>
        </p:nvSpPr>
        <p:spPr>
          <a:xfrm>
            <a:off x="7449671" y="3277962"/>
            <a:ext cx="2133284" cy="225326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TW" altLang="en-US" sz="2000" dirty="0"/>
              <a:t>業務處理</a:t>
            </a:r>
            <a:endParaRPr lang="en-US" altLang="zh-TW" sz="2000" dirty="0"/>
          </a:p>
          <a:p>
            <a:pPr algn="ctr"/>
            <a:r>
              <a:rPr lang="zh-TW" altLang="en-US" sz="2000" dirty="0"/>
              <a:t>流程與效率</a:t>
            </a:r>
          </a:p>
        </p:txBody>
      </p:sp>
      <p:sp>
        <p:nvSpPr>
          <p:cNvPr id="3" name="日期版面配置區 2"/>
          <p:cNvSpPr>
            <a:spLocks noGrp="1"/>
          </p:cNvSpPr>
          <p:nvPr>
            <p:ph type="dt" sz="half" idx="4294967295"/>
          </p:nvPr>
        </p:nvSpPr>
        <p:spPr>
          <a:xfrm>
            <a:off x="9808856" y="6492874"/>
            <a:ext cx="1143000" cy="365125"/>
          </a:xfrm>
        </p:spPr>
        <p:txBody>
          <a:bodyPr/>
          <a:lstStyle/>
          <a:p>
            <a:fld id="{0FFD498E-6814-4AD2-B3C1-E4ED48041C03}" type="datetime1">
              <a:rPr lang="en-US" altLang="zh-TW" sz="2000" smtClean="0"/>
              <a:t>6/25/2018</a:t>
            </a:fld>
            <a:endParaRPr lang="en-US" sz="2000"/>
          </a:p>
        </p:txBody>
      </p:sp>
      <p:sp>
        <p:nvSpPr>
          <p:cNvPr id="11" name="投影片編號版面配置區 10"/>
          <p:cNvSpPr>
            <a:spLocks noGrp="1"/>
          </p:cNvSpPr>
          <p:nvPr>
            <p:ph type="sldNum" sz="quarter" idx="12"/>
          </p:nvPr>
        </p:nvSpPr>
        <p:spPr/>
        <p:txBody>
          <a:bodyPr/>
          <a:lstStyle/>
          <a:p>
            <a:fld id="{4FAB73BC-B049-4115-A692-8D63A059BFB8}" type="slidenum">
              <a:rPr lang="en-US" sz="2000" smtClean="0"/>
              <a:t>3</a:t>
            </a:fld>
            <a:endParaRPr lang="en-US" sz="2000"/>
          </a:p>
        </p:txBody>
      </p:sp>
      <p:sp>
        <p:nvSpPr>
          <p:cNvPr id="6" name="橢圓 5"/>
          <p:cNvSpPr/>
          <p:nvPr/>
        </p:nvSpPr>
        <p:spPr>
          <a:xfrm>
            <a:off x="9253175" y="3277960"/>
            <a:ext cx="2212683" cy="225326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TW" altLang="en-US" sz="2000" dirty="0"/>
              <a:t>業務</a:t>
            </a:r>
            <a:r>
              <a:rPr lang="zh-TW" altLang="en-US" sz="2000" dirty="0" smtClean="0"/>
              <a:t>資訊化</a:t>
            </a:r>
            <a:endParaRPr lang="en-US" altLang="zh-TW" sz="2000" dirty="0" smtClean="0"/>
          </a:p>
          <a:p>
            <a:pPr algn="ctr"/>
            <a:r>
              <a:rPr lang="zh-TW" altLang="en-US" sz="2000" dirty="0" smtClean="0"/>
              <a:t>程度</a:t>
            </a:r>
            <a:endParaRPr lang="zh-TW" altLang="en-US" sz="2000" dirty="0"/>
          </a:p>
        </p:txBody>
      </p:sp>
    </p:spTree>
    <p:extLst>
      <p:ext uri="{BB962C8B-B14F-4D97-AF65-F5344CB8AC3E}">
        <p14:creationId xmlns:p14="http://schemas.microsoft.com/office/powerpoint/2010/main" val="21242155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599183" y="248185"/>
            <a:ext cx="9992317" cy="1200329"/>
          </a:xfrm>
          <a:prstGeom prst="rect">
            <a:avLst/>
          </a:prstGeom>
        </p:spPr>
        <p:txBody>
          <a:bodyPr wrap="square">
            <a:spAutoFit/>
          </a:bodyPr>
          <a:lstStyle/>
          <a:p>
            <a:pPr algn="ctr"/>
            <a:r>
              <a:rPr lang="en-US" altLang="zh-TW" sz="3600" b="1" dirty="0"/>
              <a:t>105</a:t>
            </a:r>
            <a:r>
              <a:rPr lang="zh-TW" altLang="en-US" sz="3600" b="1" dirty="0"/>
              <a:t>學年度專業服務滿意度 </a:t>
            </a:r>
            <a:r>
              <a:rPr lang="en-US" altLang="zh-TW" sz="2000" b="1" dirty="0">
                <a:solidFill>
                  <a:srgbClr val="FF0000"/>
                </a:solidFill>
              </a:rPr>
              <a:t>(</a:t>
            </a:r>
            <a:r>
              <a:rPr lang="zh-TW" altLang="en-US" sz="2000" b="1" dirty="0">
                <a:solidFill>
                  <a:srgbClr val="FF0000"/>
                </a:solidFill>
              </a:rPr>
              <a:t>受訪對像學生</a:t>
            </a:r>
            <a:r>
              <a:rPr lang="en-US" altLang="zh-TW" sz="2000" b="1" dirty="0">
                <a:solidFill>
                  <a:srgbClr val="FF0000"/>
                </a:solidFill>
              </a:rPr>
              <a:t>)</a:t>
            </a:r>
            <a:endParaRPr lang="zh-TW" altLang="en-US" sz="3600" b="1" dirty="0">
              <a:solidFill>
                <a:srgbClr val="FF0000"/>
              </a:solidFill>
            </a:endParaRPr>
          </a:p>
          <a:p>
            <a:pPr algn="ctr"/>
            <a:endParaRPr lang="zh-TW" altLang="en-US" sz="3600" b="1" dirty="0"/>
          </a:p>
        </p:txBody>
      </p:sp>
      <p:sp>
        <p:nvSpPr>
          <p:cNvPr id="12" name="日期版面配置區 11"/>
          <p:cNvSpPr>
            <a:spLocks noGrp="1"/>
          </p:cNvSpPr>
          <p:nvPr>
            <p:ph type="dt" sz="half" idx="4294967295"/>
          </p:nvPr>
        </p:nvSpPr>
        <p:spPr>
          <a:xfrm>
            <a:off x="9808856" y="6492874"/>
            <a:ext cx="1143000" cy="365125"/>
          </a:xfrm>
        </p:spPr>
        <p:txBody>
          <a:bodyPr/>
          <a:lstStyle/>
          <a:p>
            <a:fld id="{F5A89B68-EDF3-4BC4-ACE1-2EAAD9117EC7}" type="datetime1">
              <a:rPr lang="en-US" altLang="zh-TW" smtClean="0"/>
              <a:t>6/25/2018</a:t>
            </a:fld>
            <a:endParaRPr lang="en-US"/>
          </a:p>
        </p:txBody>
      </p:sp>
      <p:sp>
        <p:nvSpPr>
          <p:cNvPr id="14" name="投影片編號版面配置區 13"/>
          <p:cNvSpPr>
            <a:spLocks noGrp="1"/>
          </p:cNvSpPr>
          <p:nvPr>
            <p:ph type="sldNum" sz="quarter" idx="12"/>
          </p:nvPr>
        </p:nvSpPr>
        <p:spPr/>
        <p:txBody>
          <a:bodyPr/>
          <a:lstStyle/>
          <a:p>
            <a:fld id="{4FAB73BC-B049-4115-A692-8D63A059BFB8}" type="slidenum">
              <a:rPr lang="en-US" smtClean="0"/>
              <a:t>30</a:t>
            </a:fld>
            <a:endParaRPr lang="en-US"/>
          </a:p>
        </p:txBody>
      </p:sp>
      <p:graphicFrame>
        <p:nvGraphicFramePr>
          <p:cNvPr id="18" name="表格 17"/>
          <p:cNvGraphicFramePr>
            <a:graphicFrameLocks noGrp="1"/>
          </p:cNvGraphicFramePr>
          <p:nvPr>
            <p:extLst>
              <p:ext uri="{D42A27DB-BD31-4B8C-83A1-F6EECF244321}">
                <p14:modId xmlns:p14="http://schemas.microsoft.com/office/powerpoint/2010/main" val="2816677565"/>
              </p:ext>
            </p:extLst>
          </p:nvPr>
        </p:nvGraphicFramePr>
        <p:xfrm>
          <a:off x="1326777" y="959222"/>
          <a:ext cx="6131858" cy="5179533"/>
        </p:xfrm>
        <a:graphic>
          <a:graphicData uri="http://schemas.openxmlformats.org/drawingml/2006/table">
            <a:tbl>
              <a:tblPr>
                <a:tableStyleId>{5C22544A-7EE6-4342-B048-85BDC9FD1C3A}</a:tableStyleId>
              </a:tblPr>
              <a:tblGrid>
                <a:gridCol w="1868819">
                  <a:extLst>
                    <a:ext uri="{9D8B030D-6E8A-4147-A177-3AD203B41FA5}">
                      <a16:colId xmlns:a16="http://schemas.microsoft.com/office/drawing/2014/main" xmlns="" val="3689739995"/>
                    </a:ext>
                  </a:extLst>
                </a:gridCol>
                <a:gridCol w="1421013">
                  <a:extLst>
                    <a:ext uri="{9D8B030D-6E8A-4147-A177-3AD203B41FA5}">
                      <a16:colId xmlns:a16="http://schemas.microsoft.com/office/drawing/2014/main" xmlns="" val="2288466805"/>
                    </a:ext>
                  </a:extLst>
                </a:gridCol>
                <a:gridCol w="1421013">
                  <a:extLst>
                    <a:ext uri="{9D8B030D-6E8A-4147-A177-3AD203B41FA5}">
                      <a16:colId xmlns:a16="http://schemas.microsoft.com/office/drawing/2014/main" xmlns="" val="1647884524"/>
                    </a:ext>
                  </a:extLst>
                </a:gridCol>
                <a:gridCol w="1421013">
                  <a:extLst>
                    <a:ext uri="{9D8B030D-6E8A-4147-A177-3AD203B41FA5}">
                      <a16:colId xmlns:a16="http://schemas.microsoft.com/office/drawing/2014/main" xmlns="" val="1047110116"/>
                    </a:ext>
                  </a:extLst>
                </a:gridCol>
              </a:tblGrid>
              <a:tr h="395877">
                <a:tc>
                  <a:txBody>
                    <a:bodyPr/>
                    <a:lstStyle/>
                    <a:p>
                      <a:pPr algn="l" rtl="0" fontAlgn="ctr"/>
                      <a:r>
                        <a:rPr lang="zh-TW" altLang="en-US" sz="1700" b="0" i="0" u="none" strike="noStrike" dirty="0">
                          <a:solidFill>
                            <a:schemeClr val="tx2"/>
                          </a:solidFill>
                          <a:effectLst/>
                          <a:latin typeface="新細明體" panose="02020500000000000000" pitchFamily="18" charset="-120"/>
                          <a:ea typeface="新細明體" panose="02020500000000000000" pitchFamily="18" charset="-120"/>
                        </a:rPr>
                        <a:t>單位</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105</a:t>
                      </a:r>
                      <a:r>
                        <a:rPr lang="zh-TW" altLang="en-US" sz="1700" b="0" i="0" u="none" strike="noStrike" dirty="0">
                          <a:solidFill>
                            <a:schemeClr val="tx2"/>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104</a:t>
                      </a:r>
                      <a:r>
                        <a:rPr lang="zh-TW" altLang="en-US" sz="1700" b="0" i="0" u="none" strike="noStrike" dirty="0">
                          <a:solidFill>
                            <a:schemeClr val="tx2"/>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103</a:t>
                      </a:r>
                      <a:r>
                        <a:rPr lang="zh-TW" altLang="en-US" sz="1700" b="0" i="0" u="none" strike="noStrike" dirty="0">
                          <a:solidFill>
                            <a:schemeClr val="tx2"/>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extLst>
                  <a:ext uri="{0D108BD9-81ED-4DB2-BD59-A6C34878D82A}">
                    <a16:rowId xmlns:a16="http://schemas.microsoft.com/office/drawing/2014/main" xmlns="" val="2625984083"/>
                  </a:ext>
                </a:extLst>
              </a:tr>
              <a:tr h="398638">
                <a:tc>
                  <a:txBody>
                    <a:bodyPr/>
                    <a:lstStyle/>
                    <a:p>
                      <a:pPr algn="l" fontAlgn="ctr"/>
                      <a:r>
                        <a:rPr lang="zh-TW" altLang="en-US" sz="1700" b="0" i="0" u="none" strike="noStrike" dirty="0">
                          <a:solidFill>
                            <a:srgbClr val="5B9BD5"/>
                          </a:solidFill>
                          <a:effectLst/>
                          <a:latin typeface="新細明體" panose="02020500000000000000" pitchFamily="18" charset="-120"/>
                          <a:ea typeface="新細明體" panose="02020500000000000000" pitchFamily="18" charset="-120"/>
                        </a:rPr>
                        <a:t>圖書館</a:t>
                      </a:r>
                    </a:p>
                  </a:txBody>
                  <a:tcPr marL="9525" marR="9525" marT="9525" marB="0" anchor="ctr">
                    <a:solidFill>
                      <a:srgbClr val="FFFF00"/>
                    </a:solidFill>
                  </a:tcPr>
                </a:tc>
                <a:tc>
                  <a:txBody>
                    <a:bodyPr/>
                    <a:lstStyle/>
                    <a:p>
                      <a:pPr algn="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4.229 </a:t>
                      </a:r>
                    </a:p>
                  </a:txBody>
                  <a:tcPr marL="9525" marR="9525" marT="9525" marB="0" anchor="ctr">
                    <a:solidFill>
                      <a:srgbClr val="FFFF00"/>
                    </a:solidFill>
                  </a:tcPr>
                </a:tc>
                <a:tc>
                  <a:txBody>
                    <a:bodyPr/>
                    <a:lstStyle/>
                    <a:p>
                      <a:pPr algn="ctr" rtl="0"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4.128 </a:t>
                      </a:r>
                    </a:p>
                  </a:txBody>
                  <a:tcPr marL="9525" marR="9525" marT="9525" marB="0" anchor="ctr">
                    <a:solidFill>
                      <a:srgbClr val="FFFF00"/>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3.982 </a:t>
                      </a:r>
                    </a:p>
                  </a:txBody>
                  <a:tcPr marL="9525" marR="9525" marT="9525" marB="0" anchor="ctr">
                    <a:solidFill>
                      <a:srgbClr val="FFFF00"/>
                    </a:solidFill>
                  </a:tcPr>
                </a:tc>
                <a:extLst>
                  <a:ext uri="{0D108BD9-81ED-4DB2-BD59-A6C34878D82A}">
                    <a16:rowId xmlns:a16="http://schemas.microsoft.com/office/drawing/2014/main" xmlns="" val="3648837361"/>
                  </a:ext>
                </a:extLst>
              </a:tr>
              <a:tr h="398638">
                <a:tc>
                  <a:txBody>
                    <a:bodyPr/>
                    <a:lstStyle/>
                    <a:p>
                      <a:pPr algn="l" fontAlgn="ctr"/>
                      <a:r>
                        <a:rPr lang="zh-TW" altLang="en-US" sz="1700" b="0" i="0" u="none" strike="noStrike" dirty="0">
                          <a:solidFill>
                            <a:srgbClr val="5B9BD5"/>
                          </a:solidFill>
                          <a:effectLst/>
                          <a:latin typeface="新細明體" panose="02020500000000000000" pitchFamily="18" charset="-120"/>
                          <a:ea typeface="新細明體" panose="02020500000000000000" pitchFamily="18" charset="-120"/>
                        </a:rPr>
                        <a:t>公共事務室</a:t>
                      </a:r>
                    </a:p>
                  </a:txBody>
                  <a:tcPr marL="9525" marR="9525" marT="9525" marB="0" anchor="ctr">
                    <a:solidFill>
                      <a:srgbClr val="FFFF00"/>
                    </a:solidFill>
                  </a:tcPr>
                </a:tc>
                <a:tc>
                  <a:txBody>
                    <a:bodyPr/>
                    <a:lstStyle/>
                    <a:p>
                      <a:pPr algn="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4.216 </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4.036 </a:t>
                      </a:r>
                    </a:p>
                  </a:txBody>
                  <a:tcPr marL="9525" marR="9525" marT="9525" marB="0" anchor="ctr">
                    <a:solidFill>
                      <a:srgbClr val="FFFF00"/>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4.008 </a:t>
                      </a:r>
                    </a:p>
                  </a:txBody>
                  <a:tcPr marL="9525" marR="9525" marT="9525" marB="0" anchor="ctr">
                    <a:solidFill>
                      <a:srgbClr val="FFFF00"/>
                    </a:solidFill>
                  </a:tcPr>
                </a:tc>
                <a:extLst>
                  <a:ext uri="{0D108BD9-81ED-4DB2-BD59-A6C34878D82A}">
                    <a16:rowId xmlns:a16="http://schemas.microsoft.com/office/drawing/2014/main" xmlns="" val="2650804664"/>
                  </a:ext>
                </a:extLst>
              </a:tr>
              <a:tr h="398638">
                <a:tc>
                  <a:txBody>
                    <a:bodyPr/>
                    <a:lstStyle/>
                    <a:p>
                      <a:pPr algn="l" fontAlgn="ctr"/>
                      <a:r>
                        <a:rPr lang="zh-TW" altLang="en-US" sz="1700" b="0" i="0" u="none" strike="noStrike" dirty="0">
                          <a:solidFill>
                            <a:srgbClr val="5B9BD5"/>
                          </a:solidFill>
                          <a:effectLst/>
                          <a:latin typeface="新細明體" panose="02020500000000000000" pitchFamily="18" charset="-120"/>
                          <a:ea typeface="新細明體" panose="02020500000000000000" pitchFamily="18" charset="-120"/>
                        </a:rPr>
                        <a:t>推廣教育中心</a:t>
                      </a:r>
                    </a:p>
                  </a:txBody>
                  <a:tcPr marL="9525" marR="9525" marT="9525" marB="0" anchor="ctr">
                    <a:solidFill>
                      <a:srgbClr val="FFFF00"/>
                    </a:solidFill>
                  </a:tcPr>
                </a:tc>
                <a:tc>
                  <a:txBody>
                    <a:bodyPr/>
                    <a:lstStyle/>
                    <a:p>
                      <a:pPr algn="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4.154 </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4.043 </a:t>
                      </a:r>
                    </a:p>
                  </a:txBody>
                  <a:tcPr marL="9525" marR="9525" marT="9525" marB="0" anchor="ctr">
                    <a:solidFill>
                      <a:srgbClr val="FFFF00"/>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3.872 </a:t>
                      </a:r>
                    </a:p>
                  </a:txBody>
                  <a:tcPr marL="9525" marR="9525" marT="9525" marB="0" anchor="ctr">
                    <a:solidFill>
                      <a:srgbClr val="FFFF00"/>
                    </a:solidFill>
                  </a:tcPr>
                </a:tc>
                <a:extLst>
                  <a:ext uri="{0D108BD9-81ED-4DB2-BD59-A6C34878D82A}">
                    <a16:rowId xmlns:a16="http://schemas.microsoft.com/office/drawing/2014/main" xmlns="" val="1528503074"/>
                  </a:ext>
                </a:extLst>
              </a:tr>
              <a:tr h="398638">
                <a:tc>
                  <a:txBody>
                    <a:bodyPr/>
                    <a:lstStyle/>
                    <a:p>
                      <a:pPr algn="l" fontAlgn="ctr"/>
                      <a:r>
                        <a:rPr lang="zh-TW" altLang="en-US" sz="1700" b="0" i="0" u="none" strike="noStrike" dirty="0">
                          <a:solidFill>
                            <a:srgbClr val="5B9BD5"/>
                          </a:solidFill>
                          <a:effectLst/>
                          <a:latin typeface="新細明體" panose="02020500000000000000" pitchFamily="18" charset="-120"/>
                          <a:ea typeface="新細明體" panose="02020500000000000000" pitchFamily="18" charset="-120"/>
                        </a:rPr>
                        <a:t>國際及兩岸事務處</a:t>
                      </a:r>
                    </a:p>
                  </a:txBody>
                  <a:tcPr marL="9525" marR="9525" marT="9525" marB="0" anchor="ctr">
                    <a:solidFill>
                      <a:srgbClr val="FFFF00"/>
                    </a:solidFill>
                  </a:tcPr>
                </a:tc>
                <a:tc>
                  <a:txBody>
                    <a:bodyPr/>
                    <a:lstStyle/>
                    <a:p>
                      <a:pPr algn="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4.136 </a:t>
                      </a:r>
                    </a:p>
                  </a:txBody>
                  <a:tcPr marL="9525" marR="9525" marT="9525" marB="0" anchor="ctr">
                    <a:solidFill>
                      <a:srgbClr val="FFFF00"/>
                    </a:solidFill>
                  </a:tcPr>
                </a:tc>
                <a:tc>
                  <a:txBody>
                    <a:bodyPr/>
                    <a:lstStyle/>
                    <a:p>
                      <a:pPr algn="ctr" rtl="0"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4.072 </a:t>
                      </a:r>
                    </a:p>
                  </a:txBody>
                  <a:tcPr marL="9525" marR="9525" marT="9525" marB="0" anchor="ctr">
                    <a:solidFill>
                      <a:srgbClr val="FFFF00"/>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3.982 </a:t>
                      </a:r>
                    </a:p>
                  </a:txBody>
                  <a:tcPr marL="9525" marR="9525" marT="9525" marB="0" anchor="ctr">
                    <a:solidFill>
                      <a:srgbClr val="FFFF00"/>
                    </a:solidFill>
                  </a:tcPr>
                </a:tc>
                <a:extLst>
                  <a:ext uri="{0D108BD9-81ED-4DB2-BD59-A6C34878D82A}">
                    <a16:rowId xmlns:a16="http://schemas.microsoft.com/office/drawing/2014/main" xmlns="" val="1642700226"/>
                  </a:ext>
                </a:extLst>
              </a:tr>
              <a:tr h="398638">
                <a:tc>
                  <a:txBody>
                    <a:bodyPr/>
                    <a:lstStyle/>
                    <a:p>
                      <a:pPr algn="l" fontAlgn="ctr"/>
                      <a:r>
                        <a:rPr lang="zh-TW" altLang="en-US" sz="1700" b="0" i="0" u="none" strike="noStrike" dirty="0">
                          <a:solidFill>
                            <a:srgbClr val="5B9BD5"/>
                          </a:solidFill>
                          <a:effectLst/>
                          <a:latin typeface="新細明體" panose="02020500000000000000" pitchFamily="18" charset="-120"/>
                          <a:ea typeface="新細明體" panose="02020500000000000000" pitchFamily="18" charset="-120"/>
                        </a:rPr>
                        <a:t>進修部</a:t>
                      </a:r>
                    </a:p>
                  </a:txBody>
                  <a:tcPr marL="9525" marR="9525" marT="9525" marB="0" anchor="ctr">
                    <a:solidFill>
                      <a:srgbClr val="FFFF00"/>
                    </a:solidFill>
                  </a:tcPr>
                </a:tc>
                <a:tc>
                  <a:txBody>
                    <a:bodyPr/>
                    <a:lstStyle/>
                    <a:p>
                      <a:pPr algn="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4.102 </a:t>
                      </a:r>
                    </a:p>
                  </a:txBody>
                  <a:tcPr marL="9525" marR="9525" marT="9525" marB="0" anchor="ctr">
                    <a:solidFill>
                      <a:srgbClr val="FFFF00"/>
                    </a:solid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3.986 </a:t>
                      </a:r>
                    </a:p>
                  </a:txBody>
                  <a:tcPr marL="9525" marR="9525" marT="9525" marB="0" anchor="ctr">
                    <a:solidFill>
                      <a:srgbClr val="FFFF00"/>
                    </a:solidFill>
                  </a:tcPr>
                </a:tc>
                <a:tc>
                  <a:txBody>
                    <a:bodyPr/>
                    <a:lstStyle/>
                    <a:p>
                      <a:pPr algn="ctr" rtl="0" fontAlgn="ctr"/>
                      <a:r>
                        <a:rPr lang="en-US" altLang="zh-TW" sz="1700" b="0" i="0" u="none" strike="noStrike">
                          <a:solidFill>
                            <a:schemeClr val="tx2"/>
                          </a:solidFill>
                          <a:effectLst/>
                          <a:latin typeface="新細明體" panose="02020500000000000000" pitchFamily="18" charset="-120"/>
                          <a:ea typeface="新細明體" panose="02020500000000000000" pitchFamily="18" charset="-120"/>
                        </a:rPr>
                        <a:t>4.002 </a:t>
                      </a:r>
                    </a:p>
                  </a:txBody>
                  <a:tcPr marL="9525" marR="9525" marT="9525" marB="0" anchor="ctr">
                    <a:solidFill>
                      <a:srgbClr val="FFFF00"/>
                    </a:solidFill>
                  </a:tcPr>
                </a:tc>
                <a:extLst>
                  <a:ext uri="{0D108BD9-81ED-4DB2-BD59-A6C34878D82A}">
                    <a16:rowId xmlns:a16="http://schemas.microsoft.com/office/drawing/2014/main" xmlns="" val="2720260300"/>
                  </a:ext>
                </a:extLst>
              </a:tr>
              <a:tr h="398638">
                <a:tc>
                  <a:txBody>
                    <a:bodyPr/>
                    <a:lstStyle/>
                    <a:p>
                      <a:pPr algn="l" fontAlgn="ctr"/>
                      <a:r>
                        <a:rPr lang="zh-TW" altLang="en-US" sz="1700" b="0" i="0" u="none" strike="noStrike" dirty="0">
                          <a:solidFill>
                            <a:srgbClr val="5B9BD5"/>
                          </a:solidFill>
                          <a:effectLst/>
                          <a:latin typeface="新細明體" panose="02020500000000000000" pitchFamily="18" charset="-120"/>
                          <a:ea typeface="新細明體" panose="02020500000000000000" pitchFamily="18" charset="-120"/>
                        </a:rPr>
                        <a:t>體育室</a:t>
                      </a:r>
                    </a:p>
                  </a:txBody>
                  <a:tcPr marL="9525" marR="9525" marT="9525" marB="0" anchor="ctr">
                    <a:solidFill>
                      <a:srgbClr val="FFFF00"/>
                    </a:solidFill>
                  </a:tcPr>
                </a:tc>
                <a:tc>
                  <a:txBody>
                    <a:bodyPr/>
                    <a:lstStyle/>
                    <a:p>
                      <a:pPr algn="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4.099 </a:t>
                      </a:r>
                    </a:p>
                  </a:txBody>
                  <a:tcPr marL="9525" marR="9525" marT="9525" marB="0" anchor="ctr">
                    <a:solidFill>
                      <a:srgbClr val="FFFF00"/>
                    </a:solidFill>
                  </a:tcPr>
                </a:tc>
                <a:tc>
                  <a:txBody>
                    <a:bodyPr/>
                    <a:lstStyle/>
                    <a:p>
                      <a:pPr algn="ctr" rtl="0"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4.054 </a:t>
                      </a:r>
                    </a:p>
                  </a:txBody>
                  <a:tcPr marL="9525" marR="9525" marT="9525" marB="0" anchor="ctr">
                    <a:solidFill>
                      <a:srgbClr val="FFFF00"/>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3.721 </a:t>
                      </a:r>
                    </a:p>
                  </a:txBody>
                  <a:tcPr marL="9525" marR="9525" marT="9525" marB="0" anchor="ctr">
                    <a:solidFill>
                      <a:srgbClr val="FFFF00"/>
                    </a:solidFill>
                  </a:tcPr>
                </a:tc>
                <a:extLst>
                  <a:ext uri="{0D108BD9-81ED-4DB2-BD59-A6C34878D82A}">
                    <a16:rowId xmlns:a16="http://schemas.microsoft.com/office/drawing/2014/main" xmlns="" val="1431306643"/>
                  </a:ext>
                </a:extLst>
              </a:tr>
              <a:tr h="398638">
                <a:tc>
                  <a:txBody>
                    <a:bodyPr/>
                    <a:lstStyle/>
                    <a:p>
                      <a:pPr algn="l" fontAlgn="ctr"/>
                      <a:r>
                        <a:rPr lang="zh-TW" altLang="en-US" sz="1700" b="0" i="0" u="none" strike="noStrike" dirty="0">
                          <a:solidFill>
                            <a:srgbClr val="5B9BD5"/>
                          </a:solidFill>
                          <a:effectLst/>
                          <a:latin typeface="新細明體" panose="02020500000000000000" pitchFamily="18" charset="-120"/>
                          <a:ea typeface="新細明體" panose="02020500000000000000" pitchFamily="18" charset="-120"/>
                        </a:rPr>
                        <a:t>學生事務處</a:t>
                      </a:r>
                    </a:p>
                  </a:txBody>
                  <a:tcPr marL="9525" marR="9525" marT="9525" marB="0" anchor="ctr"/>
                </a:tc>
                <a:tc>
                  <a:txBody>
                    <a:bodyPr/>
                    <a:lstStyle/>
                    <a:p>
                      <a:pPr algn="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3.916 </a:t>
                      </a:r>
                    </a:p>
                  </a:txBody>
                  <a:tcPr marL="9525" marR="9525" marT="9525" marB="0" anchor="ctr"/>
                </a:tc>
                <a:tc>
                  <a:txBody>
                    <a:bodyPr/>
                    <a:lstStyle/>
                    <a:p>
                      <a:pPr algn="ctr" rtl="0"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3.789 </a:t>
                      </a:r>
                    </a:p>
                  </a:txBody>
                  <a:tcPr marL="9525" marR="9525" marT="9525" marB="0" anchor="ct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3.663 </a:t>
                      </a:r>
                    </a:p>
                  </a:txBody>
                  <a:tcPr marL="9525" marR="9525" marT="9525" marB="0" anchor="ctr"/>
                </a:tc>
                <a:extLst>
                  <a:ext uri="{0D108BD9-81ED-4DB2-BD59-A6C34878D82A}">
                    <a16:rowId xmlns:a16="http://schemas.microsoft.com/office/drawing/2014/main" xmlns="" val="2885259777"/>
                  </a:ext>
                </a:extLst>
              </a:tr>
              <a:tr h="398638">
                <a:tc>
                  <a:txBody>
                    <a:bodyPr/>
                    <a:lstStyle/>
                    <a:p>
                      <a:pPr algn="l" fontAlgn="ctr"/>
                      <a:r>
                        <a:rPr lang="zh-TW" altLang="en-US" sz="1700" b="0" i="0" u="none" strike="noStrike" dirty="0">
                          <a:solidFill>
                            <a:srgbClr val="5B9BD5"/>
                          </a:solidFill>
                          <a:effectLst/>
                          <a:latin typeface="新細明體" panose="02020500000000000000" pitchFamily="18" charset="-120"/>
                          <a:ea typeface="新細明體" panose="02020500000000000000" pitchFamily="18" charset="-120"/>
                        </a:rPr>
                        <a:t>電算中心</a:t>
                      </a:r>
                    </a:p>
                  </a:txBody>
                  <a:tcPr marL="9525" marR="9525" marT="9525" marB="0" anchor="ctr"/>
                </a:tc>
                <a:tc>
                  <a:txBody>
                    <a:bodyPr/>
                    <a:lstStyle/>
                    <a:p>
                      <a:pPr algn="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3.906 </a:t>
                      </a:r>
                    </a:p>
                  </a:txBody>
                  <a:tcPr marL="9525" marR="9525" marT="9525" marB="0" anchor="ctr"/>
                </a:tc>
                <a:tc>
                  <a:txBody>
                    <a:bodyPr/>
                    <a:lstStyle/>
                    <a:p>
                      <a:pPr algn="ctr" rtl="0"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3.915 </a:t>
                      </a:r>
                    </a:p>
                  </a:txBody>
                  <a:tcPr marL="9525" marR="9525" marT="9525" marB="0" anchor="ct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3.634 </a:t>
                      </a:r>
                    </a:p>
                  </a:txBody>
                  <a:tcPr marL="9525" marR="9525" marT="9525" marB="0" anchor="ctr"/>
                </a:tc>
                <a:extLst>
                  <a:ext uri="{0D108BD9-81ED-4DB2-BD59-A6C34878D82A}">
                    <a16:rowId xmlns:a16="http://schemas.microsoft.com/office/drawing/2014/main" xmlns="" val="675511865"/>
                  </a:ext>
                </a:extLst>
              </a:tr>
              <a:tr h="398638">
                <a:tc>
                  <a:txBody>
                    <a:bodyPr/>
                    <a:lstStyle/>
                    <a:p>
                      <a:pPr algn="l" fontAlgn="ctr"/>
                      <a:r>
                        <a:rPr lang="zh-TW" altLang="en-US" sz="1700" b="0" i="0" u="none" strike="noStrike" dirty="0">
                          <a:solidFill>
                            <a:srgbClr val="5B9BD5"/>
                          </a:solidFill>
                          <a:effectLst/>
                          <a:latin typeface="新細明體" panose="02020500000000000000" pitchFamily="18" charset="-120"/>
                          <a:ea typeface="新細明體" panose="02020500000000000000" pitchFamily="18" charset="-120"/>
                        </a:rPr>
                        <a:t>語文中心</a:t>
                      </a:r>
                    </a:p>
                  </a:txBody>
                  <a:tcPr marL="9525" marR="9525" marT="9525" marB="0" anchor="ctr"/>
                </a:tc>
                <a:tc>
                  <a:txBody>
                    <a:bodyPr/>
                    <a:lstStyle/>
                    <a:p>
                      <a:pPr algn="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3.884 </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3.760 </a:t>
                      </a:r>
                    </a:p>
                  </a:txBody>
                  <a:tcPr marL="9525" marR="9525" marT="9525" marB="0" anchor="ct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3.682 </a:t>
                      </a:r>
                    </a:p>
                  </a:txBody>
                  <a:tcPr marL="9525" marR="9525" marT="9525" marB="0" anchor="ctr"/>
                </a:tc>
                <a:extLst>
                  <a:ext uri="{0D108BD9-81ED-4DB2-BD59-A6C34878D82A}">
                    <a16:rowId xmlns:a16="http://schemas.microsoft.com/office/drawing/2014/main" xmlns="" val="2573219583"/>
                  </a:ext>
                </a:extLst>
              </a:tr>
              <a:tr h="398638">
                <a:tc>
                  <a:txBody>
                    <a:bodyPr/>
                    <a:lstStyle/>
                    <a:p>
                      <a:pPr algn="l" fontAlgn="ctr"/>
                      <a:r>
                        <a:rPr lang="zh-TW" altLang="en-US" sz="1700" b="0" i="0" u="none" strike="noStrike" dirty="0">
                          <a:solidFill>
                            <a:srgbClr val="5B9BD5"/>
                          </a:solidFill>
                          <a:effectLst/>
                          <a:latin typeface="新細明體" panose="02020500000000000000" pitchFamily="18" charset="-120"/>
                          <a:ea typeface="新細明體" panose="02020500000000000000" pitchFamily="18" charset="-120"/>
                        </a:rPr>
                        <a:t>教務處</a:t>
                      </a:r>
                    </a:p>
                  </a:txBody>
                  <a:tcPr marL="9525" marR="9525" marT="9525" marB="0" anchor="ctr"/>
                </a:tc>
                <a:tc>
                  <a:txBody>
                    <a:bodyPr/>
                    <a:lstStyle/>
                    <a:p>
                      <a:pPr algn="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3.850 </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3.816 </a:t>
                      </a:r>
                    </a:p>
                  </a:txBody>
                  <a:tcPr marL="9525" marR="9525" marT="9525" marB="0" anchor="ct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3.677 </a:t>
                      </a:r>
                    </a:p>
                  </a:txBody>
                  <a:tcPr marL="9525" marR="9525" marT="9525" marB="0" anchor="ctr"/>
                </a:tc>
                <a:extLst>
                  <a:ext uri="{0D108BD9-81ED-4DB2-BD59-A6C34878D82A}">
                    <a16:rowId xmlns:a16="http://schemas.microsoft.com/office/drawing/2014/main" xmlns="" val="2439494153"/>
                  </a:ext>
                </a:extLst>
              </a:tr>
              <a:tr h="398638">
                <a:tc>
                  <a:txBody>
                    <a:bodyPr/>
                    <a:lstStyle/>
                    <a:p>
                      <a:pPr algn="l" fontAlgn="ctr"/>
                      <a:r>
                        <a:rPr lang="zh-TW" altLang="en-US" sz="1700" b="0" i="0" u="none" strike="noStrike" dirty="0">
                          <a:solidFill>
                            <a:srgbClr val="5B9BD5"/>
                          </a:solidFill>
                          <a:effectLst/>
                          <a:latin typeface="新細明體" panose="02020500000000000000" pitchFamily="18" charset="-120"/>
                          <a:ea typeface="新細明體" panose="02020500000000000000" pitchFamily="18" charset="-120"/>
                        </a:rPr>
                        <a:t>總務處</a:t>
                      </a:r>
                    </a:p>
                  </a:txBody>
                  <a:tcPr marL="9525" marR="9525" marT="9525" marB="0" anchor="ctr"/>
                </a:tc>
                <a:tc>
                  <a:txBody>
                    <a:bodyPr/>
                    <a:lstStyle/>
                    <a:p>
                      <a:pPr algn="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3.847 </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3.811 </a:t>
                      </a:r>
                    </a:p>
                  </a:txBody>
                  <a:tcPr marL="9525" marR="9525" marT="9525" marB="0" anchor="ct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3.609 </a:t>
                      </a:r>
                    </a:p>
                  </a:txBody>
                  <a:tcPr marL="9525" marR="9525" marT="9525" marB="0" anchor="ctr"/>
                </a:tc>
                <a:extLst>
                  <a:ext uri="{0D108BD9-81ED-4DB2-BD59-A6C34878D82A}">
                    <a16:rowId xmlns:a16="http://schemas.microsoft.com/office/drawing/2014/main" xmlns="" val="1435753794"/>
                  </a:ext>
                </a:extLst>
              </a:tr>
              <a:tr h="398638">
                <a:tc>
                  <a:txBody>
                    <a:bodyPr/>
                    <a:lstStyle/>
                    <a:p>
                      <a:pPr algn="l" rtl="0" fontAlgn="ctr"/>
                      <a:r>
                        <a:rPr lang="zh-TW" altLang="en-US" sz="1700" b="1" i="0" u="none" strike="noStrike" dirty="0" smtClean="0">
                          <a:solidFill>
                            <a:schemeClr val="accent6">
                              <a:lumMod val="75000"/>
                            </a:schemeClr>
                          </a:solidFill>
                          <a:effectLst/>
                          <a:latin typeface="新細明體" panose="02020500000000000000" pitchFamily="18" charset="-120"/>
                          <a:ea typeface="新細明體" panose="02020500000000000000" pitchFamily="18" charset="-120"/>
                        </a:rPr>
                        <a:t>全校整體</a:t>
                      </a:r>
                      <a:r>
                        <a:rPr lang="zh-TW" altLang="en-US" sz="1700" b="1" i="0" u="none" strike="noStrike" dirty="0">
                          <a:solidFill>
                            <a:schemeClr val="accent6">
                              <a:lumMod val="75000"/>
                            </a:schemeClr>
                          </a:solidFill>
                          <a:effectLst/>
                          <a:latin typeface="新細明體" panose="02020500000000000000" pitchFamily="18" charset="-120"/>
                          <a:ea typeface="新細明體" panose="02020500000000000000" pitchFamily="18" charset="-120"/>
                        </a:rPr>
                        <a:t>平均</a:t>
                      </a:r>
                    </a:p>
                  </a:txBody>
                  <a:tcPr marL="9525" marR="9525" marT="9525" marB="0" anchor="ctr">
                    <a:solidFill>
                      <a:schemeClr val="accent2"/>
                    </a:solidFill>
                  </a:tcPr>
                </a:tc>
                <a:tc>
                  <a:txBody>
                    <a:bodyPr/>
                    <a:lstStyle/>
                    <a:p>
                      <a:pPr algn="r" fontAlgn="ctr"/>
                      <a:r>
                        <a:rPr lang="en-US" altLang="zh-TW" sz="1700" b="1" i="0" u="none" strike="noStrike" dirty="0">
                          <a:solidFill>
                            <a:schemeClr val="accent6">
                              <a:lumMod val="75000"/>
                            </a:schemeClr>
                          </a:solidFill>
                          <a:effectLst/>
                          <a:latin typeface="新細明體" panose="02020500000000000000" pitchFamily="18" charset="-120"/>
                          <a:ea typeface="新細明體" panose="02020500000000000000" pitchFamily="18" charset="-120"/>
                        </a:rPr>
                        <a:t>4.031 </a:t>
                      </a:r>
                    </a:p>
                  </a:txBody>
                  <a:tcPr marL="9525" marR="9525" marT="9525" marB="0" anchor="ctr">
                    <a:solidFill>
                      <a:schemeClr val="accent2"/>
                    </a:solidFill>
                  </a:tcPr>
                </a:tc>
                <a:tc>
                  <a:txBody>
                    <a:bodyPr/>
                    <a:lstStyle/>
                    <a:p>
                      <a:pPr algn="ctr" rtl="0" fontAlgn="ctr"/>
                      <a:r>
                        <a:rPr lang="en-US" altLang="zh-TW" sz="1700" b="1" i="0" u="none" strike="noStrike" dirty="0">
                          <a:solidFill>
                            <a:schemeClr val="accent6">
                              <a:lumMod val="75000"/>
                            </a:schemeClr>
                          </a:solidFill>
                          <a:effectLst/>
                          <a:latin typeface="新細明體" panose="02020500000000000000" pitchFamily="18" charset="-120"/>
                          <a:ea typeface="新細明體" panose="02020500000000000000" pitchFamily="18" charset="-120"/>
                        </a:rPr>
                        <a:t>3.902 </a:t>
                      </a:r>
                    </a:p>
                  </a:txBody>
                  <a:tcPr marL="9525" marR="9525" marT="9525" marB="0" anchor="ctr">
                    <a:solidFill>
                      <a:schemeClr val="accent2"/>
                    </a:solidFill>
                  </a:tcPr>
                </a:tc>
                <a:tc>
                  <a:txBody>
                    <a:bodyPr/>
                    <a:lstStyle/>
                    <a:p>
                      <a:pPr algn="ctr" rtl="0" fontAlgn="ctr"/>
                      <a:r>
                        <a:rPr lang="en-US" altLang="zh-TW" sz="1700" b="1" i="0" u="none" strike="noStrike" dirty="0">
                          <a:solidFill>
                            <a:schemeClr val="accent6">
                              <a:lumMod val="75000"/>
                            </a:schemeClr>
                          </a:solidFill>
                          <a:effectLst/>
                          <a:latin typeface="新細明體" panose="02020500000000000000" pitchFamily="18" charset="-120"/>
                          <a:ea typeface="新細明體" panose="02020500000000000000" pitchFamily="18" charset="-120"/>
                        </a:rPr>
                        <a:t>3.753 </a:t>
                      </a:r>
                    </a:p>
                  </a:txBody>
                  <a:tcPr marL="9525" marR="9525" marT="9525" marB="0" anchor="ctr">
                    <a:solidFill>
                      <a:schemeClr val="accent2"/>
                    </a:solidFill>
                  </a:tcPr>
                </a:tc>
                <a:extLst>
                  <a:ext uri="{0D108BD9-81ED-4DB2-BD59-A6C34878D82A}">
                    <a16:rowId xmlns:a16="http://schemas.microsoft.com/office/drawing/2014/main" xmlns="" val="4058929014"/>
                  </a:ext>
                </a:extLst>
              </a:tr>
            </a:tbl>
          </a:graphicData>
        </a:graphic>
      </p:graphicFrame>
      <p:sp>
        <p:nvSpPr>
          <p:cNvPr id="7" name="文字方塊 6"/>
          <p:cNvSpPr txBox="1"/>
          <p:nvPr/>
        </p:nvSpPr>
        <p:spPr>
          <a:xfrm>
            <a:off x="7518639" y="1067802"/>
            <a:ext cx="4386490" cy="5019387"/>
          </a:xfrm>
          <a:prstGeom prst="rect">
            <a:avLst/>
          </a:prstGeom>
          <a:noFill/>
        </p:spPr>
        <p:txBody>
          <a:bodyPr wrap="square" rtlCol="0">
            <a:spAutoFit/>
          </a:bodyPr>
          <a:lstStyle/>
          <a:p>
            <a:pPr>
              <a:lnSpc>
                <a:spcPct val="150000"/>
              </a:lnSpc>
            </a:pPr>
            <a:r>
              <a:rPr lang="en-US" altLang="zh-TW" sz="2400" b="1" dirty="0">
                <a:solidFill>
                  <a:srgbClr val="0070C0"/>
                </a:solidFill>
              </a:rPr>
              <a:t>105</a:t>
            </a:r>
            <a:r>
              <a:rPr lang="zh-TW" altLang="en-US" sz="2400" b="1" dirty="0" smtClean="0">
                <a:solidFill>
                  <a:srgbClr val="0070C0"/>
                </a:solidFill>
              </a:rPr>
              <a:t>學年學生對行政</a:t>
            </a:r>
            <a:r>
              <a:rPr lang="zh-TW" altLang="en-US" sz="2400" b="1" dirty="0"/>
              <a:t>專業服務滿意度 </a:t>
            </a:r>
            <a:r>
              <a:rPr lang="en-US" altLang="zh-TW" sz="2400" b="1" dirty="0" smtClean="0"/>
              <a:t>&gt;</a:t>
            </a:r>
            <a:r>
              <a:rPr lang="zh-TW" altLang="en-US" sz="2400" b="1" dirty="0">
                <a:solidFill>
                  <a:srgbClr val="0070C0"/>
                </a:solidFill>
              </a:rPr>
              <a:t>全校</a:t>
            </a:r>
            <a:r>
              <a:rPr lang="zh-TW" altLang="en-US" sz="2400" b="1" dirty="0" smtClean="0">
                <a:solidFill>
                  <a:srgbClr val="0070C0"/>
                </a:solidFill>
              </a:rPr>
              <a:t>平均</a:t>
            </a:r>
            <a:r>
              <a:rPr lang="en-US" altLang="zh-TW" sz="2400" b="1" dirty="0" smtClean="0">
                <a:solidFill>
                  <a:srgbClr val="0070C0"/>
                </a:solidFill>
              </a:rPr>
              <a:t>4.031</a:t>
            </a:r>
            <a:r>
              <a:rPr lang="zh-TW" altLang="en-US" sz="2400" b="1" dirty="0" smtClean="0">
                <a:solidFill>
                  <a:srgbClr val="0070C0"/>
                </a:solidFill>
              </a:rPr>
              <a:t>的</a:t>
            </a:r>
            <a:r>
              <a:rPr lang="zh-TW" altLang="en-US" sz="2400" b="1" dirty="0">
                <a:solidFill>
                  <a:srgbClr val="0070C0"/>
                </a:solidFill>
              </a:rPr>
              <a:t>計</a:t>
            </a:r>
            <a:r>
              <a:rPr lang="zh-TW" altLang="en-US" sz="2400" b="1" dirty="0" smtClean="0">
                <a:solidFill>
                  <a:srgbClr val="0070C0"/>
                </a:solidFill>
              </a:rPr>
              <a:t>有</a:t>
            </a:r>
            <a:r>
              <a:rPr lang="en-US" altLang="zh-TW" sz="2400" b="1" dirty="0" smtClean="0">
                <a:solidFill>
                  <a:srgbClr val="0070C0"/>
                </a:solidFill>
              </a:rPr>
              <a:t>6</a:t>
            </a:r>
            <a:r>
              <a:rPr lang="zh-TW" altLang="en-US" sz="2400" b="1" dirty="0" smtClean="0">
                <a:solidFill>
                  <a:srgbClr val="0070C0"/>
                </a:solidFill>
              </a:rPr>
              <a:t>個</a:t>
            </a:r>
            <a:r>
              <a:rPr lang="zh-TW" altLang="en-US" sz="2400" b="1" dirty="0">
                <a:solidFill>
                  <a:srgbClr val="0070C0"/>
                </a:solidFill>
              </a:rPr>
              <a:t>單位，且滿意值接近</a:t>
            </a:r>
            <a:r>
              <a:rPr lang="en-US" altLang="zh-TW" sz="2400" b="1" dirty="0">
                <a:solidFill>
                  <a:srgbClr val="0070C0"/>
                </a:solidFill>
              </a:rPr>
              <a:t>4</a:t>
            </a:r>
            <a:r>
              <a:rPr lang="zh-TW" altLang="en-US" sz="2400" b="1" dirty="0">
                <a:solidFill>
                  <a:srgbClr val="0070C0"/>
                </a:solidFill>
              </a:rPr>
              <a:t>滿意以上，</a:t>
            </a:r>
            <a:r>
              <a:rPr lang="zh-TW" altLang="en-US" sz="2400" b="1" dirty="0" smtClean="0">
                <a:solidFill>
                  <a:srgbClr val="0070C0"/>
                </a:solidFill>
              </a:rPr>
              <a:t>顯見學生對</a:t>
            </a:r>
            <a:r>
              <a:rPr lang="zh-TW" altLang="en-US" sz="2400" b="1" dirty="0">
                <a:solidFill>
                  <a:srgbClr val="0070C0"/>
                </a:solidFill>
              </a:rPr>
              <a:t>行政</a:t>
            </a:r>
            <a:r>
              <a:rPr lang="zh-TW" altLang="en-US" sz="2400" b="1" dirty="0" smtClean="0">
                <a:solidFill>
                  <a:srgbClr val="0070C0"/>
                </a:solidFill>
              </a:rPr>
              <a:t>人員</a:t>
            </a:r>
            <a:r>
              <a:rPr lang="zh-TW" altLang="en-US" sz="2400" b="1" dirty="0" smtClean="0"/>
              <a:t>專業服務</a:t>
            </a:r>
            <a:r>
              <a:rPr lang="zh-TW" altLang="en-US" sz="2400" b="1" dirty="0" smtClean="0">
                <a:solidFill>
                  <a:srgbClr val="0070C0"/>
                </a:solidFill>
              </a:rPr>
              <a:t>的</a:t>
            </a:r>
            <a:r>
              <a:rPr lang="zh-TW" altLang="en-US" sz="2400" b="1" dirty="0">
                <a:solidFill>
                  <a:srgbClr val="0070C0"/>
                </a:solidFill>
              </a:rPr>
              <a:t>肯定。</a:t>
            </a:r>
            <a:endParaRPr lang="en-US" altLang="zh-TW" sz="2400" b="1" dirty="0">
              <a:solidFill>
                <a:srgbClr val="0070C0"/>
              </a:solidFill>
            </a:endParaRPr>
          </a:p>
          <a:p>
            <a:pPr>
              <a:lnSpc>
                <a:spcPct val="150000"/>
              </a:lnSpc>
            </a:pPr>
            <a:r>
              <a:rPr lang="zh-TW" altLang="en-US" sz="2400" b="1" dirty="0">
                <a:solidFill>
                  <a:srgbClr val="0070C0"/>
                </a:solidFill>
              </a:rPr>
              <a:t>低於平均值之單位</a:t>
            </a:r>
            <a:r>
              <a:rPr lang="zh-TW" altLang="en-US" sz="2400" b="1" dirty="0" smtClean="0">
                <a:solidFill>
                  <a:srgbClr val="0070C0"/>
                </a:solidFill>
              </a:rPr>
              <a:t>有</a:t>
            </a:r>
            <a:r>
              <a:rPr lang="en-US" altLang="zh-TW" sz="2400" b="1" dirty="0" smtClean="0">
                <a:solidFill>
                  <a:srgbClr val="0070C0"/>
                </a:solidFill>
              </a:rPr>
              <a:t>5</a:t>
            </a:r>
            <a:r>
              <a:rPr lang="zh-TW" altLang="en-US" sz="2400" b="1" dirty="0" smtClean="0">
                <a:solidFill>
                  <a:srgbClr val="0070C0"/>
                </a:solidFill>
              </a:rPr>
              <a:t>個，但服務滿意度</a:t>
            </a:r>
            <a:r>
              <a:rPr lang="en-US" altLang="zh-TW" sz="2400" b="1" dirty="0" smtClean="0">
                <a:solidFill>
                  <a:srgbClr val="0070C0"/>
                </a:solidFill>
              </a:rPr>
              <a:t>&gt;3.8</a:t>
            </a:r>
            <a:r>
              <a:rPr lang="zh-TW" altLang="en-US" sz="2400" b="1" dirty="0" smtClean="0">
                <a:solidFill>
                  <a:srgbClr val="0070C0"/>
                </a:solidFill>
              </a:rPr>
              <a:t>以上傾向滿意，整體看來學生對行政人員的專業服務應是傾向滿意的。</a:t>
            </a:r>
            <a:endParaRPr lang="en-US" altLang="zh-TW" sz="2400" b="1" dirty="0">
              <a:solidFill>
                <a:srgbClr val="0070C0"/>
              </a:solidFill>
            </a:endParaRPr>
          </a:p>
        </p:txBody>
      </p:sp>
      <p:sp>
        <p:nvSpPr>
          <p:cNvPr id="8" name="文字方塊 7"/>
          <p:cNvSpPr txBox="1"/>
          <p:nvPr/>
        </p:nvSpPr>
        <p:spPr>
          <a:xfrm>
            <a:off x="2623632" y="6260911"/>
            <a:ext cx="3538148" cy="369332"/>
          </a:xfrm>
          <a:prstGeom prst="rect">
            <a:avLst/>
          </a:prstGeom>
          <a:noFill/>
        </p:spPr>
        <p:txBody>
          <a:bodyPr wrap="none" rtlCol="0">
            <a:spAutoFit/>
          </a:bodyPr>
          <a:lstStyle/>
          <a:p>
            <a:r>
              <a:rPr lang="zh-TW" altLang="en-US" b="1" dirty="0" smtClean="0">
                <a:solidFill>
                  <a:schemeClr val="accent4"/>
                </a:solidFill>
              </a:rPr>
              <a:t>*紅色表示較前一年服務滿意度低</a:t>
            </a:r>
            <a:endParaRPr lang="zh-TW" altLang="en-US" b="1" dirty="0">
              <a:solidFill>
                <a:schemeClr val="accent4"/>
              </a:solidFill>
            </a:endParaRPr>
          </a:p>
        </p:txBody>
      </p:sp>
    </p:spTree>
    <p:extLst>
      <p:ext uri="{BB962C8B-B14F-4D97-AF65-F5344CB8AC3E}">
        <p14:creationId xmlns:p14="http://schemas.microsoft.com/office/powerpoint/2010/main" val="2529919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2987" y="586568"/>
            <a:ext cx="10106025" cy="1200329"/>
          </a:xfrm>
          <a:prstGeom prst="rect">
            <a:avLst/>
          </a:prstGeom>
        </p:spPr>
        <p:txBody>
          <a:bodyPr wrap="square">
            <a:spAutoFit/>
          </a:bodyPr>
          <a:lstStyle/>
          <a:p>
            <a:pPr algn="ctr"/>
            <a:r>
              <a:rPr lang="en-US" altLang="zh-TW" sz="3600" b="1" dirty="0"/>
              <a:t>105</a:t>
            </a:r>
            <a:r>
              <a:rPr lang="zh-TW" altLang="en-US" sz="3600" b="1" dirty="0"/>
              <a:t>學年度服務態度及電話禮儀滿意度 </a:t>
            </a:r>
            <a:r>
              <a:rPr lang="en-US" altLang="zh-TW" sz="2000" b="1" dirty="0">
                <a:solidFill>
                  <a:srgbClr val="FF0000"/>
                </a:solidFill>
              </a:rPr>
              <a:t>(</a:t>
            </a:r>
            <a:r>
              <a:rPr lang="zh-TW" altLang="en-US" sz="2000" b="1" dirty="0">
                <a:solidFill>
                  <a:srgbClr val="FF0000"/>
                </a:solidFill>
              </a:rPr>
              <a:t>受訪對像學生</a:t>
            </a:r>
            <a:r>
              <a:rPr lang="en-US" altLang="zh-TW" sz="2000" b="1" dirty="0">
                <a:solidFill>
                  <a:srgbClr val="FF0000"/>
                </a:solidFill>
              </a:rPr>
              <a:t>)</a:t>
            </a:r>
            <a:endParaRPr lang="zh-TW" altLang="en-US" sz="2000" b="1" dirty="0">
              <a:solidFill>
                <a:srgbClr val="FF0000"/>
              </a:solidFill>
            </a:endParaRPr>
          </a:p>
          <a:p>
            <a:pPr algn="ctr"/>
            <a:endParaRPr lang="zh-TW" altLang="en-US" sz="3600" b="1" dirty="0"/>
          </a:p>
        </p:txBody>
      </p:sp>
      <p:sp>
        <p:nvSpPr>
          <p:cNvPr id="12" name="日期版面配置區 11"/>
          <p:cNvSpPr>
            <a:spLocks noGrp="1"/>
          </p:cNvSpPr>
          <p:nvPr>
            <p:ph type="dt" sz="half" idx="4294967295"/>
          </p:nvPr>
        </p:nvSpPr>
        <p:spPr>
          <a:xfrm>
            <a:off x="9808856" y="6492874"/>
            <a:ext cx="1143000" cy="365125"/>
          </a:xfrm>
        </p:spPr>
        <p:txBody>
          <a:bodyPr/>
          <a:lstStyle/>
          <a:p>
            <a:fld id="{5510D06D-32CE-4C7B-B7EE-0A3543508EE2}" type="datetime1">
              <a:rPr lang="en-US" altLang="zh-TW" smtClean="0"/>
              <a:t>6/25/2018</a:t>
            </a:fld>
            <a:endParaRPr lang="en-US"/>
          </a:p>
        </p:txBody>
      </p:sp>
      <p:sp>
        <p:nvSpPr>
          <p:cNvPr id="14" name="投影片編號版面配置區 13"/>
          <p:cNvSpPr>
            <a:spLocks noGrp="1"/>
          </p:cNvSpPr>
          <p:nvPr>
            <p:ph type="sldNum" sz="quarter" idx="12"/>
          </p:nvPr>
        </p:nvSpPr>
        <p:spPr/>
        <p:txBody>
          <a:bodyPr/>
          <a:lstStyle/>
          <a:p>
            <a:fld id="{4FAB73BC-B049-4115-A692-8D63A059BFB8}" type="slidenum">
              <a:rPr lang="en-US" smtClean="0"/>
              <a:t>31</a:t>
            </a:fld>
            <a:endParaRPr lang="en-US"/>
          </a:p>
        </p:txBody>
      </p:sp>
      <p:graphicFrame>
        <p:nvGraphicFramePr>
          <p:cNvPr id="18" name="表格 17"/>
          <p:cNvGraphicFramePr>
            <a:graphicFrameLocks noGrp="1"/>
          </p:cNvGraphicFramePr>
          <p:nvPr>
            <p:extLst>
              <p:ext uri="{D42A27DB-BD31-4B8C-83A1-F6EECF244321}">
                <p14:modId xmlns:p14="http://schemas.microsoft.com/office/powerpoint/2010/main" val="886318414"/>
              </p:ext>
            </p:extLst>
          </p:nvPr>
        </p:nvGraphicFramePr>
        <p:xfrm>
          <a:off x="1164090" y="1306093"/>
          <a:ext cx="5169436" cy="4568924"/>
        </p:xfrm>
        <a:graphic>
          <a:graphicData uri="http://schemas.openxmlformats.org/drawingml/2006/table">
            <a:tbl>
              <a:tblPr>
                <a:tableStyleId>{5C22544A-7EE6-4342-B048-85BDC9FD1C3A}</a:tableStyleId>
              </a:tblPr>
              <a:tblGrid>
                <a:gridCol w="1801813">
                  <a:extLst>
                    <a:ext uri="{9D8B030D-6E8A-4147-A177-3AD203B41FA5}">
                      <a16:colId xmlns:a16="http://schemas.microsoft.com/office/drawing/2014/main" xmlns="" val="3689739995"/>
                    </a:ext>
                  </a:extLst>
                </a:gridCol>
                <a:gridCol w="1122541">
                  <a:extLst>
                    <a:ext uri="{9D8B030D-6E8A-4147-A177-3AD203B41FA5}">
                      <a16:colId xmlns:a16="http://schemas.microsoft.com/office/drawing/2014/main" xmlns="" val="2288639603"/>
                    </a:ext>
                  </a:extLst>
                </a:gridCol>
                <a:gridCol w="1122541">
                  <a:extLst>
                    <a:ext uri="{9D8B030D-6E8A-4147-A177-3AD203B41FA5}">
                      <a16:colId xmlns:a16="http://schemas.microsoft.com/office/drawing/2014/main" xmlns="" val="1647884524"/>
                    </a:ext>
                  </a:extLst>
                </a:gridCol>
                <a:gridCol w="1122541">
                  <a:extLst>
                    <a:ext uri="{9D8B030D-6E8A-4147-A177-3AD203B41FA5}">
                      <a16:colId xmlns:a16="http://schemas.microsoft.com/office/drawing/2014/main" xmlns="" val="1047110116"/>
                    </a:ext>
                  </a:extLst>
                </a:gridCol>
              </a:tblGrid>
              <a:tr h="349208">
                <a:tc>
                  <a:txBody>
                    <a:bodyPr/>
                    <a:lstStyle/>
                    <a:p>
                      <a:pPr algn="l" rtl="0" fontAlgn="ctr"/>
                      <a:r>
                        <a:rPr lang="zh-TW" altLang="en-US" sz="1700" b="0" i="0" u="none" strike="noStrike" dirty="0">
                          <a:solidFill>
                            <a:srgbClr val="212121"/>
                          </a:solidFill>
                          <a:effectLst/>
                          <a:latin typeface="新細明體" panose="02020500000000000000" pitchFamily="18" charset="-120"/>
                          <a:ea typeface="新細明體" panose="02020500000000000000" pitchFamily="18" charset="-120"/>
                        </a:rPr>
                        <a:t>單位</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a:solidFill>
                            <a:srgbClr val="212121"/>
                          </a:solidFill>
                          <a:effectLst/>
                          <a:latin typeface="新細明體" panose="02020500000000000000" pitchFamily="18" charset="-120"/>
                          <a:ea typeface="新細明體" panose="02020500000000000000" pitchFamily="18" charset="-120"/>
                        </a:rPr>
                        <a:t>105</a:t>
                      </a: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a:solidFill>
                            <a:srgbClr val="212121"/>
                          </a:solidFill>
                          <a:effectLst/>
                          <a:latin typeface="新細明體" panose="02020500000000000000" pitchFamily="18" charset="-120"/>
                          <a:ea typeface="新細明體" panose="02020500000000000000" pitchFamily="18" charset="-120"/>
                        </a:rPr>
                        <a:t>104</a:t>
                      </a: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103</a:t>
                      </a:r>
                      <a:r>
                        <a:rPr lang="zh-TW" altLang="en-US" sz="1700" b="0" i="0" u="none" strike="noStrike" dirty="0">
                          <a:solidFill>
                            <a:schemeClr val="tx2"/>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extLst>
                  <a:ext uri="{0D108BD9-81ED-4DB2-BD59-A6C34878D82A}">
                    <a16:rowId xmlns:a16="http://schemas.microsoft.com/office/drawing/2014/main" xmlns="" val="2625984083"/>
                  </a:ext>
                </a:extLst>
              </a:tr>
              <a:tr h="351643">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公共事務室</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4.302</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4.143</a:t>
                      </a:r>
                    </a:p>
                  </a:txBody>
                  <a:tcPr marL="9525" marR="9525" marT="9525" marB="0" anchor="ctr">
                    <a:solidFill>
                      <a:srgbClr val="FFFF00"/>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4.094</a:t>
                      </a:r>
                    </a:p>
                  </a:txBody>
                  <a:tcPr marL="9525" marR="9525" marT="9525" marB="0" anchor="ctr">
                    <a:solidFill>
                      <a:srgbClr val="FFFF00"/>
                    </a:solidFill>
                  </a:tcPr>
                </a:tc>
                <a:extLst>
                  <a:ext uri="{0D108BD9-81ED-4DB2-BD59-A6C34878D82A}">
                    <a16:rowId xmlns:a16="http://schemas.microsoft.com/office/drawing/2014/main" xmlns="" val="3648837361"/>
                  </a:ext>
                </a:extLst>
              </a:tr>
              <a:tr h="351643">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進修部</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4.266</a:t>
                      </a:r>
                    </a:p>
                  </a:txBody>
                  <a:tcPr marL="9525" marR="9525" marT="9525" marB="0" anchor="ctr">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4.062</a:t>
                      </a:r>
                    </a:p>
                  </a:txBody>
                  <a:tcPr marL="9525" marR="9525" marT="9525" marB="0" anchor="ctr">
                    <a:solidFill>
                      <a:srgbClr val="FFFF00"/>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4.115</a:t>
                      </a:r>
                    </a:p>
                  </a:txBody>
                  <a:tcPr marL="9525" marR="9525" marT="9525" marB="0" anchor="ctr">
                    <a:solidFill>
                      <a:srgbClr val="FFFF00"/>
                    </a:solidFill>
                  </a:tcPr>
                </a:tc>
                <a:extLst>
                  <a:ext uri="{0D108BD9-81ED-4DB2-BD59-A6C34878D82A}">
                    <a16:rowId xmlns:a16="http://schemas.microsoft.com/office/drawing/2014/main" xmlns="" val="2650804664"/>
                  </a:ext>
                </a:extLst>
              </a:tr>
              <a:tr h="351643">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推廣教育中心</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4.224</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4.045</a:t>
                      </a:r>
                    </a:p>
                  </a:txBody>
                  <a:tcPr marL="9525" marR="9525" marT="9525" marB="0" anchor="ctr">
                    <a:solidFill>
                      <a:srgbClr val="FFFF00"/>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3.865</a:t>
                      </a:r>
                    </a:p>
                  </a:txBody>
                  <a:tcPr marL="9525" marR="9525" marT="9525" marB="0" anchor="ctr">
                    <a:solidFill>
                      <a:srgbClr val="FFFF00"/>
                    </a:solidFill>
                  </a:tcPr>
                </a:tc>
                <a:extLst>
                  <a:ext uri="{0D108BD9-81ED-4DB2-BD59-A6C34878D82A}">
                    <a16:rowId xmlns:a16="http://schemas.microsoft.com/office/drawing/2014/main" xmlns="" val="1528503074"/>
                  </a:ext>
                </a:extLst>
              </a:tr>
              <a:tr h="351643">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體育室</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4.153</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4.099</a:t>
                      </a:r>
                    </a:p>
                  </a:txBody>
                  <a:tcPr marL="9525" marR="9525" marT="9525" marB="0" anchor="ctr">
                    <a:solidFill>
                      <a:srgbClr val="FFFF00"/>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3.649</a:t>
                      </a:r>
                    </a:p>
                  </a:txBody>
                  <a:tcPr marL="9525" marR="9525" marT="9525" marB="0" anchor="ctr">
                    <a:solidFill>
                      <a:srgbClr val="FFFF00"/>
                    </a:solidFill>
                  </a:tcPr>
                </a:tc>
                <a:extLst>
                  <a:ext uri="{0D108BD9-81ED-4DB2-BD59-A6C34878D82A}">
                    <a16:rowId xmlns:a16="http://schemas.microsoft.com/office/drawing/2014/main" xmlns="" val="1642700226"/>
                  </a:ext>
                </a:extLst>
              </a:tr>
              <a:tr h="351643">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國際及兩岸事務處</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4.134</a:t>
                      </a:r>
                    </a:p>
                  </a:txBody>
                  <a:tcPr marL="9525" marR="9525" marT="9525" marB="0" anchor="ctr">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3.965</a:t>
                      </a:r>
                    </a:p>
                  </a:txBody>
                  <a:tcPr marL="9525" marR="9525" marT="9525" marB="0" anchor="ctr">
                    <a:solidFill>
                      <a:srgbClr val="FFFF00"/>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4.102</a:t>
                      </a:r>
                    </a:p>
                  </a:txBody>
                  <a:tcPr marL="9525" marR="9525" marT="9525" marB="0" anchor="ctr">
                    <a:solidFill>
                      <a:srgbClr val="FFFF00"/>
                    </a:solidFill>
                  </a:tcPr>
                </a:tc>
                <a:extLst>
                  <a:ext uri="{0D108BD9-81ED-4DB2-BD59-A6C34878D82A}">
                    <a16:rowId xmlns:a16="http://schemas.microsoft.com/office/drawing/2014/main" xmlns="" val="2720260300"/>
                  </a:ext>
                </a:extLst>
              </a:tr>
              <a:tr h="351643">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圖書館</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4.111</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4.002</a:t>
                      </a:r>
                    </a:p>
                  </a:txBody>
                  <a:tcPr marL="9525" marR="9525" marT="9525" marB="0" anchor="ctr">
                    <a:solidFill>
                      <a:srgbClr val="FFFF00"/>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3.931</a:t>
                      </a:r>
                    </a:p>
                  </a:txBody>
                  <a:tcPr marL="9525" marR="9525" marT="9525" marB="0" anchor="ctr">
                    <a:solidFill>
                      <a:srgbClr val="FFFF00"/>
                    </a:solidFill>
                  </a:tcPr>
                </a:tc>
                <a:extLst>
                  <a:ext uri="{0D108BD9-81ED-4DB2-BD59-A6C34878D82A}">
                    <a16:rowId xmlns:a16="http://schemas.microsoft.com/office/drawing/2014/main" xmlns="" val="1431306643"/>
                  </a:ext>
                </a:extLst>
              </a:tr>
              <a:tr h="351643">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電算中心</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4.047</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3.952</a:t>
                      </a:r>
                    </a:p>
                  </a:txBody>
                  <a:tcPr marL="9525" marR="9525" marT="9525" marB="0" anchor="ctr"/>
                </a:tc>
                <a:tc>
                  <a:txBody>
                    <a:bodyPr/>
                    <a:lstStyle/>
                    <a:p>
                      <a:pPr algn="ctr" rtl="0" fontAlgn="ctr"/>
                      <a:r>
                        <a:rPr lang="en-US" altLang="zh-TW" sz="1700" b="0" i="0" u="none" strike="noStrike">
                          <a:solidFill>
                            <a:schemeClr val="tx2"/>
                          </a:solidFill>
                          <a:effectLst/>
                          <a:latin typeface="新細明體" panose="02020500000000000000" pitchFamily="18" charset="-120"/>
                          <a:ea typeface="新細明體" panose="02020500000000000000" pitchFamily="18" charset="-120"/>
                        </a:rPr>
                        <a:t>3.7</a:t>
                      </a:r>
                    </a:p>
                  </a:txBody>
                  <a:tcPr marL="9525" marR="9525" marT="9525" marB="0" anchor="ctr"/>
                </a:tc>
                <a:extLst>
                  <a:ext uri="{0D108BD9-81ED-4DB2-BD59-A6C34878D82A}">
                    <a16:rowId xmlns:a16="http://schemas.microsoft.com/office/drawing/2014/main" xmlns="" val="2885259777"/>
                  </a:ext>
                </a:extLst>
              </a:tr>
              <a:tr h="351643">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學生事務處</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3.99</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a:t>
                      </a:r>
                    </a:p>
                  </a:txBody>
                  <a:tcPr marL="9525" marR="9525" marT="9525" marB="0" anchor="ctr"/>
                </a:tc>
                <a:tc>
                  <a:txBody>
                    <a:bodyPr/>
                    <a:lstStyle/>
                    <a:p>
                      <a:pPr algn="ctr" rtl="0" fontAlgn="ctr"/>
                      <a:r>
                        <a:rPr lang="en-US" altLang="zh-TW" sz="1700" b="0" i="0" u="none" strike="noStrike">
                          <a:solidFill>
                            <a:schemeClr val="tx2"/>
                          </a:solidFill>
                          <a:effectLst/>
                          <a:latin typeface="新細明體" panose="02020500000000000000" pitchFamily="18" charset="-120"/>
                          <a:ea typeface="新細明體" panose="02020500000000000000" pitchFamily="18" charset="-120"/>
                        </a:rPr>
                        <a:t>3.712</a:t>
                      </a:r>
                    </a:p>
                  </a:txBody>
                  <a:tcPr marL="9525" marR="9525" marT="9525" marB="0" anchor="ctr"/>
                </a:tc>
                <a:extLst>
                  <a:ext uri="{0D108BD9-81ED-4DB2-BD59-A6C34878D82A}">
                    <a16:rowId xmlns:a16="http://schemas.microsoft.com/office/drawing/2014/main" xmlns="" val="675511865"/>
                  </a:ext>
                </a:extLst>
              </a:tr>
              <a:tr h="351643">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總務處</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3.955</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3.874</a:t>
                      </a:r>
                    </a:p>
                  </a:txBody>
                  <a:tcPr marL="9525" marR="9525" marT="9525" marB="0" anchor="ctr"/>
                </a:tc>
                <a:tc>
                  <a:txBody>
                    <a:bodyPr/>
                    <a:lstStyle/>
                    <a:p>
                      <a:pPr algn="ctr" rtl="0" fontAlgn="ctr"/>
                      <a:r>
                        <a:rPr lang="en-US" altLang="zh-TW" sz="1700" b="0" i="0" u="none" strike="noStrike">
                          <a:solidFill>
                            <a:schemeClr val="tx2"/>
                          </a:solidFill>
                          <a:effectLst/>
                          <a:latin typeface="新細明體" panose="02020500000000000000" pitchFamily="18" charset="-120"/>
                          <a:ea typeface="新細明體" panose="02020500000000000000" pitchFamily="18" charset="-120"/>
                        </a:rPr>
                        <a:t>3.676</a:t>
                      </a:r>
                    </a:p>
                  </a:txBody>
                  <a:tcPr marL="9525" marR="9525" marT="9525" marB="0" anchor="ctr"/>
                </a:tc>
                <a:extLst>
                  <a:ext uri="{0D108BD9-81ED-4DB2-BD59-A6C34878D82A}">
                    <a16:rowId xmlns:a16="http://schemas.microsoft.com/office/drawing/2014/main" xmlns="" val="2573219583"/>
                  </a:ext>
                </a:extLst>
              </a:tr>
              <a:tr h="351643">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教務處</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3.874</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3.804</a:t>
                      </a:r>
                    </a:p>
                  </a:txBody>
                  <a:tcPr marL="9525" marR="9525" marT="9525" marB="0" anchor="ctr"/>
                </a:tc>
                <a:tc>
                  <a:txBody>
                    <a:bodyPr/>
                    <a:lstStyle/>
                    <a:p>
                      <a:pPr algn="ctr" rtl="0" fontAlgn="ctr"/>
                      <a:r>
                        <a:rPr lang="en-US" altLang="zh-TW" sz="1700" b="0" i="0" u="none" strike="noStrike">
                          <a:solidFill>
                            <a:schemeClr val="tx2"/>
                          </a:solidFill>
                          <a:effectLst/>
                          <a:latin typeface="新細明體" panose="02020500000000000000" pitchFamily="18" charset="-120"/>
                          <a:ea typeface="新細明體" panose="02020500000000000000" pitchFamily="18" charset="-120"/>
                        </a:rPr>
                        <a:t>3.644</a:t>
                      </a:r>
                    </a:p>
                  </a:txBody>
                  <a:tcPr marL="9525" marR="9525" marT="9525" marB="0" anchor="ctr"/>
                </a:tc>
                <a:extLst>
                  <a:ext uri="{0D108BD9-81ED-4DB2-BD59-A6C34878D82A}">
                    <a16:rowId xmlns:a16="http://schemas.microsoft.com/office/drawing/2014/main" xmlns="" val="2439494153"/>
                  </a:ext>
                </a:extLst>
              </a:tr>
              <a:tr h="351643">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語文中心</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3.759</a:t>
                      </a:r>
                    </a:p>
                  </a:txBody>
                  <a:tcPr marL="9525" marR="9525" marT="9525" marB="0" anchor="ct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3.638</a:t>
                      </a:r>
                    </a:p>
                  </a:txBody>
                  <a:tcPr marL="9525" marR="9525" marT="9525" marB="0" anchor="ctr"/>
                </a:tc>
                <a:tc>
                  <a:txBody>
                    <a:bodyPr/>
                    <a:lstStyle/>
                    <a:p>
                      <a:pPr algn="ctr" rtl="0" fontAlgn="ctr"/>
                      <a:r>
                        <a:rPr lang="en-US" altLang="zh-TW" sz="1700" b="0" i="0" u="none" strike="noStrike">
                          <a:solidFill>
                            <a:schemeClr val="tx2"/>
                          </a:solidFill>
                          <a:effectLst/>
                          <a:latin typeface="新細明體" panose="02020500000000000000" pitchFamily="18" charset="-120"/>
                          <a:ea typeface="新細明體" panose="02020500000000000000" pitchFamily="18" charset="-120"/>
                        </a:rPr>
                        <a:t>3.679</a:t>
                      </a:r>
                    </a:p>
                  </a:txBody>
                  <a:tcPr marL="9525" marR="9525" marT="9525" marB="0" anchor="ctr"/>
                </a:tc>
                <a:extLst>
                  <a:ext uri="{0D108BD9-81ED-4DB2-BD59-A6C34878D82A}">
                    <a16:rowId xmlns:a16="http://schemas.microsoft.com/office/drawing/2014/main" xmlns="" val="1435753794"/>
                  </a:ext>
                </a:extLst>
              </a:tr>
              <a:tr h="351643">
                <a:tc>
                  <a:txBody>
                    <a:bodyPr/>
                    <a:lstStyle/>
                    <a:p>
                      <a:pPr algn="l" rtl="0" fontAlgn="ctr"/>
                      <a:r>
                        <a:rPr lang="zh-TW" altLang="en-US" sz="1800" b="1" i="0" u="none" strike="noStrike" dirty="0" smtClean="0">
                          <a:solidFill>
                            <a:schemeClr val="accent6">
                              <a:lumMod val="50000"/>
                            </a:schemeClr>
                          </a:solidFill>
                          <a:effectLst/>
                          <a:latin typeface="新細明體" panose="02020500000000000000" pitchFamily="18" charset="-120"/>
                          <a:ea typeface="新細明體" panose="02020500000000000000" pitchFamily="18" charset="-120"/>
                        </a:rPr>
                        <a:t>全校整體</a:t>
                      </a:r>
                      <a:r>
                        <a:rPr lang="zh-TW" altLang="en-US" sz="18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平均</a:t>
                      </a:r>
                    </a:p>
                  </a:txBody>
                  <a:tcPr marL="9525" marR="9525" marT="9525" marB="0" anchor="ctr">
                    <a:solidFill>
                      <a:schemeClr val="accent2"/>
                    </a:solidFill>
                  </a:tcPr>
                </a:tc>
                <a:tc>
                  <a:txBody>
                    <a:bodyPr/>
                    <a:lstStyle/>
                    <a:p>
                      <a:pPr algn="ctr" rtl="0" fontAlgn="ctr"/>
                      <a:r>
                        <a:rPr lang="en-US" altLang="zh-TW" sz="18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4.074</a:t>
                      </a:r>
                    </a:p>
                  </a:txBody>
                  <a:tcPr marL="9525" marR="9525" marT="9525" marB="0" anchor="ctr">
                    <a:solidFill>
                      <a:schemeClr val="accent2"/>
                    </a:solidFill>
                  </a:tcPr>
                </a:tc>
                <a:tc>
                  <a:txBody>
                    <a:bodyPr/>
                    <a:lstStyle/>
                    <a:p>
                      <a:pPr algn="ctr" rtl="0" fontAlgn="ctr"/>
                      <a:r>
                        <a:rPr lang="en-US" altLang="zh-TW" sz="18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3.882</a:t>
                      </a:r>
                    </a:p>
                  </a:txBody>
                  <a:tcPr marL="9525" marR="9525" marT="9525" marB="0" anchor="ctr">
                    <a:solidFill>
                      <a:schemeClr val="accent2"/>
                    </a:solidFill>
                  </a:tcPr>
                </a:tc>
                <a:tc>
                  <a:txBody>
                    <a:bodyPr/>
                    <a:lstStyle/>
                    <a:p>
                      <a:pPr algn="ctr" rtl="0" fontAlgn="ctr"/>
                      <a:r>
                        <a:rPr lang="en-US" altLang="zh-TW" sz="18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3.775</a:t>
                      </a:r>
                    </a:p>
                  </a:txBody>
                  <a:tcPr marL="9525" marR="9525" marT="9525" marB="0" anchor="ctr">
                    <a:solidFill>
                      <a:schemeClr val="accent2"/>
                    </a:solidFill>
                  </a:tcPr>
                </a:tc>
                <a:extLst>
                  <a:ext uri="{0D108BD9-81ED-4DB2-BD59-A6C34878D82A}">
                    <a16:rowId xmlns:a16="http://schemas.microsoft.com/office/drawing/2014/main" xmlns="" val="4058929014"/>
                  </a:ext>
                </a:extLst>
              </a:tr>
            </a:tbl>
          </a:graphicData>
        </a:graphic>
      </p:graphicFrame>
      <p:sp>
        <p:nvSpPr>
          <p:cNvPr id="7" name="文字方塊 6"/>
          <p:cNvSpPr txBox="1"/>
          <p:nvPr/>
        </p:nvSpPr>
        <p:spPr>
          <a:xfrm>
            <a:off x="1979734" y="6009899"/>
            <a:ext cx="3538148" cy="369332"/>
          </a:xfrm>
          <a:prstGeom prst="rect">
            <a:avLst/>
          </a:prstGeom>
          <a:noFill/>
        </p:spPr>
        <p:txBody>
          <a:bodyPr wrap="none" rtlCol="0">
            <a:spAutoFit/>
          </a:bodyPr>
          <a:lstStyle/>
          <a:p>
            <a:r>
              <a:rPr lang="zh-TW" altLang="en-US" b="1" dirty="0" smtClean="0">
                <a:solidFill>
                  <a:schemeClr val="accent4"/>
                </a:solidFill>
              </a:rPr>
              <a:t>*紅色表示較前一年服務滿意度低</a:t>
            </a:r>
            <a:endParaRPr lang="zh-TW" altLang="en-US" b="1" dirty="0">
              <a:solidFill>
                <a:schemeClr val="accent4"/>
              </a:solidFill>
            </a:endParaRPr>
          </a:p>
        </p:txBody>
      </p:sp>
      <p:sp>
        <p:nvSpPr>
          <p:cNvPr id="8" name="文字方塊 7"/>
          <p:cNvSpPr txBox="1"/>
          <p:nvPr/>
        </p:nvSpPr>
        <p:spPr>
          <a:xfrm>
            <a:off x="6554455" y="1186732"/>
            <a:ext cx="5177722" cy="5078313"/>
          </a:xfrm>
          <a:prstGeom prst="rect">
            <a:avLst/>
          </a:prstGeom>
          <a:noFill/>
        </p:spPr>
        <p:txBody>
          <a:bodyPr wrap="square" rtlCol="0">
            <a:spAutoFit/>
          </a:bodyPr>
          <a:lstStyle/>
          <a:p>
            <a:pPr>
              <a:lnSpc>
                <a:spcPct val="150000"/>
              </a:lnSpc>
            </a:pPr>
            <a:r>
              <a:rPr lang="en-US" altLang="zh-TW" sz="2400" b="1" dirty="0">
                <a:solidFill>
                  <a:srgbClr val="0070C0"/>
                </a:solidFill>
              </a:rPr>
              <a:t>105</a:t>
            </a:r>
            <a:r>
              <a:rPr lang="zh-TW" altLang="en-US" sz="2400" b="1" dirty="0" smtClean="0">
                <a:solidFill>
                  <a:srgbClr val="0070C0"/>
                </a:solidFill>
              </a:rPr>
              <a:t>學年學生對行政</a:t>
            </a:r>
            <a:r>
              <a:rPr lang="zh-TW" altLang="en-US" sz="2400" b="1" dirty="0"/>
              <a:t>服務態度及電話禮儀滿意度 </a:t>
            </a:r>
            <a:r>
              <a:rPr lang="en-US" altLang="zh-TW" sz="2400" b="1" dirty="0" smtClean="0"/>
              <a:t>&gt;</a:t>
            </a:r>
            <a:r>
              <a:rPr lang="zh-TW" altLang="en-US" sz="2400" b="1" dirty="0">
                <a:solidFill>
                  <a:srgbClr val="0070C0"/>
                </a:solidFill>
              </a:rPr>
              <a:t>全校</a:t>
            </a:r>
            <a:r>
              <a:rPr lang="zh-TW" altLang="en-US" sz="2400" b="1" dirty="0" smtClean="0">
                <a:solidFill>
                  <a:srgbClr val="0070C0"/>
                </a:solidFill>
              </a:rPr>
              <a:t>平均</a:t>
            </a:r>
            <a:r>
              <a:rPr lang="en-US" altLang="zh-TW" sz="2400" b="1" dirty="0" smtClean="0">
                <a:solidFill>
                  <a:srgbClr val="0070C0"/>
                </a:solidFill>
              </a:rPr>
              <a:t>4.074</a:t>
            </a:r>
            <a:r>
              <a:rPr lang="zh-TW" altLang="en-US" sz="2400" b="1" dirty="0" smtClean="0">
                <a:solidFill>
                  <a:srgbClr val="0070C0"/>
                </a:solidFill>
              </a:rPr>
              <a:t>的</a:t>
            </a:r>
            <a:r>
              <a:rPr lang="zh-TW" altLang="en-US" sz="2400" b="1" dirty="0">
                <a:solidFill>
                  <a:srgbClr val="0070C0"/>
                </a:solidFill>
              </a:rPr>
              <a:t>計</a:t>
            </a:r>
            <a:r>
              <a:rPr lang="zh-TW" altLang="en-US" sz="2400" b="1" dirty="0" smtClean="0">
                <a:solidFill>
                  <a:srgbClr val="0070C0"/>
                </a:solidFill>
              </a:rPr>
              <a:t>有</a:t>
            </a:r>
            <a:r>
              <a:rPr lang="en-US" altLang="zh-TW" sz="2400" b="1" dirty="0" smtClean="0">
                <a:solidFill>
                  <a:srgbClr val="0070C0"/>
                </a:solidFill>
              </a:rPr>
              <a:t>6</a:t>
            </a:r>
            <a:r>
              <a:rPr lang="zh-TW" altLang="en-US" sz="2400" b="1" dirty="0" smtClean="0">
                <a:solidFill>
                  <a:srgbClr val="0070C0"/>
                </a:solidFill>
              </a:rPr>
              <a:t>個</a:t>
            </a:r>
            <a:r>
              <a:rPr lang="zh-TW" altLang="en-US" sz="2400" b="1" dirty="0">
                <a:solidFill>
                  <a:srgbClr val="0070C0"/>
                </a:solidFill>
              </a:rPr>
              <a:t>單位，且滿意值接近</a:t>
            </a:r>
            <a:r>
              <a:rPr lang="en-US" altLang="zh-TW" sz="2400" b="1" dirty="0">
                <a:solidFill>
                  <a:srgbClr val="0070C0"/>
                </a:solidFill>
              </a:rPr>
              <a:t>4</a:t>
            </a:r>
            <a:r>
              <a:rPr lang="zh-TW" altLang="en-US" sz="2400" b="1" dirty="0">
                <a:solidFill>
                  <a:srgbClr val="0070C0"/>
                </a:solidFill>
              </a:rPr>
              <a:t>滿意以上，</a:t>
            </a:r>
            <a:r>
              <a:rPr lang="zh-TW" altLang="en-US" sz="2400" b="1" dirty="0" smtClean="0">
                <a:solidFill>
                  <a:srgbClr val="0070C0"/>
                </a:solidFill>
              </a:rPr>
              <a:t>顯見</a:t>
            </a:r>
            <a:r>
              <a:rPr lang="zh-TW" altLang="en-US" sz="2400" b="1" dirty="0">
                <a:solidFill>
                  <a:srgbClr val="0070C0"/>
                </a:solidFill>
              </a:rPr>
              <a:t>學生</a:t>
            </a:r>
            <a:r>
              <a:rPr lang="zh-TW" altLang="en-US" sz="2400" b="1" dirty="0" smtClean="0">
                <a:solidFill>
                  <a:srgbClr val="0070C0"/>
                </a:solidFill>
              </a:rPr>
              <a:t>對</a:t>
            </a:r>
            <a:r>
              <a:rPr lang="zh-TW" altLang="en-US" sz="2400" b="1" dirty="0">
                <a:solidFill>
                  <a:srgbClr val="0070C0"/>
                </a:solidFill>
              </a:rPr>
              <a:t>行政</a:t>
            </a:r>
            <a:r>
              <a:rPr lang="zh-TW" altLang="en-US" sz="2400" b="1" dirty="0" smtClean="0">
                <a:solidFill>
                  <a:srgbClr val="0070C0"/>
                </a:solidFill>
              </a:rPr>
              <a:t>人員</a:t>
            </a:r>
            <a:r>
              <a:rPr lang="zh-TW" altLang="en-US" sz="2400" b="1" dirty="0"/>
              <a:t>服務態度及電話禮儀</a:t>
            </a:r>
            <a:r>
              <a:rPr lang="zh-TW" altLang="en-US" sz="2400" b="1" dirty="0" smtClean="0">
                <a:solidFill>
                  <a:srgbClr val="0070C0"/>
                </a:solidFill>
              </a:rPr>
              <a:t>的</a:t>
            </a:r>
            <a:r>
              <a:rPr lang="zh-TW" altLang="en-US" sz="2400" b="1" dirty="0">
                <a:solidFill>
                  <a:srgbClr val="0070C0"/>
                </a:solidFill>
              </a:rPr>
              <a:t>肯定。</a:t>
            </a:r>
            <a:endParaRPr lang="en-US" altLang="zh-TW" sz="2400" b="1" dirty="0">
              <a:solidFill>
                <a:srgbClr val="0070C0"/>
              </a:solidFill>
            </a:endParaRPr>
          </a:p>
          <a:p>
            <a:pPr>
              <a:lnSpc>
                <a:spcPct val="150000"/>
              </a:lnSpc>
            </a:pPr>
            <a:r>
              <a:rPr lang="zh-TW" altLang="en-US" sz="2400" b="1" dirty="0">
                <a:solidFill>
                  <a:srgbClr val="0070C0"/>
                </a:solidFill>
              </a:rPr>
              <a:t>低於平均值之單位</a:t>
            </a:r>
            <a:r>
              <a:rPr lang="zh-TW" altLang="en-US" sz="2400" b="1" dirty="0" smtClean="0">
                <a:solidFill>
                  <a:srgbClr val="0070C0"/>
                </a:solidFill>
              </a:rPr>
              <a:t>有</a:t>
            </a:r>
            <a:r>
              <a:rPr lang="en-US" altLang="zh-TW" sz="2400" b="1" dirty="0" smtClean="0">
                <a:solidFill>
                  <a:srgbClr val="0070C0"/>
                </a:solidFill>
              </a:rPr>
              <a:t>5</a:t>
            </a:r>
            <a:r>
              <a:rPr lang="zh-TW" altLang="en-US" sz="2400" b="1" dirty="0" smtClean="0">
                <a:solidFill>
                  <a:srgbClr val="0070C0"/>
                </a:solidFill>
              </a:rPr>
              <a:t>個，但服務滿意度</a:t>
            </a:r>
            <a:r>
              <a:rPr lang="en-US" altLang="zh-TW" sz="2400" b="1" dirty="0" smtClean="0">
                <a:solidFill>
                  <a:srgbClr val="0070C0"/>
                </a:solidFill>
              </a:rPr>
              <a:t>&gt;3.8</a:t>
            </a:r>
            <a:r>
              <a:rPr lang="zh-TW" altLang="en-US" sz="2400" b="1" dirty="0" smtClean="0">
                <a:solidFill>
                  <a:srgbClr val="0070C0"/>
                </a:solidFill>
              </a:rPr>
              <a:t>以上傾向滿意，整體看來學生對行政人員的專業服務應是傾向滿意的。</a:t>
            </a:r>
            <a:endParaRPr lang="en-US" altLang="zh-TW" sz="2400" b="1" dirty="0">
              <a:solidFill>
                <a:srgbClr val="0070C0"/>
              </a:solidFill>
            </a:endParaRPr>
          </a:p>
        </p:txBody>
      </p:sp>
    </p:spTree>
    <p:extLst>
      <p:ext uri="{BB962C8B-B14F-4D97-AF65-F5344CB8AC3E}">
        <p14:creationId xmlns:p14="http://schemas.microsoft.com/office/powerpoint/2010/main" val="1136275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62075" y="392345"/>
            <a:ext cx="9467850" cy="1200329"/>
          </a:xfrm>
          <a:prstGeom prst="rect">
            <a:avLst/>
          </a:prstGeom>
        </p:spPr>
        <p:txBody>
          <a:bodyPr wrap="square">
            <a:spAutoFit/>
          </a:bodyPr>
          <a:lstStyle/>
          <a:p>
            <a:pPr algn="ctr"/>
            <a:r>
              <a:rPr lang="en-US" altLang="zh-TW" sz="3600" b="1" dirty="0"/>
              <a:t>105</a:t>
            </a:r>
            <a:r>
              <a:rPr lang="zh-TW" altLang="en-US" sz="3600" b="1" dirty="0"/>
              <a:t>學年度業務熟悉度滿意度</a:t>
            </a:r>
            <a:r>
              <a:rPr lang="en-US" altLang="zh-TW" sz="2000" b="1" dirty="0">
                <a:solidFill>
                  <a:srgbClr val="FF0000"/>
                </a:solidFill>
              </a:rPr>
              <a:t>(</a:t>
            </a:r>
            <a:r>
              <a:rPr lang="zh-TW" altLang="en-US" sz="2000" b="1" dirty="0">
                <a:solidFill>
                  <a:srgbClr val="FF0000"/>
                </a:solidFill>
              </a:rPr>
              <a:t>受訪對像學生</a:t>
            </a:r>
            <a:r>
              <a:rPr lang="en-US" altLang="zh-TW" sz="2000" b="1" dirty="0">
                <a:solidFill>
                  <a:srgbClr val="FF0000"/>
                </a:solidFill>
              </a:rPr>
              <a:t>)</a:t>
            </a:r>
            <a:endParaRPr lang="zh-TW" altLang="en-US" sz="2000" b="1" dirty="0">
              <a:solidFill>
                <a:srgbClr val="FF0000"/>
              </a:solidFill>
            </a:endParaRPr>
          </a:p>
          <a:p>
            <a:pPr algn="ctr"/>
            <a:endParaRPr lang="zh-TW" altLang="en-US" sz="3600" b="1" dirty="0"/>
          </a:p>
        </p:txBody>
      </p:sp>
      <p:sp>
        <p:nvSpPr>
          <p:cNvPr id="12" name="日期版面配置區 11"/>
          <p:cNvSpPr>
            <a:spLocks noGrp="1"/>
          </p:cNvSpPr>
          <p:nvPr>
            <p:ph type="dt" sz="half" idx="4294967295"/>
          </p:nvPr>
        </p:nvSpPr>
        <p:spPr>
          <a:xfrm>
            <a:off x="9808856" y="6492874"/>
            <a:ext cx="1143000" cy="365125"/>
          </a:xfrm>
        </p:spPr>
        <p:txBody>
          <a:bodyPr/>
          <a:lstStyle/>
          <a:p>
            <a:fld id="{A1682901-092B-4AE4-95B6-6C41E3BF8FD9}" type="datetime1">
              <a:rPr lang="en-US" altLang="zh-TW" smtClean="0"/>
              <a:t>6/25/2018</a:t>
            </a:fld>
            <a:endParaRPr lang="en-US"/>
          </a:p>
        </p:txBody>
      </p:sp>
      <p:sp>
        <p:nvSpPr>
          <p:cNvPr id="14" name="投影片編號版面配置區 13"/>
          <p:cNvSpPr>
            <a:spLocks noGrp="1"/>
          </p:cNvSpPr>
          <p:nvPr>
            <p:ph type="sldNum" sz="quarter" idx="12"/>
          </p:nvPr>
        </p:nvSpPr>
        <p:spPr/>
        <p:txBody>
          <a:bodyPr/>
          <a:lstStyle/>
          <a:p>
            <a:fld id="{4FAB73BC-B049-4115-A692-8D63A059BFB8}" type="slidenum">
              <a:rPr lang="en-US" smtClean="0"/>
              <a:t>32</a:t>
            </a:fld>
            <a:endParaRPr lang="en-US"/>
          </a:p>
        </p:txBody>
      </p:sp>
      <p:graphicFrame>
        <p:nvGraphicFramePr>
          <p:cNvPr id="18" name="表格 17"/>
          <p:cNvGraphicFramePr>
            <a:graphicFrameLocks noGrp="1"/>
          </p:cNvGraphicFramePr>
          <p:nvPr>
            <p:extLst>
              <p:ext uri="{D42A27DB-BD31-4B8C-83A1-F6EECF244321}">
                <p14:modId xmlns:p14="http://schemas.microsoft.com/office/powerpoint/2010/main" val="7499523"/>
              </p:ext>
            </p:extLst>
          </p:nvPr>
        </p:nvGraphicFramePr>
        <p:xfrm>
          <a:off x="1147836" y="1093702"/>
          <a:ext cx="5184331" cy="4875285"/>
        </p:xfrm>
        <a:graphic>
          <a:graphicData uri="http://schemas.openxmlformats.org/drawingml/2006/table">
            <a:tbl>
              <a:tblPr>
                <a:tableStyleId>{5C22544A-7EE6-4342-B048-85BDC9FD1C3A}</a:tableStyleId>
              </a:tblPr>
              <a:tblGrid>
                <a:gridCol w="1801813">
                  <a:extLst>
                    <a:ext uri="{9D8B030D-6E8A-4147-A177-3AD203B41FA5}">
                      <a16:colId xmlns:a16="http://schemas.microsoft.com/office/drawing/2014/main" xmlns="" val="3689739995"/>
                    </a:ext>
                  </a:extLst>
                </a:gridCol>
                <a:gridCol w="1127506">
                  <a:extLst>
                    <a:ext uri="{9D8B030D-6E8A-4147-A177-3AD203B41FA5}">
                      <a16:colId xmlns:a16="http://schemas.microsoft.com/office/drawing/2014/main" xmlns="" val="1441718662"/>
                    </a:ext>
                  </a:extLst>
                </a:gridCol>
                <a:gridCol w="1127506">
                  <a:extLst>
                    <a:ext uri="{9D8B030D-6E8A-4147-A177-3AD203B41FA5}">
                      <a16:colId xmlns:a16="http://schemas.microsoft.com/office/drawing/2014/main" xmlns="" val="1647884524"/>
                    </a:ext>
                  </a:extLst>
                </a:gridCol>
                <a:gridCol w="1127506">
                  <a:extLst>
                    <a:ext uri="{9D8B030D-6E8A-4147-A177-3AD203B41FA5}">
                      <a16:colId xmlns:a16="http://schemas.microsoft.com/office/drawing/2014/main" xmlns="" val="1047110116"/>
                    </a:ext>
                  </a:extLst>
                </a:gridCol>
              </a:tblGrid>
              <a:tr h="374097">
                <a:tc>
                  <a:txBody>
                    <a:bodyPr/>
                    <a:lstStyle/>
                    <a:p>
                      <a:pPr algn="l" rtl="0" fontAlgn="ctr"/>
                      <a:r>
                        <a:rPr lang="zh-TW" altLang="en-US" sz="1700" b="0" i="0" u="none" strike="noStrike" dirty="0">
                          <a:solidFill>
                            <a:schemeClr val="tx2"/>
                          </a:solidFill>
                          <a:effectLst/>
                          <a:latin typeface="新細明體" panose="02020500000000000000" pitchFamily="18" charset="-120"/>
                          <a:ea typeface="新細明體" panose="02020500000000000000" pitchFamily="18" charset="-120"/>
                        </a:rPr>
                        <a:t>單位</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a:solidFill>
                            <a:schemeClr val="tx2"/>
                          </a:solidFill>
                          <a:effectLst/>
                          <a:latin typeface="新細明體" panose="02020500000000000000" pitchFamily="18" charset="-120"/>
                          <a:ea typeface="新細明體" panose="02020500000000000000" pitchFamily="18" charset="-120"/>
                        </a:rPr>
                        <a:t>105</a:t>
                      </a: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a:solidFill>
                            <a:schemeClr val="tx2"/>
                          </a:solidFill>
                          <a:effectLst/>
                          <a:latin typeface="新細明體" panose="02020500000000000000" pitchFamily="18" charset="-120"/>
                          <a:ea typeface="新細明體" panose="02020500000000000000" pitchFamily="18" charset="-120"/>
                        </a:rPr>
                        <a:t>104</a:t>
                      </a: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103</a:t>
                      </a:r>
                      <a:r>
                        <a:rPr lang="zh-TW" altLang="en-US" sz="1700" b="0" i="0" u="none" strike="noStrike" dirty="0">
                          <a:solidFill>
                            <a:schemeClr val="tx2"/>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extLst>
                  <a:ext uri="{0D108BD9-81ED-4DB2-BD59-A6C34878D82A}">
                    <a16:rowId xmlns:a16="http://schemas.microsoft.com/office/drawing/2014/main" xmlns="" val="2625984083"/>
                  </a:ext>
                </a:extLst>
              </a:tr>
              <a:tr h="375099">
                <a:tc>
                  <a:txBody>
                    <a:bodyPr/>
                    <a:lstStyle/>
                    <a:p>
                      <a:pPr algn="l" fontAlgn="ctr"/>
                      <a:r>
                        <a:rPr lang="zh-TW" altLang="en-US" sz="1700" b="0" i="0" u="none" strike="noStrike" dirty="0">
                          <a:solidFill>
                            <a:schemeClr val="tx2"/>
                          </a:solidFill>
                          <a:effectLst/>
                          <a:latin typeface="新細明體" panose="02020500000000000000" pitchFamily="18" charset="-120"/>
                          <a:ea typeface="新細明體" panose="02020500000000000000" pitchFamily="18" charset="-120"/>
                        </a:rPr>
                        <a:t>公共事務室</a:t>
                      </a:r>
                    </a:p>
                  </a:txBody>
                  <a:tcPr marL="9525" marR="9525" marT="9525" marB="0" anchor="ctr">
                    <a:solidFill>
                      <a:srgbClr val="FFFF00"/>
                    </a:solidFill>
                  </a:tcP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4.245</a:t>
                      </a:r>
                    </a:p>
                  </a:txBody>
                  <a:tcPr marL="9525" marR="9525" marT="9525" marB="0" anchor="ctr">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4.054 </a:t>
                      </a:r>
                    </a:p>
                  </a:txBody>
                  <a:tcPr marL="9525" marR="9525" marT="9525" marB="0" anchor="ctr">
                    <a:solidFill>
                      <a:srgbClr val="FFFF00"/>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4.125 </a:t>
                      </a:r>
                    </a:p>
                  </a:txBody>
                  <a:tcPr marL="9525" marR="9525" marT="9525" marB="0" anchor="ctr">
                    <a:solidFill>
                      <a:srgbClr val="FFFF00"/>
                    </a:solidFill>
                  </a:tcPr>
                </a:tc>
                <a:extLst>
                  <a:ext uri="{0D108BD9-81ED-4DB2-BD59-A6C34878D82A}">
                    <a16:rowId xmlns:a16="http://schemas.microsoft.com/office/drawing/2014/main" xmlns="" val="3648837361"/>
                  </a:ext>
                </a:extLst>
              </a:tr>
              <a:tr h="375099">
                <a:tc>
                  <a:txBody>
                    <a:bodyPr/>
                    <a:lstStyle/>
                    <a:p>
                      <a:pPr algn="l" fontAlgn="ctr"/>
                      <a:r>
                        <a:rPr lang="zh-TW" altLang="en-US" sz="1700" b="0" i="0" u="none" strike="noStrike" dirty="0">
                          <a:solidFill>
                            <a:schemeClr val="tx2"/>
                          </a:solidFill>
                          <a:effectLst/>
                          <a:latin typeface="新細明體" panose="02020500000000000000" pitchFamily="18" charset="-120"/>
                          <a:ea typeface="新細明體" panose="02020500000000000000" pitchFamily="18" charset="-120"/>
                        </a:rPr>
                        <a:t>進修部</a:t>
                      </a:r>
                    </a:p>
                  </a:txBody>
                  <a:tcPr marL="9525" marR="9525" marT="9525" marB="0" anchor="ctr">
                    <a:solidFill>
                      <a:srgbClr val="FFFF00"/>
                    </a:solidFill>
                  </a:tcP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4.234</a:t>
                      </a:r>
                    </a:p>
                  </a:txBody>
                  <a:tcPr marL="9525" marR="9525" marT="9525" marB="0" anchor="ctr">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4.062 </a:t>
                      </a:r>
                    </a:p>
                  </a:txBody>
                  <a:tcPr marL="9525" marR="9525" marT="9525" marB="0" anchor="ctr">
                    <a:solidFill>
                      <a:srgbClr val="FFFF00"/>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4.098 </a:t>
                      </a:r>
                    </a:p>
                  </a:txBody>
                  <a:tcPr marL="9525" marR="9525" marT="9525" marB="0" anchor="ctr">
                    <a:solidFill>
                      <a:srgbClr val="FFFF00"/>
                    </a:solidFill>
                  </a:tcPr>
                </a:tc>
                <a:extLst>
                  <a:ext uri="{0D108BD9-81ED-4DB2-BD59-A6C34878D82A}">
                    <a16:rowId xmlns:a16="http://schemas.microsoft.com/office/drawing/2014/main" xmlns="" val="2650804664"/>
                  </a:ext>
                </a:extLst>
              </a:tr>
              <a:tr h="375099">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國際及兩岸事務處</a:t>
                      </a:r>
                    </a:p>
                  </a:txBody>
                  <a:tcPr marL="9525" marR="9525" marT="9525" marB="0" anchor="ctr">
                    <a:solidFill>
                      <a:srgbClr val="FFFF00"/>
                    </a:solidFill>
                  </a:tcP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4.194</a:t>
                      </a:r>
                    </a:p>
                  </a:txBody>
                  <a:tcPr marL="9525" marR="9525" marT="9525" marB="0" anchor="ctr">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4.018 </a:t>
                      </a:r>
                    </a:p>
                  </a:txBody>
                  <a:tcPr marL="9525" marR="9525" marT="9525" marB="0" anchor="ctr">
                    <a:solidFill>
                      <a:srgbClr val="FFFF00"/>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4.143 </a:t>
                      </a:r>
                    </a:p>
                  </a:txBody>
                  <a:tcPr marL="9525" marR="9525" marT="9525" marB="0" anchor="ctr">
                    <a:solidFill>
                      <a:srgbClr val="FFFF00"/>
                    </a:solidFill>
                  </a:tcPr>
                </a:tc>
                <a:extLst>
                  <a:ext uri="{0D108BD9-81ED-4DB2-BD59-A6C34878D82A}">
                    <a16:rowId xmlns:a16="http://schemas.microsoft.com/office/drawing/2014/main" xmlns="" val="1528503074"/>
                  </a:ext>
                </a:extLst>
              </a:tr>
              <a:tr h="375099">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圖書館</a:t>
                      </a:r>
                    </a:p>
                  </a:txBody>
                  <a:tcPr marL="9525" marR="9525" marT="9525" marB="0" anchor="ctr">
                    <a:solidFill>
                      <a:srgbClr val="FFFF00"/>
                    </a:solidFill>
                  </a:tcP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4.161</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4.020 </a:t>
                      </a:r>
                    </a:p>
                  </a:txBody>
                  <a:tcPr marL="9525" marR="9525" marT="9525" marB="0" anchor="ctr">
                    <a:solidFill>
                      <a:srgbClr val="FFFF00"/>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3.949 </a:t>
                      </a:r>
                    </a:p>
                  </a:txBody>
                  <a:tcPr marL="9525" marR="9525" marT="9525" marB="0" anchor="ctr">
                    <a:solidFill>
                      <a:srgbClr val="FFFF00"/>
                    </a:solidFill>
                  </a:tcPr>
                </a:tc>
                <a:extLst>
                  <a:ext uri="{0D108BD9-81ED-4DB2-BD59-A6C34878D82A}">
                    <a16:rowId xmlns:a16="http://schemas.microsoft.com/office/drawing/2014/main" xmlns="" val="1642700226"/>
                  </a:ext>
                </a:extLst>
              </a:tr>
              <a:tr h="375099">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推廣教育中心</a:t>
                      </a:r>
                    </a:p>
                  </a:txBody>
                  <a:tcPr marL="9525" marR="9525" marT="9525" marB="0" anchor="ctr">
                    <a:solidFill>
                      <a:srgbClr val="FFFF00"/>
                    </a:solidFill>
                  </a:tcP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4.149</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4.075 </a:t>
                      </a:r>
                    </a:p>
                  </a:txBody>
                  <a:tcPr marL="9525" marR="9525" marT="9525" marB="0" anchor="ctr">
                    <a:solidFill>
                      <a:srgbClr val="FFFF00"/>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3.865 </a:t>
                      </a:r>
                    </a:p>
                  </a:txBody>
                  <a:tcPr marL="9525" marR="9525" marT="9525" marB="0" anchor="ctr">
                    <a:solidFill>
                      <a:srgbClr val="FFFF00"/>
                    </a:solidFill>
                  </a:tcPr>
                </a:tc>
                <a:extLst>
                  <a:ext uri="{0D108BD9-81ED-4DB2-BD59-A6C34878D82A}">
                    <a16:rowId xmlns:a16="http://schemas.microsoft.com/office/drawing/2014/main" xmlns="" val="2720260300"/>
                  </a:ext>
                </a:extLst>
              </a:tr>
              <a:tr h="375099">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體育室</a:t>
                      </a:r>
                    </a:p>
                  </a:txBody>
                  <a:tcPr marL="9525" marR="9525" marT="9525" marB="0" anchor="ctr">
                    <a:solidFill>
                      <a:srgbClr val="FFFF00"/>
                    </a:solidFill>
                  </a:tcP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4.112</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4.037 </a:t>
                      </a:r>
                    </a:p>
                  </a:txBody>
                  <a:tcPr marL="9525" marR="9525" marT="9525" marB="0" anchor="ctr">
                    <a:solidFill>
                      <a:srgbClr val="FFFF00"/>
                    </a:solidFill>
                  </a:tcPr>
                </a:tc>
                <a:tc>
                  <a:txBody>
                    <a:bodyPr/>
                    <a:lstStyle/>
                    <a:p>
                      <a:pPr algn="ctr" rtl="0" fontAlgn="ctr"/>
                      <a:r>
                        <a:rPr lang="en-US" altLang="zh-TW" sz="1700" b="0" i="0" u="none" strike="noStrike" dirty="0">
                          <a:solidFill>
                            <a:schemeClr val="tx2"/>
                          </a:solidFill>
                          <a:effectLst/>
                          <a:latin typeface="新細明體" panose="02020500000000000000" pitchFamily="18" charset="-120"/>
                          <a:ea typeface="新細明體" panose="02020500000000000000" pitchFamily="18" charset="-120"/>
                        </a:rPr>
                        <a:t>3.824 </a:t>
                      </a:r>
                    </a:p>
                  </a:txBody>
                  <a:tcPr marL="9525" marR="9525" marT="9525" marB="0" anchor="ctr">
                    <a:solidFill>
                      <a:srgbClr val="FFFF00"/>
                    </a:solidFill>
                  </a:tcPr>
                </a:tc>
                <a:extLst>
                  <a:ext uri="{0D108BD9-81ED-4DB2-BD59-A6C34878D82A}">
                    <a16:rowId xmlns:a16="http://schemas.microsoft.com/office/drawing/2014/main" xmlns="" val="1431306643"/>
                  </a:ext>
                </a:extLst>
              </a:tr>
              <a:tr h="375099">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電算中心</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4.069</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3.947 </a:t>
                      </a:r>
                    </a:p>
                  </a:txBody>
                  <a:tcPr marL="9525" marR="9525" marT="9525" marB="0" anchor="ctr"/>
                </a:tc>
                <a:tc>
                  <a:txBody>
                    <a:bodyPr/>
                    <a:lstStyle/>
                    <a:p>
                      <a:pPr algn="ctr" rtl="0" fontAlgn="ctr"/>
                      <a:r>
                        <a:rPr lang="en-US" altLang="zh-TW" sz="1700" b="0" i="0" u="none" strike="noStrike">
                          <a:solidFill>
                            <a:schemeClr val="tx2"/>
                          </a:solidFill>
                          <a:effectLst/>
                          <a:latin typeface="新細明體" panose="02020500000000000000" pitchFamily="18" charset="-120"/>
                          <a:ea typeface="新細明體" panose="02020500000000000000" pitchFamily="18" charset="-120"/>
                        </a:rPr>
                        <a:t>3.753 </a:t>
                      </a:r>
                    </a:p>
                  </a:txBody>
                  <a:tcPr marL="9525" marR="9525" marT="9525" marB="0" anchor="ctr"/>
                </a:tc>
                <a:extLst>
                  <a:ext uri="{0D108BD9-81ED-4DB2-BD59-A6C34878D82A}">
                    <a16:rowId xmlns:a16="http://schemas.microsoft.com/office/drawing/2014/main" xmlns="" val="2885259777"/>
                  </a:ext>
                </a:extLst>
              </a:tr>
              <a:tr h="375099">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總務處</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4.024</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3.891 </a:t>
                      </a:r>
                    </a:p>
                  </a:txBody>
                  <a:tcPr marL="9525" marR="9525" marT="9525" marB="0" anchor="ctr"/>
                </a:tc>
                <a:tc>
                  <a:txBody>
                    <a:bodyPr/>
                    <a:lstStyle/>
                    <a:p>
                      <a:pPr algn="ctr" rtl="0" fontAlgn="ctr"/>
                      <a:r>
                        <a:rPr lang="en-US" altLang="zh-TW" sz="1700" b="0" i="0" u="none" strike="noStrike">
                          <a:solidFill>
                            <a:schemeClr val="tx2"/>
                          </a:solidFill>
                          <a:effectLst/>
                          <a:latin typeface="新細明體" panose="02020500000000000000" pitchFamily="18" charset="-120"/>
                          <a:ea typeface="新細明體" panose="02020500000000000000" pitchFamily="18" charset="-120"/>
                        </a:rPr>
                        <a:t>3.718 </a:t>
                      </a:r>
                    </a:p>
                  </a:txBody>
                  <a:tcPr marL="9525" marR="9525" marT="9525" marB="0" anchor="ctr"/>
                </a:tc>
                <a:extLst>
                  <a:ext uri="{0D108BD9-81ED-4DB2-BD59-A6C34878D82A}">
                    <a16:rowId xmlns:a16="http://schemas.microsoft.com/office/drawing/2014/main" xmlns="" val="675511865"/>
                  </a:ext>
                </a:extLst>
              </a:tr>
              <a:tr h="375099">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學生事務處</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4.017</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3.852 </a:t>
                      </a:r>
                    </a:p>
                  </a:txBody>
                  <a:tcPr marL="9525" marR="9525" marT="9525" marB="0" anchor="ctr"/>
                </a:tc>
                <a:tc>
                  <a:txBody>
                    <a:bodyPr/>
                    <a:lstStyle/>
                    <a:p>
                      <a:pPr algn="ctr" rtl="0" fontAlgn="ctr"/>
                      <a:r>
                        <a:rPr lang="en-US" altLang="zh-TW" sz="1700" b="0" i="0" u="none" strike="noStrike">
                          <a:solidFill>
                            <a:schemeClr val="tx2"/>
                          </a:solidFill>
                          <a:effectLst/>
                          <a:latin typeface="新細明體" panose="02020500000000000000" pitchFamily="18" charset="-120"/>
                          <a:ea typeface="新細明體" panose="02020500000000000000" pitchFamily="18" charset="-120"/>
                        </a:rPr>
                        <a:t>3.724 </a:t>
                      </a:r>
                    </a:p>
                  </a:txBody>
                  <a:tcPr marL="9525" marR="9525" marT="9525" marB="0" anchor="ctr"/>
                </a:tc>
                <a:extLst>
                  <a:ext uri="{0D108BD9-81ED-4DB2-BD59-A6C34878D82A}">
                    <a16:rowId xmlns:a16="http://schemas.microsoft.com/office/drawing/2014/main" xmlns="" val="2573219583"/>
                  </a:ext>
                </a:extLst>
              </a:tr>
              <a:tr h="375099">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語文中心</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3.987</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3.808 </a:t>
                      </a:r>
                    </a:p>
                  </a:txBody>
                  <a:tcPr marL="9525" marR="9525" marT="9525" marB="0" anchor="ctr"/>
                </a:tc>
                <a:tc>
                  <a:txBody>
                    <a:bodyPr/>
                    <a:lstStyle/>
                    <a:p>
                      <a:pPr algn="ctr" rtl="0" fontAlgn="ctr"/>
                      <a:r>
                        <a:rPr lang="en-US" altLang="zh-TW" sz="1700" b="0" i="0" u="none" strike="noStrike">
                          <a:solidFill>
                            <a:schemeClr val="tx2"/>
                          </a:solidFill>
                          <a:effectLst/>
                          <a:latin typeface="新細明體" panose="02020500000000000000" pitchFamily="18" charset="-120"/>
                          <a:ea typeface="新細明體" panose="02020500000000000000" pitchFamily="18" charset="-120"/>
                        </a:rPr>
                        <a:t>3.723 </a:t>
                      </a:r>
                    </a:p>
                  </a:txBody>
                  <a:tcPr marL="9525" marR="9525" marT="9525" marB="0" anchor="ctr"/>
                </a:tc>
                <a:extLst>
                  <a:ext uri="{0D108BD9-81ED-4DB2-BD59-A6C34878D82A}">
                    <a16:rowId xmlns:a16="http://schemas.microsoft.com/office/drawing/2014/main" xmlns="" val="2439494153"/>
                  </a:ext>
                </a:extLst>
              </a:tr>
              <a:tr h="375099">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教務處</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3.915</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3.839 </a:t>
                      </a:r>
                    </a:p>
                  </a:txBody>
                  <a:tcPr marL="9525" marR="9525" marT="9525" marB="0" anchor="ctr"/>
                </a:tc>
                <a:tc>
                  <a:txBody>
                    <a:bodyPr/>
                    <a:lstStyle/>
                    <a:p>
                      <a:pPr algn="ctr" rtl="0" fontAlgn="ctr"/>
                      <a:r>
                        <a:rPr lang="en-US" altLang="zh-TW" sz="1700" b="0" i="0" u="none" strike="noStrike">
                          <a:solidFill>
                            <a:schemeClr val="tx2"/>
                          </a:solidFill>
                          <a:effectLst/>
                          <a:latin typeface="新細明體" panose="02020500000000000000" pitchFamily="18" charset="-120"/>
                          <a:ea typeface="新細明體" panose="02020500000000000000" pitchFamily="18" charset="-120"/>
                        </a:rPr>
                        <a:t>3.699 </a:t>
                      </a:r>
                    </a:p>
                  </a:txBody>
                  <a:tcPr marL="9525" marR="9525" marT="9525" marB="0" anchor="ctr"/>
                </a:tc>
                <a:extLst>
                  <a:ext uri="{0D108BD9-81ED-4DB2-BD59-A6C34878D82A}">
                    <a16:rowId xmlns:a16="http://schemas.microsoft.com/office/drawing/2014/main" xmlns="" val="1435753794"/>
                  </a:ext>
                </a:extLst>
              </a:tr>
              <a:tr h="375099">
                <a:tc>
                  <a:txBody>
                    <a:bodyPr/>
                    <a:lstStyle/>
                    <a:p>
                      <a:pPr algn="l" rtl="0" fontAlgn="ctr"/>
                      <a:r>
                        <a:rPr lang="zh-TW" altLang="en-US" sz="1700" b="1" i="0" u="none" strike="noStrike" dirty="0" smtClean="0">
                          <a:solidFill>
                            <a:schemeClr val="accent6">
                              <a:lumMod val="50000"/>
                            </a:schemeClr>
                          </a:solidFill>
                          <a:effectLst/>
                          <a:latin typeface="新細明體" panose="02020500000000000000" pitchFamily="18" charset="-120"/>
                          <a:ea typeface="新細明體" panose="02020500000000000000" pitchFamily="18" charset="-120"/>
                        </a:rPr>
                        <a:t>全校整體</a:t>
                      </a:r>
                      <a:r>
                        <a:rPr lang="zh-TW" altLang="en-US" sz="17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平均</a:t>
                      </a:r>
                    </a:p>
                  </a:txBody>
                  <a:tcPr marL="9525" marR="9525" marT="9525" marB="0" anchor="ctr">
                    <a:solidFill>
                      <a:schemeClr val="accent2"/>
                    </a:solidFill>
                  </a:tcPr>
                </a:tc>
                <a:tc>
                  <a:txBody>
                    <a:bodyPr/>
                    <a:lstStyle/>
                    <a:p>
                      <a:pPr algn="ctr" fontAlgn="ctr"/>
                      <a:r>
                        <a:rPr lang="en-US" altLang="zh-TW" sz="17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4.101 </a:t>
                      </a:r>
                    </a:p>
                  </a:txBody>
                  <a:tcPr marL="9525" marR="9525" marT="9525" marB="0" anchor="ctr">
                    <a:solidFill>
                      <a:schemeClr val="accent2"/>
                    </a:solidFill>
                  </a:tcPr>
                </a:tc>
                <a:tc>
                  <a:txBody>
                    <a:bodyPr/>
                    <a:lstStyle/>
                    <a:p>
                      <a:pPr algn="ctr" rtl="0" fontAlgn="ctr"/>
                      <a:r>
                        <a:rPr lang="en-US" altLang="zh-TW" sz="17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3.917 </a:t>
                      </a:r>
                    </a:p>
                  </a:txBody>
                  <a:tcPr marL="9525" marR="9525" marT="9525" marB="0" anchor="ctr">
                    <a:solidFill>
                      <a:schemeClr val="accent2"/>
                    </a:solidFill>
                  </a:tcPr>
                </a:tc>
                <a:tc>
                  <a:txBody>
                    <a:bodyPr/>
                    <a:lstStyle/>
                    <a:p>
                      <a:pPr algn="ctr" rtl="0" fontAlgn="ctr"/>
                      <a:r>
                        <a:rPr lang="en-US" altLang="zh-TW" sz="17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3.811 </a:t>
                      </a:r>
                    </a:p>
                  </a:txBody>
                  <a:tcPr marL="9525" marR="9525" marT="9525" marB="0" anchor="ctr">
                    <a:solidFill>
                      <a:schemeClr val="accent2"/>
                    </a:solidFill>
                  </a:tcPr>
                </a:tc>
                <a:extLst>
                  <a:ext uri="{0D108BD9-81ED-4DB2-BD59-A6C34878D82A}">
                    <a16:rowId xmlns:a16="http://schemas.microsoft.com/office/drawing/2014/main" xmlns="" val="4058929014"/>
                  </a:ext>
                </a:extLst>
              </a:tr>
            </a:tbl>
          </a:graphicData>
        </a:graphic>
      </p:graphicFrame>
      <p:sp>
        <p:nvSpPr>
          <p:cNvPr id="7" name="文字方塊 6"/>
          <p:cNvSpPr txBox="1"/>
          <p:nvPr/>
        </p:nvSpPr>
        <p:spPr>
          <a:xfrm>
            <a:off x="2623632" y="6260911"/>
            <a:ext cx="3538148" cy="369332"/>
          </a:xfrm>
          <a:prstGeom prst="rect">
            <a:avLst/>
          </a:prstGeom>
          <a:noFill/>
        </p:spPr>
        <p:txBody>
          <a:bodyPr wrap="none" rtlCol="0">
            <a:spAutoFit/>
          </a:bodyPr>
          <a:lstStyle/>
          <a:p>
            <a:r>
              <a:rPr lang="zh-TW" altLang="en-US" b="1" dirty="0" smtClean="0">
                <a:solidFill>
                  <a:schemeClr val="accent4"/>
                </a:solidFill>
              </a:rPr>
              <a:t>*紅色表示較前一年服務滿意度低</a:t>
            </a:r>
            <a:endParaRPr lang="zh-TW" altLang="en-US" b="1" dirty="0">
              <a:solidFill>
                <a:schemeClr val="accent4"/>
              </a:solidFill>
            </a:endParaRPr>
          </a:p>
        </p:txBody>
      </p:sp>
      <p:sp>
        <p:nvSpPr>
          <p:cNvPr id="9" name="文字方塊 8"/>
          <p:cNvSpPr txBox="1"/>
          <p:nvPr/>
        </p:nvSpPr>
        <p:spPr>
          <a:xfrm>
            <a:off x="6883625" y="1536174"/>
            <a:ext cx="4386490" cy="3785652"/>
          </a:xfrm>
          <a:prstGeom prst="rect">
            <a:avLst/>
          </a:prstGeom>
          <a:noFill/>
        </p:spPr>
        <p:txBody>
          <a:bodyPr wrap="square" rtlCol="0">
            <a:spAutoFit/>
          </a:bodyPr>
          <a:lstStyle/>
          <a:p>
            <a:pPr>
              <a:lnSpc>
                <a:spcPct val="150000"/>
              </a:lnSpc>
            </a:pPr>
            <a:r>
              <a:rPr lang="en-US" altLang="zh-TW" sz="2000" b="1" dirty="0">
                <a:solidFill>
                  <a:srgbClr val="0070C0"/>
                </a:solidFill>
              </a:rPr>
              <a:t>105</a:t>
            </a:r>
            <a:r>
              <a:rPr lang="zh-TW" altLang="en-US" sz="2000" b="1" dirty="0" smtClean="0">
                <a:solidFill>
                  <a:srgbClr val="0070C0"/>
                </a:solidFill>
              </a:rPr>
              <a:t>學年學生對行政</a:t>
            </a:r>
            <a:r>
              <a:rPr lang="zh-TW" altLang="en-US" sz="2000" b="1" dirty="0"/>
              <a:t>業務熟悉度</a:t>
            </a:r>
            <a:r>
              <a:rPr lang="zh-TW" altLang="en-US" sz="2000" b="1" dirty="0" smtClean="0"/>
              <a:t>滿意</a:t>
            </a:r>
            <a:r>
              <a:rPr lang="zh-TW" altLang="en-US" sz="2000" b="1" dirty="0"/>
              <a:t>度 </a:t>
            </a:r>
            <a:r>
              <a:rPr lang="en-US" altLang="zh-TW" sz="2000" b="1" dirty="0" smtClean="0"/>
              <a:t>&gt;</a:t>
            </a:r>
            <a:r>
              <a:rPr lang="zh-TW" altLang="en-US" sz="2000" b="1" dirty="0">
                <a:solidFill>
                  <a:srgbClr val="0070C0"/>
                </a:solidFill>
              </a:rPr>
              <a:t>全校</a:t>
            </a:r>
            <a:r>
              <a:rPr lang="zh-TW" altLang="en-US" sz="2000" b="1" dirty="0" smtClean="0">
                <a:solidFill>
                  <a:srgbClr val="0070C0"/>
                </a:solidFill>
              </a:rPr>
              <a:t>平均</a:t>
            </a:r>
            <a:r>
              <a:rPr lang="en-US" altLang="zh-TW" sz="2000" b="1" dirty="0" smtClean="0">
                <a:solidFill>
                  <a:srgbClr val="0070C0"/>
                </a:solidFill>
              </a:rPr>
              <a:t>4.101</a:t>
            </a:r>
            <a:r>
              <a:rPr lang="zh-TW" altLang="en-US" sz="2000" b="1" dirty="0" smtClean="0">
                <a:solidFill>
                  <a:srgbClr val="0070C0"/>
                </a:solidFill>
              </a:rPr>
              <a:t>的</a:t>
            </a:r>
            <a:r>
              <a:rPr lang="zh-TW" altLang="en-US" sz="2000" b="1" dirty="0">
                <a:solidFill>
                  <a:srgbClr val="0070C0"/>
                </a:solidFill>
              </a:rPr>
              <a:t>計</a:t>
            </a:r>
            <a:r>
              <a:rPr lang="zh-TW" altLang="en-US" sz="2000" b="1" dirty="0" smtClean="0">
                <a:solidFill>
                  <a:srgbClr val="0070C0"/>
                </a:solidFill>
              </a:rPr>
              <a:t>有</a:t>
            </a:r>
            <a:r>
              <a:rPr lang="en-US" altLang="zh-TW" sz="2000" b="1" dirty="0" smtClean="0">
                <a:solidFill>
                  <a:srgbClr val="0070C0"/>
                </a:solidFill>
              </a:rPr>
              <a:t>6</a:t>
            </a:r>
            <a:r>
              <a:rPr lang="zh-TW" altLang="en-US" sz="2000" b="1" dirty="0" smtClean="0">
                <a:solidFill>
                  <a:srgbClr val="0070C0"/>
                </a:solidFill>
              </a:rPr>
              <a:t>個</a:t>
            </a:r>
            <a:r>
              <a:rPr lang="zh-TW" altLang="en-US" sz="2000" b="1" dirty="0">
                <a:solidFill>
                  <a:srgbClr val="0070C0"/>
                </a:solidFill>
              </a:rPr>
              <a:t>單位，且滿意值接近</a:t>
            </a:r>
            <a:r>
              <a:rPr lang="en-US" altLang="zh-TW" sz="2000" b="1" dirty="0">
                <a:solidFill>
                  <a:srgbClr val="0070C0"/>
                </a:solidFill>
              </a:rPr>
              <a:t>4</a:t>
            </a:r>
            <a:r>
              <a:rPr lang="zh-TW" altLang="en-US" sz="2000" b="1" dirty="0">
                <a:solidFill>
                  <a:srgbClr val="0070C0"/>
                </a:solidFill>
              </a:rPr>
              <a:t>滿意以上，</a:t>
            </a:r>
            <a:r>
              <a:rPr lang="zh-TW" altLang="en-US" sz="2000" b="1" dirty="0" smtClean="0">
                <a:solidFill>
                  <a:srgbClr val="0070C0"/>
                </a:solidFill>
              </a:rPr>
              <a:t>顯見</a:t>
            </a:r>
            <a:r>
              <a:rPr lang="zh-TW" altLang="en-US" sz="2000" b="1" dirty="0">
                <a:solidFill>
                  <a:srgbClr val="0070C0"/>
                </a:solidFill>
              </a:rPr>
              <a:t>學生</a:t>
            </a:r>
            <a:r>
              <a:rPr lang="zh-TW" altLang="en-US" sz="2000" b="1" dirty="0" smtClean="0">
                <a:solidFill>
                  <a:srgbClr val="0070C0"/>
                </a:solidFill>
              </a:rPr>
              <a:t>對</a:t>
            </a:r>
            <a:r>
              <a:rPr lang="zh-TW" altLang="en-US" sz="2000" b="1" dirty="0">
                <a:solidFill>
                  <a:srgbClr val="0070C0"/>
                </a:solidFill>
              </a:rPr>
              <a:t>行政</a:t>
            </a:r>
            <a:r>
              <a:rPr lang="zh-TW" altLang="en-US" sz="2000" b="1" dirty="0" smtClean="0">
                <a:solidFill>
                  <a:srgbClr val="0070C0"/>
                </a:solidFill>
              </a:rPr>
              <a:t>人員</a:t>
            </a:r>
            <a:r>
              <a:rPr lang="zh-TW" altLang="en-US" sz="2000" b="1" dirty="0"/>
              <a:t>業務熟悉度</a:t>
            </a:r>
            <a:r>
              <a:rPr lang="zh-TW" altLang="en-US" sz="2000" b="1" dirty="0" smtClean="0">
                <a:solidFill>
                  <a:srgbClr val="0070C0"/>
                </a:solidFill>
              </a:rPr>
              <a:t>的</a:t>
            </a:r>
            <a:r>
              <a:rPr lang="zh-TW" altLang="en-US" sz="2000" b="1" dirty="0">
                <a:solidFill>
                  <a:srgbClr val="0070C0"/>
                </a:solidFill>
              </a:rPr>
              <a:t>肯定。</a:t>
            </a:r>
            <a:endParaRPr lang="en-US" altLang="zh-TW" sz="2000" b="1" dirty="0">
              <a:solidFill>
                <a:srgbClr val="0070C0"/>
              </a:solidFill>
            </a:endParaRPr>
          </a:p>
          <a:p>
            <a:pPr>
              <a:lnSpc>
                <a:spcPct val="150000"/>
              </a:lnSpc>
            </a:pPr>
            <a:r>
              <a:rPr lang="zh-TW" altLang="en-US" sz="2000" b="1" dirty="0">
                <a:solidFill>
                  <a:srgbClr val="0070C0"/>
                </a:solidFill>
              </a:rPr>
              <a:t>低於平均值之單位</a:t>
            </a:r>
            <a:r>
              <a:rPr lang="zh-TW" altLang="en-US" sz="2000" b="1" dirty="0" smtClean="0">
                <a:solidFill>
                  <a:srgbClr val="0070C0"/>
                </a:solidFill>
              </a:rPr>
              <a:t>有</a:t>
            </a:r>
            <a:r>
              <a:rPr lang="en-US" altLang="zh-TW" sz="2000" b="1" dirty="0" smtClean="0">
                <a:solidFill>
                  <a:srgbClr val="0070C0"/>
                </a:solidFill>
              </a:rPr>
              <a:t>5</a:t>
            </a:r>
            <a:r>
              <a:rPr lang="zh-TW" altLang="en-US" sz="2000" b="1" dirty="0" smtClean="0">
                <a:solidFill>
                  <a:srgbClr val="0070C0"/>
                </a:solidFill>
              </a:rPr>
              <a:t>個，但服務滿意度</a:t>
            </a:r>
            <a:r>
              <a:rPr lang="en-US" altLang="zh-TW" sz="2000" b="1" dirty="0" smtClean="0">
                <a:solidFill>
                  <a:srgbClr val="0070C0"/>
                </a:solidFill>
              </a:rPr>
              <a:t>&gt;3.9</a:t>
            </a:r>
            <a:r>
              <a:rPr lang="zh-TW" altLang="en-US" sz="2000" b="1" dirty="0" smtClean="0">
                <a:solidFill>
                  <a:srgbClr val="0070C0"/>
                </a:solidFill>
              </a:rPr>
              <a:t>以上傾向滿意，整體看來學生對行政人員的專業服務應是傾向滿意的。</a:t>
            </a:r>
            <a:endParaRPr lang="en-US" altLang="zh-TW" sz="2000" b="1" dirty="0">
              <a:solidFill>
                <a:srgbClr val="0070C0"/>
              </a:solidFill>
            </a:endParaRPr>
          </a:p>
        </p:txBody>
      </p:sp>
    </p:spTree>
    <p:extLst>
      <p:ext uri="{BB962C8B-B14F-4D97-AF65-F5344CB8AC3E}">
        <p14:creationId xmlns:p14="http://schemas.microsoft.com/office/powerpoint/2010/main" val="11225210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64104" y="352472"/>
            <a:ext cx="10487025" cy="646331"/>
          </a:xfrm>
          <a:prstGeom prst="rect">
            <a:avLst/>
          </a:prstGeom>
        </p:spPr>
        <p:txBody>
          <a:bodyPr wrap="square">
            <a:spAutoFit/>
          </a:bodyPr>
          <a:lstStyle/>
          <a:p>
            <a:pPr algn="ctr"/>
            <a:r>
              <a:rPr lang="en-US" altLang="zh-TW" sz="3600" b="1" dirty="0"/>
              <a:t>105</a:t>
            </a:r>
            <a:r>
              <a:rPr lang="zh-TW" altLang="en-US" sz="3600" b="1" dirty="0"/>
              <a:t>學年度業務處理流程與效率滿意度 </a:t>
            </a:r>
            <a:r>
              <a:rPr lang="en-US" altLang="zh-TW" sz="2000" b="1" dirty="0">
                <a:solidFill>
                  <a:srgbClr val="FF0000"/>
                </a:solidFill>
              </a:rPr>
              <a:t>(</a:t>
            </a:r>
            <a:r>
              <a:rPr lang="zh-TW" altLang="en-US" sz="2000" b="1" dirty="0">
                <a:solidFill>
                  <a:srgbClr val="FF0000"/>
                </a:solidFill>
              </a:rPr>
              <a:t>受訪對像學生</a:t>
            </a:r>
            <a:r>
              <a:rPr lang="en-US" altLang="zh-TW" sz="2000" b="1" dirty="0">
                <a:solidFill>
                  <a:srgbClr val="FF0000"/>
                </a:solidFill>
              </a:rPr>
              <a:t>)</a:t>
            </a:r>
            <a:endParaRPr lang="zh-TW" altLang="en-US" sz="2000" b="1" dirty="0">
              <a:solidFill>
                <a:srgbClr val="FF0000"/>
              </a:solidFill>
            </a:endParaRPr>
          </a:p>
        </p:txBody>
      </p:sp>
      <p:sp>
        <p:nvSpPr>
          <p:cNvPr id="12" name="日期版面配置區 11"/>
          <p:cNvSpPr>
            <a:spLocks noGrp="1"/>
          </p:cNvSpPr>
          <p:nvPr>
            <p:ph type="dt" sz="half" idx="4294967295"/>
          </p:nvPr>
        </p:nvSpPr>
        <p:spPr>
          <a:xfrm>
            <a:off x="9808856" y="6492874"/>
            <a:ext cx="1143000" cy="365125"/>
          </a:xfrm>
        </p:spPr>
        <p:txBody>
          <a:bodyPr/>
          <a:lstStyle/>
          <a:p>
            <a:fld id="{CF74E7C1-338C-463F-8F46-EE9E6D330FC5}" type="datetime1">
              <a:rPr lang="en-US" altLang="zh-TW" smtClean="0"/>
              <a:t>6/25/2018</a:t>
            </a:fld>
            <a:endParaRPr lang="en-US"/>
          </a:p>
        </p:txBody>
      </p:sp>
      <p:sp>
        <p:nvSpPr>
          <p:cNvPr id="14" name="投影片編號版面配置區 13"/>
          <p:cNvSpPr>
            <a:spLocks noGrp="1"/>
          </p:cNvSpPr>
          <p:nvPr>
            <p:ph type="sldNum" sz="quarter" idx="12"/>
          </p:nvPr>
        </p:nvSpPr>
        <p:spPr/>
        <p:txBody>
          <a:bodyPr/>
          <a:lstStyle/>
          <a:p>
            <a:fld id="{4FAB73BC-B049-4115-A692-8D63A059BFB8}" type="slidenum">
              <a:rPr lang="en-US" smtClean="0"/>
              <a:t>33</a:t>
            </a:fld>
            <a:endParaRPr lang="en-US"/>
          </a:p>
        </p:txBody>
      </p:sp>
      <p:graphicFrame>
        <p:nvGraphicFramePr>
          <p:cNvPr id="18" name="表格 17"/>
          <p:cNvGraphicFramePr>
            <a:graphicFrameLocks noGrp="1"/>
          </p:cNvGraphicFramePr>
          <p:nvPr>
            <p:extLst>
              <p:ext uri="{D42A27DB-BD31-4B8C-83A1-F6EECF244321}">
                <p14:modId xmlns:p14="http://schemas.microsoft.com/office/powerpoint/2010/main" val="2637240609"/>
              </p:ext>
            </p:extLst>
          </p:nvPr>
        </p:nvGraphicFramePr>
        <p:xfrm>
          <a:off x="1425389" y="1029829"/>
          <a:ext cx="5065058" cy="4798342"/>
        </p:xfrm>
        <a:graphic>
          <a:graphicData uri="http://schemas.openxmlformats.org/drawingml/2006/table">
            <a:tbl>
              <a:tblPr>
                <a:tableStyleId>{5C22544A-7EE6-4342-B048-85BDC9FD1C3A}</a:tableStyleId>
              </a:tblPr>
              <a:tblGrid>
                <a:gridCol w="2160092">
                  <a:extLst>
                    <a:ext uri="{9D8B030D-6E8A-4147-A177-3AD203B41FA5}">
                      <a16:colId xmlns:a16="http://schemas.microsoft.com/office/drawing/2014/main" xmlns="" val="3689739995"/>
                    </a:ext>
                  </a:extLst>
                </a:gridCol>
                <a:gridCol w="968322">
                  <a:extLst>
                    <a:ext uri="{9D8B030D-6E8A-4147-A177-3AD203B41FA5}">
                      <a16:colId xmlns:a16="http://schemas.microsoft.com/office/drawing/2014/main" xmlns="" val="2551390367"/>
                    </a:ext>
                  </a:extLst>
                </a:gridCol>
                <a:gridCol w="968322">
                  <a:extLst>
                    <a:ext uri="{9D8B030D-6E8A-4147-A177-3AD203B41FA5}">
                      <a16:colId xmlns:a16="http://schemas.microsoft.com/office/drawing/2014/main" xmlns="" val="1647884524"/>
                    </a:ext>
                  </a:extLst>
                </a:gridCol>
                <a:gridCol w="968322">
                  <a:extLst>
                    <a:ext uri="{9D8B030D-6E8A-4147-A177-3AD203B41FA5}">
                      <a16:colId xmlns:a16="http://schemas.microsoft.com/office/drawing/2014/main" xmlns="" val="1047110116"/>
                    </a:ext>
                  </a:extLst>
                </a:gridCol>
              </a:tblGrid>
              <a:tr h="366742">
                <a:tc>
                  <a:txBody>
                    <a:bodyPr/>
                    <a:lstStyle/>
                    <a:p>
                      <a:pPr algn="l" rtl="0" fontAlgn="ctr"/>
                      <a:r>
                        <a:rPr lang="zh-TW" altLang="en-US" sz="1700" b="0" i="0" u="none" strike="noStrike" dirty="0">
                          <a:solidFill>
                            <a:srgbClr val="212121"/>
                          </a:solidFill>
                          <a:effectLst/>
                          <a:latin typeface="新細明體" panose="02020500000000000000" pitchFamily="18" charset="-120"/>
                          <a:ea typeface="新細明體" panose="02020500000000000000" pitchFamily="18" charset="-120"/>
                        </a:rPr>
                        <a:t>單位</a:t>
                      </a:r>
                    </a:p>
                  </a:txBody>
                  <a:tcPr marL="7620" marR="7620" marT="7620" marB="0" anchor="ctr">
                    <a:solidFill>
                      <a:schemeClr val="accent6">
                        <a:lumMod val="40000"/>
                        <a:lumOff val="60000"/>
                      </a:schemeClr>
                    </a:solidFill>
                  </a:tcPr>
                </a:tc>
                <a:tc>
                  <a:txBody>
                    <a:bodyPr/>
                    <a:lstStyle/>
                    <a:p>
                      <a:pPr algn="ctr" rtl="0" fontAlgn="ctr"/>
                      <a:r>
                        <a:rPr lang="en-US" altLang="zh-TW" sz="1700" b="0" i="0" u="none" strike="noStrike">
                          <a:solidFill>
                            <a:srgbClr val="212121"/>
                          </a:solidFill>
                          <a:effectLst/>
                          <a:latin typeface="新細明體" panose="02020500000000000000" pitchFamily="18" charset="-120"/>
                          <a:ea typeface="新細明體" panose="02020500000000000000" pitchFamily="18" charset="-120"/>
                        </a:rPr>
                        <a:t>105</a:t>
                      </a: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學年</a:t>
                      </a:r>
                    </a:p>
                  </a:txBody>
                  <a:tcPr marL="7620" marR="7620" marT="7620" marB="0" anchor="ctr">
                    <a:solidFill>
                      <a:schemeClr val="accent6">
                        <a:lumMod val="40000"/>
                        <a:lumOff val="60000"/>
                      </a:schemeClr>
                    </a:solidFill>
                  </a:tcPr>
                </a:tc>
                <a:tc>
                  <a:txBody>
                    <a:bodyPr/>
                    <a:lstStyle/>
                    <a:p>
                      <a:pPr algn="ctr" rtl="0" fontAlgn="ctr"/>
                      <a:r>
                        <a:rPr lang="en-US" altLang="zh-TW" sz="1700" b="0" i="0" u="none" strike="noStrike">
                          <a:solidFill>
                            <a:srgbClr val="212121"/>
                          </a:solidFill>
                          <a:effectLst/>
                          <a:latin typeface="新細明體" panose="02020500000000000000" pitchFamily="18" charset="-120"/>
                          <a:ea typeface="新細明體" panose="02020500000000000000" pitchFamily="18" charset="-120"/>
                        </a:rPr>
                        <a:t>104</a:t>
                      </a: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學年</a:t>
                      </a:r>
                    </a:p>
                  </a:txBody>
                  <a:tcPr marL="7620" marR="7620" marT="7620" marB="0" anchor="ctr">
                    <a:solidFill>
                      <a:schemeClr val="accent6">
                        <a:lumMod val="40000"/>
                        <a:lumOff val="60000"/>
                      </a:schemeClr>
                    </a:solidFill>
                  </a:tcP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103</a:t>
                      </a: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學年</a:t>
                      </a:r>
                    </a:p>
                  </a:txBody>
                  <a:tcPr marL="7620" marR="7620" marT="7620" marB="0" anchor="ctr">
                    <a:solidFill>
                      <a:schemeClr val="accent6">
                        <a:lumMod val="40000"/>
                        <a:lumOff val="60000"/>
                      </a:schemeClr>
                    </a:solidFill>
                  </a:tcPr>
                </a:tc>
                <a:extLst>
                  <a:ext uri="{0D108BD9-81ED-4DB2-BD59-A6C34878D82A}">
                    <a16:rowId xmlns:a16="http://schemas.microsoft.com/office/drawing/2014/main" xmlns="" val="2625984083"/>
                  </a:ext>
                </a:extLst>
              </a:tr>
              <a:tr h="369300">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進修部</a:t>
                      </a:r>
                    </a:p>
                  </a:txBody>
                  <a:tcPr marL="7620" marR="7620" marT="7620"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4.234</a:t>
                      </a:r>
                    </a:p>
                  </a:txBody>
                  <a:tcPr marL="7620" marR="7620" marT="7620" marB="0" anchor="ctr">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3.638</a:t>
                      </a:r>
                    </a:p>
                  </a:txBody>
                  <a:tcPr marL="7620" marR="7620" marT="7620"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3.679</a:t>
                      </a:r>
                    </a:p>
                  </a:txBody>
                  <a:tcPr marL="7620" marR="7620" marT="7620" marB="0" anchor="ctr">
                    <a:solidFill>
                      <a:srgbClr val="FFFF00"/>
                    </a:solidFill>
                  </a:tcPr>
                </a:tc>
                <a:extLst>
                  <a:ext uri="{0D108BD9-81ED-4DB2-BD59-A6C34878D82A}">
                    <a16:rowId xmlns:a16="http://schemas.microsoft.com/office/drawing/2014/main" xmlns="" val="3648837361"/>
                  </a:ext>
                </a:extLst>
              </a:tr>
              <a:tr h="369300">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推廣教育中心</a:t>
                      </a:r>
                    </a:p>
                  </a:txBody>
                  <a:tcPr marL="7620" marR="7620" marT="7620"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4.224</a:t>
                      </a:r>
                    </a:p>
                  </a:txBody>
                  <a:tcPr marL="7620" marR="7620" marT="7620"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3.804</a:t>
                      </a:r>
                    </a:p>
                  </a:txBody>
                  <a:tcPr marL="7620" marR="7620" marT="7620"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3.644</a:t>
                      </a:r>
                    </a:p>
                  </a:txBody>
                  <a:tcPr marL="7620" marR="7620" marT="7620" marB="0" anchor="ctr">
                    <a:solidFill>
                      <a:srgbClr val="FFFF00"/>
                    </a:solidFill>
                  </a:tcPr>
                </a:tc>
                <a:extLst>
                  <a:ext uri="{0D108BD9-81ED-4DB2-BD59-A6C34878D82A}">
                    <a16:rowId xmlns:a16="http://schemas.microsoft.com/office/drawing/2014/main" xmlns="" val="2650804664"/>
                  </a:ext>
                </a:extLst>
              </a:tr>
              <a:tr h="369300">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圖書館</a:t>
                      </a:r>
                    </a:p>
                  </a:txBody>
                  <a:tcPr marL="7620" marR="7620" marT="7620"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4.192</a:t>
                      </a:r>
                    </a:p>
                  </a:txBody>
                  <a:tcPr marL="7620" marR="7620" marT="7620"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3.874</a:t>
                      </a:r>
                    </a:p>
                  </a:txBody>
                  <a:tcPr marL="7620" marR="7620" marT="7620"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3.676</a:t>
                      </a:r>
                    </a:p>
                  </a:txBody>
                  <a:tcPr marL="7620" marR="7620" marT="7620" marB="0" anchor="ctr">
                    <a:solidFill>
                      <a:srgbClr val="FFFF00"/>
                    </a:solidFill>
                  </a:tcPr>
                </a:tc>
                <a:extLst>
                  <a:ext uri="{0D108BD9-81ED-4DB2-BD59-A6C34878D82A}">
                    <a16:rowId xmlns:a16="http://schemas.microsoft.com/office/drawing/2014/main" xmlns="" val="1528503074"/>
                  </a:ext>
                </a:extLst>
              </a:tr>
              <a:tr h="369300">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體育室</a:t>
                      </a:r>
                    </a:p>
                  </a:txBody>
                  <a:tcPr marL="7620" marR="7620" marT="7620"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4.173</a:t>
                      </a:r>
                    </a:p>
                  </a:txBody>
                  <a:tcPr marL="7620" marR="7620" marT="7620"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a:t>
                      </a:r>
                    </a:p>
                  </a:txBody>
                  <a:tcPr marL="7620" marR="7620" marT="7620"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3.712</a:t>
                      </a:r>
                    </a:p>
                  </a:txBody>
                  <a:tcPr marL="7620" marR="7620" marT="7620" marB="0" anchor="ctr">
                    <a:solidFill>
                      <a:srgbClr val="FFFF00"/>
                    </a:solidFill>
                  </a:tcPr>
                </a:tc>
                <a:extLst>
                  <a:ext uri="{0D108BD9-81ED-4DB2-BD59-A6C34878D82A}">
                    <a16:rowId xmlns:a16="http://schemas.microsoft.com/office/drawing/2014/main" xmlns="" val="1642700226"/>
                  </a:ext>
                </a:extLst>
              </a:tr>
              <a:tr h="369300">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公共事務室</a:t>
                      </a:r>
                    </a:p>
                  </a:txBody>
                  <a:tcPr marL="7620" marR="7620" marT="7620"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4.151</a:t>
                      </a:r>
                    </a:p>
                  </a:txBody>
                  <a:tcPr marL="7620" marR="7620" marT="7620"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3.952</a:t>
                      </a:r>
                    </a:p>
                  </a:txBody>
                  <a:tcPr marL="7620" marR="7620" marT="7620"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3.7</a:t>
                      </a:r>
                    </a:p>
                  </a:txBody>
                  <a:tcPr marL="7620" marR="7620" marT="7620" marB="0" anchor="ctr">
                    <a:solidFill>
                      <a:srgbClr val="FFFF00"/>
                    </a:solidFill>
                  </a:tcPr>
                </a:tc>
                <a:extLst>
                  <a:ext uri="{0D108BD9-81ED-4DB2-BD59-A6C34878D82A}">
                    <a16:rowId xmlns:a16="http://schemas.microsoft.com/office/drawing/2014/main" xmlns="" val="2720260300"/>
                  </a:ext>
                </a:extLst>
              </a:tr>
              <a:tr h="369300">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國際及兩岸事務處</a:t>
                      </a:r>
                    </a:p>
                  </a:txBody>
                  <a:tcPr marL="7620" marR="7620" marT="7620"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4.134</a:t>
                      </a:r>
                    </a:p>
                  </a:txBody>
                  <a:tcPr marL="7620" marR="7620" marT="7620"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4.002</a:t>
                      </a:r>
                    </a:p>
                  </a:txBody>
                  <a:tcPr marL="7620" marR="7620" marT="7620"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3.931</a:t>
                      </a:r>
                    </a:p>
                  </a:txBody>
                  <a:tcPr marL="7620" marR="7620" marT="7620" marB="0" anchor="ctr">
                    <a:solidFill>
                      <a:srgbClr val="FFFF00"/>
                    </a:solidFill>
                  </a:tcPr>
                </a:tc>
                <a:extLst>
                  <a:ext uri="{0D108BD9-81ED-4DB2-BD59-A6C34878D82A}">
                    <a16:rowId xmlns:a16="http://schemas.microsoft.com/office/drawing/2014/main" xmlns="" val="1431306643"/>
                  </a:ext>
                </a:extLst>
              </a:tr>
              <a:tr h="369300">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電算中心</a:t>
                      </a:r>
                    </a:p>
                  </a:txBody>
                  <a:tcPr marL="7620" marR="7620" marT="7620" marB="0" anchor="ct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3.957</a:t>
                      </a:r>
                    </a:p>
                  </a:txBody>
                  <a:tcPr marL="7620" marR="7620" marT="7620" marB="0" anchor="ct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3.965</a:t>
                      </a:r>
                    </a:p>
                  </a:txBody>
                  <a:tcPr marL="7620" marR="7620" marT="7620" marB="0" anchor="ct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4.102</a:t>
                      </a:r>
                    </a:p>
                  </a:txBody>
                  <a:tcPr marL="7620" marR="7620" marT="7620" marB="0" anchor="ctr"/>
                </a:tc>
                <a:extLst>
                  <a:ext uri="{0D108BD9-81ED-4DB2-BD59-A6C34878D82A}">
                    <a16:rowId xmlns:a16="http://schemas.microsoft.com/office/drawing/2014/main" xmlns="" val="2885259777"/>
                  </a:ext>
                </a:extLst>
              </a:tr>
              <a:tr h="369300">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總務處</a:t>
                      </a:r>
                    </a:p>
                  </a:txBody>
                  <a:tcPr marL="7620" marR="7620" marT="7620" marB="0" anchor="ct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3.939</a:t>
                      </a:r>
                    </a:p>
                  </a:txBody>
                  <a:tcPr marL="7620" marR="7620" marT="7620"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4.099</a:t>
                      </a:r>
                    </a:p>
                  </a:txBody>
                  <a:tcPr marL="7620" marR="7620" marT="7620" marB="0" anchor="ct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3.649</a:t>
                      </a:r>
                    </a:p>
                  </a:txBody>
                  <a:tcPr marL="7620" marR="7620" marT="7620" marB="0" anchor="ctr"/>
                </a:tc>
                <a:extLst>
                  <a:ext uri="{0D108BD9-81ED-4DB2-BD59-A6C34878D82A}">
                    <a16:rowId xmlns:a16="http://schemas.microsoft.com/office/drawing/2014/main" xmlns="" val="675511865"/>
                  </a:ext>
                </a:extLst>
              </a:tr>
              <a:tr h="369300">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學生事務處</a:t>
                      </a:r>
                    </a:p>
                  </a:txBody>
                  <a:tcPr marL="7620" marR="7620" marT="7620" marB="0" anchor="ct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3.935</a:t>
                      </a:r>
                    </a:p>
                  </a:txBody>
                  <a:tcPr marL="7620" marR="7620" marT="7620"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4.045</a:t>
                      </a:r>
                    </a:p>
                  </a:txBody>
                  <a:tcPr marL="7620" marR="7620" marT="7620" marB="0" anchor="ct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3.865</a:t>
                      </a:r>
                    </a:p>
                  </a:txBody>
                  <a:tcPr marL="7620" marR="7620" marT="7620" marB="0" anchor="ctr"/>
                </a:tc>
                <a:extLst>
                  <a:ext uri="{0D108BD9-81ED-4DB2-BD59-A6C34878D82A}">
                    <a16:rowId xmlns:a16="http://schemas.microsoft.com/office/drawing/2014/main" xmlns="" val="2573219583"/>
                  </a:ext>
                </a:extLst>
              </a:tr>
              <a:tr h="369300">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語文中心</a:t>
                      </a:r>
                    </a:p>
                  </a:txBody>
                  <a:tcPr marL="7620" marR="7620" marT="7620" marB="0" anchor="ct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a:t>
                      </a:r>
                    </a:p>
                  </a:txBody>
                  <a:tcPr marL="7620" marR="7620" marT="7620" marB="0" anchor="ct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4.062</a:t>
                      </a:r>
                    </a:p>
                  </a:txBody>
                  <a:tcPr marL="7620" marR="7620" marT="7620" marB="0" anchor="ct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4.115</a:t>
                      </a:r>
                    </a:p>
                  </a:txBody>
                  <a:tcPr marL="7620" marR="7620" marT="7620" marB="0" anchor="ctr"/>
                </a:tc>
                <a:extLst>
                  <a:ext uri="{0D108BD9-81ED-4DB2-BD59-A6C34878D82A}">
                    <a16:rowId xmlns:a16="http://schemas.microsoft.com/office/drawing/2014/main" xmlns="" val="2439494153"/>
                  </a:ext>
                </a:extLst>
              </a:tr>
              <a:tr h="369300">
                <a:tc>
                  <a:txBody>
                    <a:bodyPr/>
                    <a:lstStyle/>
                    <a:p>
                      <a:pPr algn="l" rtl="0" fontAlgn="ct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教務處</a:t>
                      </a:r>
                    </a:p>
                  </a:txBody>
                  <a:tcPr marL="7620" marR="7620" marT="7620" marB="0" anchor="ct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3.802</a:t>
                      </a:r>
                    </a:p>
                  </a:txBody>
                  <a:tcPr marL="7620" marR="7620" marT="7620"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4.143</a:t>
                      </a:r>
                    </a:p>
                  </a:txBody>
                  <a:tcPr marL="7620" marR="7620" marT="7620" marB="0" anchor="ct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4.094</a:t>
                      </a:r>
                    </a:p>
                  </a:txBody>
                  <a:tcPr marL="7620" marR="7620" marT="7620" marB="0" anchor="ctr"/>
                </a:tc>
                <a:extLst>
                  <a:ext uri="{0D108BD9-81ED-4DB2-BD59-A6C34878D82A}">
                    <a16:rowId xmlns:a16="http://schemas.microsoft.com/office/drawing/2014/main" xmlns="" val="1435753794"/>
                  </a:ext>
                </a:extLst>
              </a:tr>
              <a:tr h="369300">
                <a:tc>
                  <a:txBody>
                    <a:bodyPr/>
                    <a:lstStyle/>
                    <a:p>
                      <a:pPr algn="l" rtl="0" fontAlgn="ctr"/>
                      <a:r>
                        <a:rPr lang="zh-TW" altLang="en-US" sz="1700" b="1" i="0" u="none" strike="noStrike" dirty="0" smtClean="0">
                          <a:solidFill>
                            <a:srgbClr val="541B89"/>
                          </a:solidFill>
                          <a:effectLst/>
                          <a:latin typeface="新細明體" panose="02020500000000000000" pitchFamily="18" charset="-120"/>
                          <a:ea typeface="新細明體" panose="02020500000000000000" pitchFamily="18" charset="-120"/>
                        </a:rPr>
                        <a:t>全校整體</a:t>
                      </a:r>
                      <a:r>
                        <a:rPr lang="zh-TW" altLang="en-US" sz="1700" b="1" i="0" u="none" strike="noStrike" dirty="0">
                          <a:solidFill>
                            <a:srgbClr val="541B89"/>
                          </a:solidFill>
                          <a:effectLst/>
                          <a:latin typeface="新細明體" panose="02020500000000000000" pitchFamily="18" charset="-120"/>
                          <a:ea typeface="新細明體" panose="02020500000000000000" pitchFamily="18" charset="-120"/>
                        </a:rPr>
                        <a:t>平均</a:t>
                      </a:r>
                    </a:p>
                  </a:txBody>
                  <a:tcPr marL="7620" marR="7620" marT="7620" marB="0" anchor="ctr">
                    <a:solidFill>
                      <a:schemeClr val="accent2"/>
                    </a:solidFill>
                  </a:tcPr>
                </a:tc>
                <a:tc>
                  <a:txBody>
                    <a:bodyPr/>
                    <a:lstStyle/>
                    <a:p>
                      <a:pPr algn="ctr" rtl="0" fontAlgn="ctr"/>
                      <a:r>
                        <a:rPr lang="en-US" altLang="zh-TW" sz="1700" b="1" i="0" u="none" strike="noStrike">
                          <a:solidFill>
                            <a:srgbClr val="541B89"/>
                          </a:solidFill>
                          <a:effectLst/>
                          <a:latin typeface="新細明體" panose="02020500000000000000" pitchFamily="18" charset="-120"/>
                          <a:ea typeface="新細明體" panose="02020500000000000000" pitchFamily="18" charset="-120"/>
                        </a:rPr>
                        <a:t>4.058</a:t>
                      </a:r>
                    </a:p>
                  </a:txBody>
                  <a:tcPr marL="7620" marR="7620" marT="7620" marB="0" anchor="ctr">
                    <a:solidFill>
                      <a:schemeClr val="accent2"/>
                    </a:solidFill>
                  </a:tcPr>
                </a:tc>
                <a:tc>
                  <a:txBody>
                    <a:bodyPr/>
                    <a:lstStyle/>
                    <a:p>
                      <a:pPr algn="ctr" rtl="0" fontAlgn="ctr"/>
                      <a:r>
                        <a:rPr lang="en-US" altLang="zh-TW" sz="1700" b="1" i="0" u="none" strike="noStrike">
                          <a:solidFill>
                            <a:srgbClr val="541B89"/>
                          </a:solidFill>
                          <a:effectLst/>
                          <a:latin typeface="新細明體" panose="02020500000000000000" pitchFamily="18" charset="-120"/>
                          <a:ea typeface="新細明體" panose="02020500000000000000" pitchFamily="18" charset="-120"/>
                        </a:rPr>
                        <a:t>3.882</a:t>
                      </a:r>
                    </a:p>
                  </a:txBody>
                  <a:tcPr marL="7620" marR="7620" marT="7620" marB="0" anchor="ctr">
                    <a:solidFill>
                      <a:schemeClr val="accent2"/>
                    </a:solidFill>
                  </a:tcPr>
                </a:tc>
                <a:tc>
                  <a:txBody>
                    <a:bodyPr/>
                    <a:lstStyle/>
                    <a:p>
                      <a:pPr algn="ctr" rtl="0" fontAlgn="ctr"/>
                      <a:r>
                        <a:rPr lang="en-US" altLang="zh-TW" sz="1700" b="1" i="0" u="none" strike="noStrike" dirty="0">
                          <a:solidFill>
                            <a:srgbClr val="541B89"/>
                          </a:solidFill>
                          <a:effectLst/>
                          <a:latin typeface="新細明體" panose="02020500000000000000" pitchFamily="18" charset="-120"/>
                          <a:ea typeface="新細明體" panose="02020500000000000000" pitchFamily="18" charset="-120"/>
                        </a:rPr>
                        <a:t>3.775</a:t>
                      </a:r>
                    </a:p>
                  </a:txBody>
                  <a:tcPr marL="7620" marR="7620" marT="7620" marB="0" anchor="ctr">
                    <a:solidFill>
                      <a:schemeClr val="accent2"/>
                    </a:solidFill>
                  </a:tcPr>
                </a:tc>
                <a:extLst>
                  <a:ext uri="{0D108BD9-81ED-4DB2-BD59-A6C34878D82A}">
                    <a16:rowId xmlns:a16="http://schemas.microsoft.com/office/drawing/2014/main" xmlns="" val="4058929014"/>
                  </a:ext>
                </a:extLst>
              </a:tr>
            </a:tbl>
          </a:graphicData>
        </a:graphic>
      </p:graphicFrame>
      <p:sp>
        <p:nvSpPr>
          <p:cNvPr id="7" name="文字方塊 6"/>
          <p:cNvSpPr txBox="1"/>
          <p:nvPr/>
        </p:nvSpPr>
        <p:spPr>
          <a:xfrm>
            <a:off x="1924385" y="5859197"/>
            <a:ext cx="3538148" cy="369332"/>
          </a:xfrm>
          <a:prstGeom prst="rect">
            <a:avLst/>
          </a:prstGeom>
          <a:noFill/>
        </p:spPr>
        <p:txBody>
          <a:bodyPr wrap="none" rtlCol="0">
            <a:spAutoFit/>
          </a:bodyPr>
          <a:lstStyle/>
          <a:p>
            <a:r>
              <a:rPr lang="zh-TW" altLang="en-US" b="1" dirty="0" smtClean="0">
                <a:solidFill>
                  <a:schemeClr val="accent4"/>
                </a:solidFill>
              </a:rPr>
              <a:t>*紅色表示較前一年服務滿意度低</a:t>
            </a:r>
            <a:endParaRPr lang="zh-TW" altLang="en-US" b="1" dirty="0">
              <a:solidFill>
                <a:schemeClr val="accent4"/>
              </a:solidFill>
            </a:endParaRPr>
          </a:p>
        </p:txBody>
      </p:sp>
      <p:sp>
        <p:nvSpPr>
          <p:cNvPr id="8" name="文字方塊 7"/>
          <p:cNvSpPr txBox="1"/>
          <p:nvPr/>
        </p:nvSpPr>
        <p:spPr>
          <a:xfrm>
            <a:off x="6565365" y="1029829"/>
            <a:ext cx="5304581" cy="5078313"/>
          </a:xfrm>
          <a:prstGeom prst="rect">
            <a:avLst/>
          </a:prstGeom>
          <a:noFill/>
        </p:spPr>
        <p:txBody>
          <a:bodyPr wrap="square" rtlCol="0">
            <a:spAutoFit/>
          </a:bodyPr>
          <a:lstStyle/>
          <a:p>
            <a:pPr>
              <a:lnSpc>
                <a:spcPct val="150000"/>
              </a:lnSpc>
            </a:pPr>
            <a:r>
              <a:rPr lang="en-US" altLang="zh-TW" sz="2400" b="1" dirty="0">
                <a:solidFill>
                  <a:srgbClr val="0070C0"/>
                </a:solidFill>
              </a:rPr>
              <a:t>105</a:t>
            </a:r>
            <a:r>
              <a:rPr lang="zh-TW" altLang="en-US" sz="2400" b="1" dirty="0" smtClean="0">
                <a:solidFill>
                  <a:srgbClr val="0070C0"/>
                </a:solidFill>
              </a:rPr>
              <a:t>學年學生對行政</a:t>
            </a:r>
            <a:r>
              <a:rPr lang="zh-TW" altLang="en-US" sz="2400" b="1" dirty="0"/>
              <a:t>業務處理流程與效率滿意度 </a:t>
            </a:r>
            <a:r>
              <a:rPr lang="en-US" altLang="zh-TW" sz="2400" b="1" dirty="0" smtClean="0"/>
              <a:t>&gt;</a:t>
            </a:r>
            <a:r>
              <a:rPr lang="zh-TW" altLang="en-US" sz="2400" b="1" dirty="0">
                <a:solidFill>
                  <a:srgbClr val="0070C0"/>
                </a:solidFill>
              </a:rPr>
              <a:t>全校</a:t>
            </a:r>
            <a:r>
              <a:rPr lang="zh-TW" altLang="en-US" sz="2400" b="1" dirty="0" smtClean="0">
                <a:solidFill>
                  <a:srgbClr val="0070C0"/>
                </a:solidFill>
              </a:rPr>
              <a:t>平均</a:t>
            </a:r>
            <a:r>
              <a:rPr lang="en-US" altLang="zh-TW" sz="2400" b="1" dirty="0" smtClean="0">
                <a:solidFill>
                  <a:srgbClr val="0070C0"/>
                </a:solidFill>
              </a:rPr>
              <a:t>4.058</a:t>
            </a:r>
            <a:r>
              <a:rPr lang="zh-TW" altLang="en-US" sz="2400" b="1" dirty="0" smtClean="0">
                <a:solidFill>
                  <a:srgbClr val="0070C0"/>
                </a:solidFill>
              </a:rPr>
              <a:t>的</a:t>
            </a:r>
            <a:r>
              <a:rPr lang="zh-TW" altLang="en-US" sz="2400" b="1" dirty="0">
                <a:solidFill>
                  <a:srgbClr val="0070C0"/>
                </a:solidFill>
              </a:rPr>
              <a:t>計</a:t>
            </a:r>
            <a:r>
              <a:rPr lang="zh-TW" altLang="en-US" sz="2400" b="1" dirty="0" smtClean="0">
                <a:solidFill>
                  <a:srgbClr val="0070C0"/>
                </a:solidFill>
              </a:rPr>
              <a:t>有</a:t>
            </a:r>
            <a:r>
              <a:rPr lang="en-US" altLang="zh-TW" sz="2400" b="1" dirty="0" smtClean="0">
                <a:solidFill>
                  <a:srgbClr val="0070C0"/>
                </a:solidFill>
              </a:rPr>
              <a:t>6</a:t>
            </a:r>
            <a:r>
              <a:rPr lang="zh-TW" altLang="en-US" sz="2400" b="1" dirty="0" smtClean="0">
                <a:solidFill>
                  <a:srgbClr val="0070C0"/>
                </a:solidFill>
              </a:rPr>
              <a:t>個</a:t>
            </a:r>
            <a:r>
              <a:rPr lang="zh-TW" altLang="en-US" sz="2400" b="1" dirty="0">
                <a:solidFill>
                  <a:srgbClr val="0070C0"/>
                </a:solidFill>
              </a:rPr>
              <a:t>單位，且滿意值接近</a:t>
            </a:r>
            <a:r>
              <a:rPr lang="en-US" altLang="zh-TW" sz="2400" b="1" dirty="0">
                <a:solidFill>
                  <a:srgbClr val="0070C0"/>
                </a:solidFill>
              </a:rPr>
              <a:t>4</a:t>
            </a:r>
            <a:r>
              <a:rPr lang="zh-TW" altLang="en-US" sz="2400" b="1" dirty="0">
                <a:solidFill>
                  <a:srgbClr val="0070C0"/>
                </a:solidFill>
              </a:rPr>
              <a:t>滿意以上，顯見學生對行政</a:t>
            </a:r>
            <a:r>
              <a:rPr lang="zh-TW" altLang="en-US" sz="2400" b="1" dirty="0" smtClean="0">
                <a:solidFill>
                  <a:srgbClr val="0070C0"/>
                </a:solidFill>
              </a:rPr>
              <a:t>人員</a:t>
            </a:r>
            <a:r>
              <a:rPr lang="zh-TW" altLang="en-US" sz="2400" b="1" dirty="0"/>
              <a:t>業務處理流程與效率</a:t>
            </a:r>
            <a:r>
              <a:rPr lang="zh-TW" altLang="en-US" sz="2400" b="1" dirty="0" smtClean="0">
                <a:solidFill>
                  <a:srgbClr val="0070C0"/>
                </a:solidFill>
              </a:rPr>
              <a:t>的</a:t>
            </a:r>
            <a:r>
              <a:rPr lang="zh-TW" altLang="en-US" sz="2400" b="1" dirty="0">
                <a:solidFill>
                  <a:srgbClr val="0070C0"/>
                </a:solidFill>
              </a:rPr>
              <a:t>肯定。</a:t>
            </a:r>
            <a:endParaRPr lang="en-US" altLang="zh-TW" sz="2400" b="1" dirty="0">
              <a:solidFill>
                <a:srgbClr val="0070C0"/>
              </a:solidFill>
            </a:endParaRPr>
          </a:p>
          <a:p>
            <a:pPr>
              <a:lnSpc>
                <a:spcPct val="150000"/>
              </a:lnSpc>
            </a:pPr>
            <a:r>
              <a:rPr lang="zh-TW" altLang="en-US" sz="2400" b="1" dirty="0">
                <a:solidFill>
                  <a:srgbClr val="0070C0"/>
                </a:solidFill>
              </a:rPr>
              <a:t>低於平均值之單位</a:t>
            </a:r>
            <a:r>
              <a:rPr lang="zh-TW" altLang="en-US" sz="2400" b="1" dirty="0" smtClean="0">
                <a:solidFill>
                  <a:srgbClr val="0070C0"/>
                </a:solidFill>
              </a:rPr>
              <a:t>有</a:t>
            </a:r>
            <a:r>
              <a:rPr lang="en-US" altLang="zh-TW" sz="2400" b="1" dirty="0" smtClean="0">
                <a:solidFill>
                  <a:srgbClr val="0070C0"/>
                </a:solidFill>
              </a:rPr>
              <a:t>5</a:t>
            </a:r>
            <a:r>
              <a:rPr lang="zh-TW" altLang="en-US" sz="2400" b="1" dirty="0" smtClean="0">
                <a:solidFill>
                  <a:srgbClr val="0070C0"/>
                </a:solidFill>
              </a:rPr>
              <a:t>個，但服務滿意度</a:t>
            </a:r>
            <a:r>
              <a:rPr lang="en-US" altLang="zh-TW" sz="2400" b="1" dirty="0" smtClean="0">
                <a:solidFill>
                  <a:srgbClr val="0070C0"/>
                </a:solidFill>
              </a:rPr>
              <a:t>&gt;3.8</a:t>
            </a:r>
            <a:r>
              <a:rPr lang="zh-TW" altLang="en-US" sz="2400" b="1" dirty="0" smtClean="0">
                <a:solidFill>
                  <a:srgbClr val="0070C0"/>
                </a:solidFill>
              </a:rPr>
              <a:t>以上傾向滿意，整體看來學生對行政人員的專業服務應是傾向滿意的。</a:t>
            </a:r>
            <a:endParaRPr lang="en-US" altLang="zh-TW" sz="2400" b="1" dirty="0">
              <a:solidFill>
                <a:srgbClr val="0070C0"/>
              </a:solidFill>
            </a:endParaRPr>
          </a:p>
        </p:txBody>
      </p:sp>
    </p:spTree>
    <p:extLst>
      <p:ext uri="{BB962C8B-B14F-4D97-AF65-F5344CB8AC3E}">
        <p14:creationId xmlns:p14="http://schemas.microsoft.com/office/powerpoint/2010/main" val="5594843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00174" y="519812"/>
            <a:ext cx="9115425" cy="1200329"/>
          </a:xfrm>
          <a:prstGeom prst="rect">
            <a:avLst/>
          </a:prstGeom>
        </p:spPr>
        <p:txBody>
          <a:bodyPr wrap="square">
            <a:spAutoFit/>
          </a:bodyPr>
          <a:lstStyle/>
          <a:p>
            <a:pPr algn="ctr"/>
            <a:r>
              <a:rPr lang="en-US" altLang="zh-TW" sz="3600" b="1" dirty="0"/>
              <a:t>105</a:t>
            </a:r>
            <a:r>
              <a:rPr lang="zh-TW" altLang="en-US" sz="3600" b="1" dirty="0"/>
              <a:t>學年度業務資訊化程度 </a:t>
            </a:r>
            <a:r>
              <a:rPr lang="en-US" altLang="zh-TW" sz="2000" b="1" dirty="0">
                <a:solidFill>
                  <a:srgbClr val="FF0000"/>
                </a:solidFill>
              </a:rPr>
              <a:t>(</a:t>
            </a:r>
            <a:r>
              <a:rPr lang="zh-TW" altLang="en-US" sz="2000" b="1" dirty="0">
                <a:solidFill>
                  <a:srgbClr val="FF0000"/>
                </a:solidFill>
              </a:rPr>
              <a:t>受訪對像學生</a:t>
            </a:r>
            <a:r>
              <a:rPr lang="en-US" altLang="zh-TW" sz="2000" b="1" dirty="0">
                <a:solidFill>
                  <a:srgbClr val="FF0000"/>
                </a:solidFill>
              </a:rPr>
              <a:t>)</a:t>
            </a:r>
            <a:endParaRPr lang="zh-TW" altLang="en-US" sz="2000" b="1" dirty="0">
              <a:solidFill>
                <a:srgbClr val="FF0000"/>
              </a:solidFill>
            </a:endParaRPr>
          </a:p>
          <a:p>
            <a:pPr algn="ctr"/>
            <a:endParaRPr lang="zh-TW" altLang="en-US" sz="3600" b="1" dirty="0"/>
          </a:p>
        </p:txBody>
      </p:sp>
      <p:sp>
        <p:nvSpPr>
          <p:cNvPr id="12" name="日期版面配置區 11"/>
          <p:cNvSpPr>
            <a:spLocks noGrp="1"/>
          </p:cNvSpPr>
          <p:nvPr>
            <p:ph type="dt" sz="half" idx="4294967295"/>
          </p:nvPr>
        </p:nvSpPr>
        <p:spPr>
          <a:xfrm>
            <a:off x="9808856" y="6492874"/>
            <a:ext cx="1143000" cy="365125"/>
          </a:xfrm>
        </p:spPr>
        <p:txBody>
          <a:bodyPr/>
          <a:lstStyle/>
          <a:p>
            <a:fld id="{81C23813-6E81-4C70-B553-7D8DF5DCCC5C}" type="datetime1">
              <a:rPr lang="en-US" altLang="zh-TW" smtClean="0"/>
              <a:t>6/25/2018</a:t>
            </a:fld>
            <a:endParaRPr lang="en-US"/>
          </a:p>
        </p:txBody>
      </p:sp>
      <p:sp>
        <p:nvSpPr>
          <p:cNvPr id="14" name="投影片編號版面配置區 13"/>
          <p:cNvSpPr>
            <a:spLocks noGrp="1"/>
          </p:cNvSpPr>
          <p:nvPr>
            <p:ph type="sldNum" sz="quarter" idx="12"/>
          </p:nvPr>
        </p:nvSpPr>
        <p:spPr/>
        <p:txBody>
          <a:bodyPr/>
          <a:lstStyle/>
          <a:p>
            <a:fld id="{4FAB73BC-B049-4115-A692-8D63A059BFB8}" type="slidenum">
              <a:rPr lang="en-US" smtClean="0"/>
              <a:t>34</a:t>
            </a:fld>
            <a:endParaRPr lang="en-US"/>
          </a:p>
        </p:txBody>
      </p:sp>
      <p:graphicFrame>
        <p:nvGraphicFramePr>
          <p:cNvPr id="18" name="表格 17"/>
          <p:cNvGraphicFramePr>
            <a:graphicFrameLocks noGrp="1"/>
          </p:cNvGraphicFramePr>
          <p:nvPr>
            <p:extLst>
              <p:ext uri="{D42A27DB-BD31-4B8C-83A1-F6EECF244321}">
                <p14:modId xmlns:p14="http://schemas.microsoft.com/office/powerpoint/2010/main" val="1161398964"/>
              </p:ext>
            </p:extLst>
          </p:nvPr>
        </p:nvGraphicFramePr>
        <p:xfrm>
          <a:off x="1285778" y="1206835"/>
          <a:ext cx="6124810" cy="4742353"/>
        </p:xfrm>
        <a:graphic>
          <a:graphicData uri="http://schemas.openxmlformats.org/drawingml/2006/table">
            <a:tbl>
              <a:tblPr>
                <a:tableStyleId>{5C22544A-7EE6-4342-B048-85BDC9FD1C3A}</a:tableStyleId>
              </a:tblPr>
              <a:tblGrid>
                <a:gridCol w="1801813">
                  <a:extLst>
                    <a:ext uri="{9D8B030D-6E8A-4147-A177-3AD203B41FA5}">
                      <a16:colId xmlns:a16="http://schemas.microsoft.com/office/drawing/2014/main" xmlns="" val="3689739995"/>
                    </a:ext>
                  </a:extLst>
                </a:gridCol>
                <a:gridCol w="1440999">
                  <a:extLst>
                    <a:ext uri="{9D8B030D-6E8A-4147-A177-3AD203B41FA5}">
                      <a16:colId xmlns:a16="http://schemas.microsoft.com/office/drawing/2014/main" xmlns="" val="2834281408"/>
                    </a:ext>
                  </a:extLst>
                </a:gridCol>
                <a:gridCol w="1440999">
                  <a:extLst>
                    <a:ext uri="{9D8B030D-6E8A-4147-A177-3AD203B41FA5}">
                      <a16:colId xmlns:a16="http://schemas.microsoft.com/office/drawing/2014/main" xmlns="" val="1647884524"/>
                    </a:ext>
                  </a:extLst>
                </a:gridCol>
                <a:gridCol w="1440999">
                  <a:extLst>
                    <a:ext uri="{9D8B030D-6E8A-4147-A177-3AD203B41FA5}">
                      <a16:colId xmlns:a16="http://schemas.microsoft.com/office/drawing/2014/main" xmlns="" val="1047110116"/>
                    </a:ext>
                  </a:extLst>
                </a:gridCol>
              </a:tblGrid>
              <a:tr h="369411">
                <a:tc>
                  <a:txBody>
                    <a:bodyPr/>
                    <a:lstStyle/>
                    <a:p>
                      <a:pPr algn="l" rtl="0" fontAlgn="ctr"/>
                      <a:r>
                        <a:rPr lang="zh-TW" altLang="en-US" sz="1700" b="0" i="0" u="none" strike="noStrike" dirty="0">
                          <a:solidFill>
                            <a:schemeClr val="tx2"/>
                          </a:solidFill>
                          <a:effectLst/>
                          <a:latin typeface="新細明體" panose="02020500000000000000" pitchFamily="18" charset="-120"/>
                          <a:ea typeface="新細明體" panose="02020500000000000000" pitchFamily="18" charset="-120"/>
                        </a:rPr>
                        <a:t>單位</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a:solidFill>
                            <a:srgbClr val="212121"/>
                          </a:solidFill>
                          <a:effectLst/>
                          <a:latin typeface="新細明體" panose="02020500000000000000" pitchFamily="18" charset="-120"/>
                          <a:ea typeface="新細明體" panose="02020500000000000000" pitchFamily="18" charset="-120"/>
                        </a:rPr>
                        <a:t>105</a:t>
                      </a: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a:solidFill>
                            <a:srgbClr val="212121"/>
                          </a:solidFill>
                          <a:effectLst/>
                          <a:latin typeface="新細明體" panose="02020500000000000000" pitchFamily="18" charset="-120"/>
                          <a:ea typeface="新細明體" panose="02020500000000000000" pitchFamily="18" charset="-120"/>
                        </a:rPr>
                        <a:t>104</a:t>
                      </a: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103</a:t>
                      </a: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extLst>
                  <a:ext uri="{0D108BD9-81ED-4DB2-BD59-A6C34878D82A}">
                    <a16:rowId xmlns:a16="http://schemas.microsoft.com/office/drawing/2014/main" xmlns="" val="2625984083"/>
                  </a:ext>
                </a:extLst>
              </a:tr>
              <a:tr h="371987">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公共事務室</a:t>
                      </a:r>
                    </a:p>
                  </a:txBody>
                  <a:tcPr marL="9525" marR="9525" marT="9525" marB="0" anchor="ctr">
                    <a:solidFill>
                      <a:srgbClr val="FFFF00"/>
                    </a:solidFill>
                  </a:tcP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4.245 </a:t>
                      </a:r>
                    </a:p>
                  </a:txBody>
                  <a:tcPr marL="9525" marR="9525" marT="9525" marB="0" anchor="ctr">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3.638</a:t>
                      </a:r>
                    </a:p>
                  </a:txBody>
                  <a:tcPr marL="9525" marR="9525" marT="9525"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3.679</a:t>
                      </a:r>
                    </a:p>
                  </a:txBody>
                  <a:tcPr marL="9525" marR="9525" marT="9525" marB="0" anchor="ctr">
                    <a:solidFill>
                      <a:srgbClr val="FFFF00"/>
                    </a:solidFill>
                  </a:tcPr>
                </a:tc>
                <a:extLst>
                  <a:ext uri="{0D108BD9-81ED-4DB2-BD59-A6C34878D82A}">
                    <a16:rowId xmlns:a16="http://schemas.microsoft.com/office/drawing/2014/main" xmlns="" val="3648837361"/>
                  </a:ext>
                </a:extLst>
              </a:tr>
              <a:tr h="371987">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進修部</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4.219 </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3.804</a:t>
                      </a:r>
                    </a:p>
                  </a:txBody>
                  <a:tcPr marL="9525" marR="9525" marT="9525"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3.644</a:t>
                      </a:r>
                    </a:p>
                  </a:txBody>
                  <a:tcPr marL="9525" marR="9525" marT="9525" marB="0" anchor="ctr">
                    <a:solidFill>
                      <a:srgbClr val="FFFF00"/>
                    </a:solidFill>
                  </a:tcPr>
                </a:tc>
                <a:extLst>
                  <a:ext uri="{0D108BD9-81ED-4DB2-BD59-A6C34878D82A}">
                    <a16:rowId xmlns:a16="http://schemas.microsoft.com/office/drawing/2014/main" xmlns="" val="2650804664"/>
                  </a:ext>
                </a:extLst>
              </a:tr>
              <a:tr h="371987">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圖書館</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4.207 </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3.874</a:t>
                      </a:r>
                    </a:p>
                  </a:txBody>
                  <a:tcPr marL="9525" marR="9525" marT="9525"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3.676</a:t>
                      </a:r>
                    </a:p>
                  </a:txBody>
                  <a:tcPr marL="9525" marR="9525" marT="9525" marB="0" anchor="ctr">
                    <a:solidFill>
                      <a:srgbClr val="FFFF00"/>
                    </a:solidFill>
                  </a:tcPr>
                </a:tc>
                <a:extLst>
                  <a:ext uri="{0D108BD9-81ED-4DB2-BD59-A6C34878D82A}">
                    <a16:rowId xmlns:a16="http://schemas.microsoft.com/office/drawing/2014/main" xmlns="" val="1528503074"/>
                  </a:ext>
                </a:extLst>
              </a:tr>
              <a:tr h="371987">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體育室</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4.092 </a:t>
                      </a:r>
                    </a:p>
                  </a:txBody>
                  <a:tcPr marL="9525" marR="9525" marT="9525" marB="0" anchor="ctr">
                    <a:solidFill>
                      <a:srgbClr val="FFFF00"/>
                    </a:solidFill>
                  </a:tcPr>
                </a:tc>
                <a:tc>
                  <a:txBody>
                    <a:bodyPr/>
                    <a:lstStyle/>
                    <a:p>
                      <a:pPr algn="ctr" rtl="0"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3.800</a:t>
                      </a:r>
                    </a:p>
                  </a:txBody>
                  <a:tcPr marL="9525" marR="9525" marT="9525"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3.712</a:t>
                      </a:r>
                    </a:p>
                  </a:txBody>
                  <a:tcPr marL="9525" marR="9525" marT="9525" marB="0" anchor="ctr">
                    <a:solidFill>
                      <a:srgbClr val="FFFF00"/>
                    </a:solidFill>
                  </a:tcPr>
                </a:tc>
                <a:extLst>
                  <a:ext uri="{0D108BD9-81ED-4DB2-BD59-A6C34878D82A}">
                    <a16:rowId xmlns:a16="http://schemas.microsoft.com/office/drawing/2014/main" xmlns="" val="1642700226"/>
                  </a:ext>
                </a:extLst>
              </a:tr>
              <a:tr h="371987">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推廣教育中心</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4.090 </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3.952</a:t>
                      </a:r>
                    </a:p>
                  </a:txBody>
                  <a:tcPr marL="9525" marR="9525" marT="9525"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3.700</a:t>
                      </a:r>
                    </a:p>
                  </a:txBody>
                  <a:tcPr marL="9525" marR="9525" marT="9525" marB="0" anchor="ctr">
                    <a:solidFill>
                      <a:srgbClr val="FFFF00"/>
                    </a:solidFill>
                  </a:tcPr>
                </a:tc>
                <a:extLst>
                  <a:ext uri="{0D108BD9-81ED-4DB2-BD59-A6C34878D82A}">
                    <a16:rowId xmlns:a16="http://schemas.microsoft.com/office/drawing/2014/main" xmlns="" val="2720260300"/>
                  </a:ext>
                </a:extLst>
              </a:tr>
              <a:tr h="371987">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國際及兩岸事務處</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4.075 </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4.002</a:t>
                      </a:r>
                    </a:p>
                  </a:txBody>
                  <a:tcPr marL="9525" marR="9525" marT="9525"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3.931</a:t>
                      </a:r>
                    </a:p>
                  </a:txBody>
                  <a:tcPr marL="9525" marR="9525" marT="9525" marB="0" anchor="ctr">
                    <a:solidFill>
                      <a:srgbClr val="FFFF00"/>
                    </a:solidFill>
                  </a:tcPr>
                </a:tc>
                <a:extLst>
                  <a:ext uri="{0D108BD9-81ED-4DB2-BD59-A6C34878D82A}">
                    <a16:rowId xmlns:a16="http://schemas.microsoft.com/office/drawing/2014/main" xmlns="" val="1431306643"/>
                  </a:ext>
                </a:extLst>
              </a:tr>
              <a:tr h="371987">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電算中心</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4.004 </a:t>
                      </a:r>
                    </a:p>
                  </a:txBody>
                  <a:tcPr marL="9525" marR="9525" marT="9525" marB="0" anchor="ct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3.965</a:t>
                      </a:r>
                    </a:p>
                  </a:txBody>
                  <a:tcPr marL="9525" marR="9525" marT="9525" marB="0" anchor="ct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4.102</a:t>
                      </a:r>
                    </a:p>
                  </a:txBody>
                  <a:tcPr marL="9525" marR="9525" marT="9525" marB="0" anchor="ctr"/>
                </a:tc>
                <a:extLst>
                  <a:ext uri="{0D108BD9-81ED-4DB2-BD59-A6C34878D82A}">
                    <a16:rowId xmlns:a16="http://schemas.microsoft.com/office/drawing/2014/main" xmlns="" val="2885259777"/>
                  </a:ext>
                </a:extLst>
              </a:tr>
              <a:tr h="371987">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學生事務處</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3.971 </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4.099</a:t>
                      </a:r>
                    </a:p>
                  </a:txBody>
                  <a:tcPr marL="9525" marR="9525" marT="9525" marB="0" anchor="ct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3.649</a:t>
                      </a:r>
                    </a:p>
                  </a:txBody>
                  <a:tcPr marL="9525" marR="9525" marT="9525" marB="0" anchor="ctr"/>
                </a:tc>
                <a:extLst>
                  <a:ext uri="{0D108BD9-81ED-4DB2-BD59-A6C34878D82A}">
                    <a16:rowId xmlns:a16="http://schemas.microsoft.com/office/drawing/2014/main" xmlns="" val="675511865"/>
                  </a:ext>
                </a:extLst>
              </a:tr>
              <a:tr h="371987">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總務處</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3.947 </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4.045</a:t>
                      </a:r>
                    </a:p>
                  </a:txBody>
                  <a:tcPr marL="9525" marR="9525" marT="9525" marB="0" anchor="ct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3.865</a:t>
                      </a:r>
                    </a:p>
                  </a:txBody>
                  <a:tcPr marL="9525" marR="9525" marT="9525" marB="0" anchor="ctr"/>
                </a:tc>
                <a:extLst>
                  <a:ext uri="{0D108BD9-81ED-4DB2-BD59-A6C34878D82A}">
                    <a16:rowId xmlns:a16="http://schemas.microsoft.com/office/drawing/2014/main" xmlns="" val="2573219583"/>
                  </a:ext>
                </a:extLst>
              </a:tr>
              <a:tr h="281085">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語文中心</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3.935 </a:t>
                      </a:r>
                    </a:p>
                  </a:txBody>
                  <a:tcPr marL="9525" marR="9525" marT="9525" marB="0" anchor="ct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4.062</a:t>
                      </a:r>
                    </a:p>
                  </a:txBody>
                  <a:tcPr marL="9525" marR="9525" marT="9525" marB="0" anchor="ct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4.115</a:t>
                      </a:r>
                    </a:p>
                  </a:txBody>
                  <a:tcPr marL="9525" marR="9525" marT="9525" marB="0" anchor="ctr"/>
                </a:tc>
                <a:extLst>
                  <a:ext uri="{0D108BD9-81ED-4DB2-BD59-A6C34878D82A}">
                    <a16:rowId xmlns:a16="http://schemas.microsoft.com/office/drawing/2014/main" xmlns="" val="2439494153"/>
                  </a:ext>
                </a:extLst>
              </a:tr>
              <a:tr h="371987">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教務處</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3.901 </a:t>
                      </a:r>
                    </a:p>
                  </a:txBody>
                  <a:tcPr marL="9525" marR="9525" marT="9525" marB="0" anchor="ct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4.143</a:t>
                      </a:r>
                    </a:p>
                  </a:txBody>
                  <a:tcPr marL="9525" marR="9525" marT="9525" marB="0" anchor="ct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4.094</a:t>
                      </a:r>
                    </a:p>
                  </a:txBody>
                  <a:tcPr marL="9525" marR="9525" marT="9525" marB="0" anchor="ctr"/>
                </a:tc>
                <a:extLst>
                  <a:ext uri="{0D108BD9-81ED-4DB2-BD59-A6C34878D82A}">
                    <a16:rowId xmlns:a16="http://schemas.microsoft.com/office/drawing/2014/main" xmlns="" val="1435753794"/>
                  </a:ext>
                </a:extLst>
              </a:tr>
              <a:tr h="371987">
                <a:tc>
                  <a:txBody>
                    <a:bodyPr/>
                    <a:lstStyle/>
                    <a:p>
                      <a:pPr algn="l" rtl="0" fontAlgn="ctr"/>
                      <a:r>
                        <a:rPr lang="zh-TW" altLang="en-US" sz="1700" b="1" i="0" u="none" strike="noStrike" dirty="0" smtClean="0">
                          <a:solidFill>
                            <a:schemeClr val="accent6">
                              <a:lumMod val="50000"/>
                            </a:schemeClr>
                          </a:solidFill>
                          <a:effectLst/>
                          <a:latin typeface="新細明體" panose="02020500000000000000" pitchFamily="18" charset="-120"/>
                          <a:ea typeface="新細明體" panose="02020500000000000000" pitchFamily="18" charset="-120"/>
                        </a:rPr>
                        <a:t>全校整體</a:t>
                      </a:r>
                      <a:r>
                        <a:rPr lang="zh-TW" altLang="en-US" sz="17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平均</a:t>
                      </a:r>
                    </a:p>
                  </a:txBody>
                  <a:tcPr marL="9525" marR="9525" marT="9525" marB="0" anchor="ctr">
                    <a:solidFill>
                      <a:schemeClr val="accent2"/>
                    </a:solidFill>
                  </a:tcPr>
                </a:tc>
                <a:tc>
                  <a:txBody>
                    <a:bodyPr/>
                    <a:lstStyle/>
                    <a:p>
                      <a:pPr algn="ctr" rtl="0" fontAlgn="ctr"/>
                      <a:r>
                        <a:rPr lang="en-US" altLang="zh-TW" sz="17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4.062 </a:t>
                      </a:r>
                    </a:p>
                  </a:txBody>
                  <a:tcPr marL="9525" marR="9525" marT="9525" marB="0" anchor="ctr">
                    <a:solidFill>
                      <a:schemeClr val="accent2"/>
                    </a:solidFill>
                  </a:tcPr>
                </a:tc>
                <a:tc>
                  <a:txBody>
                    <a:bodyPr/>
                    <a:lstStyle/>
                    <a:p>
                      <a:pPr algn="ctr" rtl="0" fontAlgn="ctr"/>
                      <a:r>
                        <a:rPr lang="en-US" altLang="zh-TW" sz="17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3.882</a:t>
                      </a:r>
                    </a:p>
                  </a:txBody>
                  <a:tcPr marL="9525" marR="9525" marT="9525" marB="0" anchor="ctr">
                    <a:solidFill>
                      <a:schemeClr val="accent2"/>
                    </a:solidFill>
                  </a:tcPr>
                </a:tc>
                <a:tc>
                  <a:txBody>
                    <a:bodyPr/>
                    <a:lstStyle/>
                    <a:p>
                      <a:pPr algn="ctr" rtl="0" fontAlgn="ctr"/>
                      <a:r>
                        <a:rPr lang="en-US" altLang="zh-TW" sz="1700" b="1" i="0" u="none" strike="noStrike" dirty="0">
                          <a:solidFill>
                            <a:schemeClr val="accent6">
                              <a:lumMod val="50000"/>
                            </a:schemeClr>
                          </a:solidFill>
                          <a:effectLst/>
                          <a:latin typeface="新細明體" panose="02020500000000000000" pitchFamily="18" charset="-120"/>
                          <a:ea typeface="新細明體" panose="02020500000000000000" pitchFamily="18" charset="-120"/>
                        </a:rPr>
                        <a:t>3.775</a:t>
                      </a:r>
                    </a:p>
                  </a:txBody>
                  <a:tcPr marL="9525" marR="9525" marT="9525" marB="0" anchor="ctr">
                    <a:solidFill>
                      <a:schemeClr val="accent2"/>
                    </a:solidFill>
                  </a:tcPr>
                </a:tc>
                <a:extLst>
                  <a:ext uri="{0D108BD9-81ED-4DB2-BD59-A6C34878D82A}">
                    <a16:rowId xmlns:a16="http://schemas.microsoft.com/office/drawing/2014/main" xmlns="" val="4058929014"/>
                  </a:ext>
                </a:extLst>
              </a:tr>
            </a:tbl>
          </a:graphicData>
        </a:graphic>
      </p:graphicFrame>
      <p:sp>
        <p:nvSpPr>
          <p:cNvPr id="7" name="文字方塊 6"/>
          <p:cNvSpPr txBox="1"/>
          <p:nvPr/>
        </p:nvSpPr>
        <p:spPr>
          <a:xfrm>
            <a:off x="2148503" y="6122144"/>
            <a:ext cx="3538148" cy="369332"/>
          </a:xfrm>
          <a:prstGeom prst="rect">
            <a:avLst/>
          </a:prstGeom>
          <a:noFill/>
        </p:spPr>
        <p:txBody>
          <a:bodyPr wrap="none" rtlCol="0">
            <a:spAutoFit/>
          </a:bodyPr>
          <a:lstStyle/>
          <a:p>
            <a:r>
              <a:rPr lang="zh-TW" altLang="en-US" b="1" dirty="0" smtClean="0">
                <a:solidFill>
                  <a:schemeClr val="accent4"/>
                </a:solidFill>
              </a:rPr>
              <a:t>*紅色表示較前一年服務滿意度低</a:t>
            </a:r>
            <a:endParaRPr lang="zh-TW" altLang="en-US" b="1" dirty="0">
              <a:solidFill>
                <a:schemeClr val="accent4"/>
              </a:solidFill>
            </a:endParaRPr>
          </a:p>
        </p:txBody>
      </p:sp>
      <p:sp>
        <p:nvSpPr>
          <p:cNvPr id="8" name="文字方塊 7"/>
          <p:cNvSpPr txBox="1"/>
          <p:nvPr/>
        </p:nvSpPr>
        <p:spPr>
          <a:xfrm>
            <a:off x="7524984" y="1206835"/>
            <a:ext cx="4576389" cy="5078313"/>
          </a:xfrm>
          <a:prstGeom prst="rect">
            <a:avLst/>
          </a:prstGeom>
          <a:noFill/>
        </p:spPr>
        <p:txBody>
          <a:bodyPr wrap="square" rtlCol="0">
            <a:spAutoFit/>
          </a:bodyPr>
          <a:lstStyle/>
          <a:p>
            <a:pPr>
              <a:lnSpc>
                <a:spcPct val="150000"/>
              </a:lnSpc>
            </a:pPr>
            <a:r>
              <a:rPr lang="en-US" altLang="zh-TW" sz="2400" b="1" dirty="0">
                <a:solidFill>
                  <a:srgbClr val="0070C0"/>
                </a:solidFill>
              </a:rPr>
              <a:t>105</a:t>
            </a:r>
            <a:r>
              <a:rPr lang="zh-TW" altLang="en-US" sz="2400" b="1" dirty="0" smtClean="0">
                <a:solidFill>
                  <a:srgbClr val="0070C0"/>
                </a:solidFill>
              </a:rPr>
              <a:t>學年學生對行政</a:t>
            </a:r>
            <a:r>
              <a:rPr lang="zh-TW" altLang="en-US" sz="2400" b="1" dirty="0"/>
              <a:t>業務資訊化程度</a:t>
            </a:r>
            <a:r>
              <a:rPr lang="zh-TW" altLang="en-US" sz="2400" b="1" dirty="0" smtClean="0"/>
              <a:t>滿意</a:t>
            </a:r>
            <a:r>
              <a:rPr lang="zh-TW" altLang="en-US" sz="2400" b="1" dirty="0"/>
              <a:t>度 </a:t>
            </a:r>
            <a:r>
              <a:rPr lang="en-US" altLang="zh-TW" sz="2400" b="1" dirty="0" smtClean="0"/>
              <a:t>&gt;</a:t>
            </a:r>
            <a:r>
              <a:rPr lang="zh-TW" altLang="en-US" sz="2400" b="1" dirty="0">
                <a:solidFill>
                  <a:srgbClr val="0070C0"/>
                </a:solidFill>
              </a:rPr>
              <a:t>全校</a:t>
            </a:r>
            <a:r>
              <a:rPr lang="zh-TW" altLang="en-US" sz="2400" b="1" dirty="0" smtClean="0">
                <a:solidFill>
                  <a:srgbClr val="0070C0"/>
                </a:solidFill>
              </a:rPr>
              <a:t>平均</a:t>
            </a:r>
            <a:r>
              <a:rPr lang="en-US" altLang="zh-TW" sz="2400" b="1" dirty="0" smtClean="0">
                <a:solidFill>
                  <a:srgbClr val="0070C0"/>
                </a:solidFill>
              </a:rPr>
              <a:t>4.062</a:t>
            </a:r>
            <a:r>
              <a:rPr lang="zh-TW" altLang="en-US" sz="2400" b="1" dirty="0" smtClean="0">
                <a:solidFill>
                  <a:srgbClr val="0070C0"/>
                </a:solidFill>
              </a:rPr>
              <a:t>的</a:t>
            </a:r>
            <a:r>
              <a:rPr lang="zh-TW" altLang="en-US" sz="2400" b="1" dirty="0">
                <a:solidFill>
                  <a:srgbClr val="0070C0"/>
                </a:solidFill>
              </a:rPr>
              <a:t>計</a:t>
            </a:r>
            <a:r>
              <a:rPr lang="zh-TW" altLang="en-US" sz="2400" b="1" dirty="0" smtClean="0">
                <a:solidFill>
                  <a:srgbClr val="0070C0"/>
                </a:solidFill>
              </a:rPr>
              <a:t>有</a:t>
            </a:r>
            <a:r>
              <a:rPr lang="en-US" altLang="zh-TW" sz="2400" b="1" dirty="0" smtClean="0">
                <a:solidFill>
                  <a:srgbClr val="0070C0"/>
                </a:solidFill>
              </a:rPr>
              <a:t>6</a:t>
            </a:r>
            <a:r>
              <a:rPr lang="zh-TW" altLang="en-US" sz="2400" b="1" dirty="0" smtClean="0">
                <a:solidFill>
                  <a:srgbClr val="0070C0"/>
                </a:solidFill>
              </a:rPr>
              <a:t>個</a:t>
            </a:r>
            <a:r>
              <a:rPr lang="zh-TW" altLang="en-US" sz="2400" b="1" dirty="0">
                <a:solidFill>
                  <a:srgbClr val="0070C0"/>
                </a:solidFill>
              </a:rPr>
              <a:t>單位，且滿意值接近</a:t>
            </a:r>
            <a:r>
              <a:rPr lang="en-US" altLang="zh-TW" sz="2400" b="1" dirty="0">
                <a:solidFill>
                  <a:srgbClr val="0070C0"/>
                </a:solidFill>
              </a:rPr>
              <a:t>4</a:t>
            </a:r>
            <a:r>
              <a:rPr lang="zh-TW" altLang="en-US" sz="2400" b="1" dirty="0">
                <a:solidFill>
                  <a:srgbClr val="0070C0"/>
                </a:solidFill>
              </a:rPr>
              <a:t>滿意以上，顯見學生對行政</a:t>
            </a:r>
            <a:r>
              <a:rPr lang="zh-TW" altLang="en-US" sz="2400" b="1" dirty="0" smtClean="0">
                <a:solidFill>
                  <a:srgbClr val="0070C0"/>
                </a:solidFill>
              </a:rPr>
              <a:t>人員</a:t>
            </a:r>
            <a:r>
              <a:rPr lang="zh-TW" altLang="en-US" sz="2400" b="1" dirty="0"/>
              <a:t>業務資訊化程度</a:t>
            </a:r>
            <a:r>
              <a:rPr lang="zh-TW" altLang="en-US" sz="2400" b="1" dirty="0" smtClean="0">
                <a:solidFill>
                  <a:srgbClr val="0070C0"/>
                </a:solidFill>
              </a:rPr>
              <a:t>的</a:t>
            </a:r>
            <a:r>
              <a:rPr lang="zh-TW" altLang="en-US" sz="2400" b="1" dirty="0">
                <a:solidFill>
                  <a:srgbClr val="0070C0"/>
                </a:solidFill>
              </a:rPr>
              <a:t>肯定。</a:t>
            </a:r>
            <a:endParaRPr lang="en-US" altLang="zh-TW" sz="2400" b="1" dirty="0">
              <a:solidFill>
                <a:srgbClr val="0070C0"/>
              </a:solidFill>
            </a:endParaRPr>
          </a:p>
          <a:p>
            <a:pPr>
              <a:lnSpc>
                <a:spcPct val="150000"/>
              </a:lnSpc>
            </a:pPr>
            <a:r>
              <a:rPr lang="zh-TW" altLang="en-US" sz="2400" b="1" dirty="0">
                <a:solidFill>
                  <a:srgbClr val="0070C0"/>
                </a:solidFill>
              </a:rPr>
              <a:t>低於平均值之單位</a:t>
            </a:r>
            <a:r>
              <a:rPr lang="zh-TW" altLang="en-US" sz="2400" b="1" dirty="0" smtClean="0">
                <a:solidFill>
                  <a:srgbClr val="0070C0"/>
                </a:solidFill>
              </a:rPr>
              <a:t>有</a:t>
            </a:r>
            <a:r>
              <a:rPr lang="en-US" altLang="zh-TW" sz="2400" b="1" dirty="0" smtClean="0">
                <a:solidFill>
                  <a:srgbClr val="0070C0"/>
                </a:solidFill>
              </a:rPr>
              <a:t>5</a:t>
            </a:r>
            <a:r>
              <a:rPr lang="zh-TW" altLang="en-US" sz="2400" b="1" dirty="0" smtClean="0">
                <a:solidFill>
                  <a:srgbClr val="0070C0"/>
                </a:solidFill>
              </a:rPr>
              <a:t>個，但服務滿意度</a:t>
            </a:r>
            <a:r>
              <a:rPr lang="en-US" altLang="zh-TW" sz="2400" b="1" dirty="0" smtClean="0">
                <a:solidFill>
                  <a:srgbClr val="0070C0"/>
                </a:solidFill>
              </a:rPr>
              <a:t>&gt;3.9</a:t>
            </a:r>
            <a:r>
              <a:rPr lang="zh-TW" altLang="en-US" sz="2400" b="1" dirty="0" smtClean="0">
                <a:solidFill>
                  <a:srgbClr val="0070C0"/>
                </a:solidFill>
              </a:rPr>
              <a:t>以上傾向滿意，整體看來學生對行政人員的專業服務應是傾向滿意的。</a:t>
            </a:r>
            <a:endParaRPr lang="en-US" altLang="zh-TW" sz="2400" b="1" dirty="0">
              <a:solidFill>
                <a:srgbClr val="0070C0"/>
              </a:solidFill>
            </a:endParaRPr>
          </a:p>
        </p:txBody>
      </p:sp>
    </p:spTree>
    <p:extLst>
      <p:ext uri="{BB962C8B-B14F-4D97-AF65-F5344CB8AC3E}">
        <p14:creationId xmlns:p14="http://schemas.microsoft.com/office/powerpoint/2010/main" val="38572136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64551" y="378214"/>
            <a:ext cx="9262897" cy="1200329"/>
          </a:xfrm>
          <a:prstGeom prst="rect">
            <a:avLst/>
          </a:prstGeom>
        </p:spPr>
        <p:txBody>
          <a:bodyPr wrap="square">
            <a:spAutoFit/>
          </a:bodyPr>
          <a:lstStyle/>
          <a:p>
            <a:pPr algn="ctr"/>
            <a:r>
              <a:rPr lang="en-US" altLang="zh-TW" sz="3600" b="1" dirty="0"/>
              <a:t>105</a:t>
            </a:r>
            <a:r>
              <a:rPr lang="zh-TW" altLang="en-US" sz="3600" b="1" dirty="0"/>
              <a:t>學年度整體服務滿意度 </a:t>
            </a:r>
            <a:r>
              <a:rPr lang="en-US" altLang="zh-TW" sz="2000" b="1" dirty="0">
                <a:solidFill>
                  <a:srgbClr val="FF0000"/>
                </a:solidFill>
              </a:rPr>
              <a:t>(</a:t>
            </a:r>
            <a:r>
              <a:rPr lang="zh-TW" altLang="en-US" sz="2000" b="1" dirty="0">
                <a:solidFill>
                  <a:srgbClr val="FF0000"/>
                </a:solidFill>
              </a:rPr>
              <a:t>受訪對像學生</a:t>
            </a:r>
            <a:r>
              <a:rPr lang="en-US" altLang="zh-TW" sz="2000" b="1" dirty="0">
                <a:solidFill>
                  <a:srgbClr val="FF0000"/>
                </a:solidFill>
              </a:rPr>
              <a:t>)</a:t>
            </a:r>
            <a:endParaRPr lang="zh-TW" altLang="en-US" sz="2000" b="1" dirty="0">
              <a:solidFill>
                <a:srgbClr val="FF0000"/>
              </a:solidFill>
            </a:endParaRPr>
          </a:p>
          <a:p>
            <a:pPr algn="ctr"/>
            <a:endParaRPr lang="zh-TW" altLang="en-US" sz="3600" b="1" dirty="0"/>
          </a:p>
        </p:txBody>
      </p:sp>
      <p:sp>
        <p:nvSpPr>
          <p:cNvPr id="12" name="日期版面配置區 11"/>
          <p:cNvSpPr>
            <a:spLocks noGrp="1"/>
          </p:cNvSpPr>
          <p:nvPr>
            <p:ph type="dt" sz="half" idx="4294967295"/>
          </p:nvPr>
        </p:nvSpPr>
        <p:spPr>
          <a:xfrm>
            <a:off x="9808856" y="6492874"/>
            <a:ext cx="1143000" cy="365125"/>
          </a:xfrm>
        </p:spPr>
        <p:txBody>
          <a:bodyPr/>
          <a:lstStyle/>
          <a:p>
            <a:fld id="{67B70EA8-C2D5-46BA-9802-DC74FE71C4B6}" type="datetime1">
              <a:rPr lang="en-US" altLang="zh-TW" smtClean="0"/>
              <a:t>6/25/2018</a:t>
            </a:fld>
            <a:endParaRPr lang="en-US"/>
          </a:p>
        </p:txBody>
      </p:sp>
      <p:sp>
        <p:nvSpPr>
          <p:cNvPr id="14" name="投影片編號版面配置區 13"/>
          <p:cNvSpPr>
            <a:spLocks noGrp="1"/>
          </p:cNvSpPr>
          <p:nvPr>
            <p:ph type="sldNum" sz="quarter" idx="12"/>
          </p:nvPr>
        </p:nvSpPr>
        <p:spPr/>
        <p:txBody>
          <a:bodyPr/>
          <a:lstStyle/>
          <a:p>
            <a:fld id="{4FAB73BC-B049-4115-A692-8D63A059BFB8}" type="slidenum">
              <a:rPr lang="en-US" smtClean="0"/>
              <a:t>35</a:t>
            </a:fld>
            <a:endParaRPr lang="en-US"/>
          </a:p>
        </p:txBody>
      </p:sp>
      <p:graphicFrame>
        <p:nvGraphicFramePr>
          <p:cNvPr id="18" name="表格 17"/>
          <p:cNvGraphicFramePr>
            <a:graphicFrameLocks noGrp="1"/>
          </p:cNvGraphicFramePr>
          <p:nvPr>
            <p:extLst>
              <p:ext uri="{D42A27DB-BD31-4B8C-83A1-F6EECF244321}">
                <p14:modId xmlns:p14="http://schemas.microsoft.com/office/powerpoint/2010/main" val="964201774"/>
              </p:ext>
            </p:extLst>
          </p:nvPr>
        </p:nvGraphicFramePr>
        <p:xfrm>
          <a:off x="1127258" y="1182122"/>
          <a:ext cx="5227093" cy="4658069"/>
        </p:xfrm>
        <a:graphic>
          <a:graphicData uri="http://schemas.openxmlformats.org/drawingml/2006/table">
            <a:tbl>
              <a:tblPr>
                <a:tableStyleId>{5C22544A-7EE6-4342-B048-85BDC9FD1C3A}</a:tableStyleId>
              </a:tblPr>
              <a:tblGrid>
                <a:gridCol w="1801813">
                  <a:extLst>
                    <a:ext uri="{9D8B030D-6E8A-4147-A177-3AD203B41FA5}">
                      <a16:colId xmlns:a16="http://schemas.microsoft.com/office/drawing/2014/main" xmlns="" val="3689739995"/>
                    </a:ext>
                  </a:extLst>
                </a:gridCol>
                <a:gridCol w="1141760">
                  <a:extLst>
                    <a:ext uri="{9D8B030D-6E8A-4147-A177-3AD203B41FA5}">
                      <a16:colId xmlns:a16="http://schemas.microsoft.com/office/drawing/2014/main" xmlns="" val="607581434"/>
                    </a:ext>
                  </a:extLst>
                </a:gridCol>
                <a:gridCol w="1141760">
                  <a:extLst>
                    <a:ext uri="{9D8B030D-6E8A-4147-A177-3AD203B41FA5}">
                      <a16:colId xmlns:a16="http://schemas.microsoft.com/office/drawing/2014/main" xmlns="" val="1647884524"/>
                    </a:ext>
                  </a:extLst>
                </a:gridCol>
                <a:gridCol w="1141760">
                  <a:extLst>
                    <a:ext uri="{9D8B030D-6E8A-4147-A177-3AD203B41FA5}">
                      <a16:colId xmlns:a16="http://schemas.microsoft.com/office/drawing/2014/main" xmlns="" val="1047110116"/>
                    </a:ext>
                  </a:extLst>
                </a:gridCol>
              </a:tblGrid>
              <a:tr h="356021">
                <a:tc>
                  <a:txBody>
                    <a:bodyPr/>
                    <a:lstStyle/>
                    <a:p>
                      <a:pPr algn="l" rtl="0" fontAlgn="ctr"/>
                      <a:r>
                        <a:rPr lang="zh-TW" altLang="en-US" sz="1700" b="0" i="0" u="none" strike="noStrike" dirty="0">
                          <a:solidFill>
                            <a:schemeClr val="tx2"/>
                          </a:solidFill>
                          <a:effectLst/>
                          <a:latin typeface="新細明體" panose="02020500000000000000" pitchFamily="18" charset="-120"/>
                          <a:ea typeface="新細明體" panose="02020500000000000000" pitchFamily="18" charset="-120"/>
                        </a:rPr>
                        <a:t>單位</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a:solidFill>
                            <a:srgbClr val="212121"/>
                          </a:solidFill>
                          <a:effectLst/>
                          <a:latin typeface="新細明體" panose="02020500000000000000" pitchFamily="18" charset="-120"/>
                          <a:ea typeface="新細明體" panose="02020500000000000000" pitchFamily="18" charset="-120"/>
                        </a:rPr>
                        <a:t>105</a:t>
                      </a: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a:solidFill>
                            <a:srgbClr val="212121"/>
                          </a:solidFill>
                          <a:effectLst/>
                          <a:latin typeface="新細明體" panose="02020500000000000000" pitchFamily="18" charset="-120"/>
                          <a:ea typeface="新細明體" panose="02020500000000000000" pitchFamily="18" charset="-120"/>
                        </a:rPr>
                        <a:t>104</a:t>
                      </a:r>
                      <a:r>
                        <a:rPr lang="zh-TW" altLang="en-US" sz="1700" b="0" i="0" u="none" strike="noStrike">
                          <a:solidFill>
                            <a:srgbClr val="212121"/>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103</a:t>
                      </a:r>
                      <a:r>
                        <a:rPr lang="zh-TW" altLang="en-US" sz="1700" b="0" i="0" u="none" strike="noStrike">
                          <a:solidFill>
                            <a:srgbClr val="000000"/>
                          </a:solidFill>
                          <a:effectLst/>
                          <a:latin typeface="新細明體" panose="02020500000000000000" pitchFamily="18" charset="-120"/>
                          <a:ea typeface="新細明體" panose="02020500000000000000" pitchFamily="18" charset="-120"/>
                        </a:rPr>
                        <a:t>學年</a:t>
                      </a:r>
                    </a:p>
                  </a:txBody>
                  <a:tcPr marL="9525" marR="9525" marT="9525" marB="0" anchor="ctr">
                    <a:solidFill>
                      <a:schemeClr val="accent6">
                        <a:lumMod val="40000"/>
                        <a:lumOff val="60000"/>
                      </a:schemeClr>
                    </a:solidFill>
                  </a:tcPr>
                </a:tc>
                <a:extLst>
                  <a:ext uri="{0D108BD9-81ED-4DB2-BD59-A6C34878D82A}">
                    <a16:rowId xmlns:a16="http://schemas.microsoft.com/office/drawing/2014/main" xmlns="" val="2625984083"/>
                  </a:ext>
                </a:extLst>
              </a:tr>
              <a:tr h="358504">
                <a:tc>
                  <a:txBody>
                    <a:bodyPr/>
                    <a:lstStyle/>
                    <a:p>
                      <a:pPr algn="l" fontAlgn="ctr"/>
                      <a:r>
                        <a:rPr lang="zh-TW" altLang="en-US" sz="1700" b="0" i="0" u="none" strike="noStrike" dirty="0">
                          <a:solidFill>
                            <a:schemeClr val="tx2"/>
                          </a:solidFill>
                          <a:effectLst/>
                          <a:latin typeface="新細明體" panose="02020500000000000000" pitchFamily="18" charset="-120"/>
                          <a:ea typeface="新細明體" panose="02020500000000000000" pitchFamily="18" charset="-120"/>
                        </a:rPr>
                        <a:t>公共事務室</a:t>
                      </a:r>
                    </a:p>
                  </a:txBody>
                  <a:tcPr marL="9525" marR="9525" marT="9525" marB="0" anchor="ctr">
                    <a:solidFill>
                      <a:srgbClr val="FFFF00"/>
                    </a:solidFill>
                  </a:tcP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4.223 </a:t>
                      </a:r>
                    </a:p>
                  </a:txBody>
                  <a:tcPr marL="9525" marR="9525" marT="9525" marB="0" anchor="ctr">
                    <a:solidFill>
                      <a:srgbClr val="FFFF00"/>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4.143</a:t>
                      </a:r>
                    </a:p>
                  </a:txBody>
                  <a:tcPr marL="9525" marR="9525" marT="9525" marB="0" anchor="ctr">
                    <a:solidFill>
                      <a:srgbClr val="FFFF00"/>
                    </a:solidFill>
                  </a:tcP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4.094</a:t>
                      </a:r>
                    </a:p>
                  </a:txBody>
                  <a:tcPr marL="9525" marR="9525" marT="9525" marB="0" anchor="ctr">
                    <a:solidFill>
                      <a:srgbClr val="FFFF00"/>
                    </a:solidFill>
                  </a:tcPr>
                </a:tc>
                <a:extLst>
                  <a:ext uri="{0D108BD9-81ED-4DB2-BD59-A6C34878D82A}">
                    <a16:rowId xmlns:a16="http://schemas.microsoft.com/office/drawing/2014/main" xmlns="" val="3648837361"/>
                  </a:ext>
                </a:extLst>
              </a:tr>
              <a:tr h="358504">
                <a:tc>
                  <a:txBody>
                    <a:bodyPr/>
                    <a:lstStyle/>
                    <a:p>
                      <a:pPr algn="l" fontAlgn="ctr"/>
                      <a:r>
                        <a:rPr lang="zh-TW" altLang="en-US" sz="1700" b="0" i="0" u="none" strike="noStrike" dirty="0">
                          <a:solidFill>
                            <a:schemeClr val="tx2"/>
                          </a:solidFill>
                          <a:effectLst/>
                          <a:latin typeface="新細明體" panose="02020500000000000000" pitchFamily="18" charset="-120"/>
                          <a:ea typeface="新細明體" panose="02020500000000000000" pitchFamily="18" charset="-120"/>
                        </a:rPr>
                        <a:t>圖書館</a:t>
                      </a:r>
                    </a:p>
                  </a:txBody>
                  <a:tcPr marL="9525" marR="9525" marT="9525" marB="0" anchor="ctr">
                    <a:solidFill>
                      <a:srgbClr val="FFFF00"/>
                    </a:solidFill>
                  </a:tcP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4.208 </a:t>
                      </a:r>
                    </a:p>
                  </a:txBody>
                  <a:tcPr marL="9525" marR="9525" marT="9525" marB="0" anchor="ctr">
                    <a:solidFill>
                      <a:srgbClr val="FFFF00"/>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4.062</a:t>
                      </a:r>
                    </a:p>
                  </a:txBody>
                  <a:tcPr marL="9525" marR="9525" marT="9525"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4.115</a:t>
                      </a:r>
                    </a:p>
                  </a:txBody>
                  <a:tcPr marL="9525" marR="9525" marT="9525" marB="0" anchor="ctr">
                    <a:solidFill>
                      <a:srgbClr val="FFFF00"/>
                    </a:solidFill>
                  </a:tcPr>
                </a:tc>
                <a:extLst>
                  <a:ext uri="{0D108BD9-81ED-4DB2-BD59-A6C34878D82A}">
                    <a16:rowId xmlns:a16="http://schemas.microsoft.com/office/drawing/2014/main" xmlns="" val="2650804664"/>
                  </a:ext>
                </a:extLst>
              </a:tr>
              <a:tr h="358504">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推廣教育中心</a:t>
                      </a:r>
                    </a:p>
                  </a:txBody>
                  <a:tcPr marL="9525" marR="9525" marT="9525" marB="0" anchor="ctr">
                    <a:solidFill>
                      <a:srgbClr val="FFFF00"/>
                    </a:solidFill>
                  </a:tcP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4.160 </a:t>
                      </a:r>
                    </a:p>
                  </a:txBody>
                  <a:tcPr marL="9525" marR="9525" marT="9525" marB="0" anchor="ctr">
                    <a:solidFill>
                      <a:srgbClr val="FFFF00"/>
                    </a:solidFill>
                  </a:tcPr>
                </a:tc>
                <a:tc>
                  <a:txBody>
                    <a:bodyPr/>
                    <a:lstStyle/>
                    <a:p>
                      <a:pPr algn="ctr" rtl="0"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4.045</a:t>
                      </a:r>
                    </a:p>
                  </a:txBody>
                  <a:tcPr marL="9525" marR="9525" marT="9525" marB="0" anchor="ctr">
                    <a:solidFill>
                      <a:srgbClr val="FFFF00"/>
                    </a:solidFill>
                  </a:tcP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3.865</a:t>
                      </a:r>
                    </a:p>
                  </a:txBody>
                  <a:tcPr marL="9525" marR="9525" marT="9525" marB="0" anchor="ctr">
                    <a:solidFill>
                      <a:srgbClr val="FFFF00"/>
                    </a:solidFill>
                  </a:tcPr>
                </a:tc>
                <a:extLst>
                  <a:ext uri="{0D108BD9-81ED-4DB2-BD59-A6C34878D82A}">
                    <a16:rowId xmlns:a16="http://schemas.microsoft.com/office/drawing/2014/main" xmlns="" val="1528503074"/>
                  </a:ext>
                </a:extLst>
              </a:tr>
              <a:tr h="358504">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進修部</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4.147 </a:t>
                      </a:r>
                    </a:p>
                  </a:txBody>
                  <a:tcPr marL="9525" marR="9525" marT="9525" marB="0" anchor="ctr">
                    <a:solidFill>
                      <a:srgbClr val="FFFF00"/>
                    </a:solidFill>
                  </a:tcPr>
                </a:tc>
                <a:tc>
                  <a:txBody>
                    <a:bodyPr/>
                    <a:lstStyle/>
                    <a:p>
                      <a:pPr algn="ctr" rtl="0"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4.099</a:t>
                      </a:r>
                    </a:p>
                  </a:txBody>
                  <a:tcPr marL="9525" marR="9525" marT="9525" marB="0" anchor="ctr">
                    <a:solidFill>
                      <a:srgbClr val="FFFF00"/>
                    </a:solidFill>
                  </a:tcP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3.649</a:t>
                      </a:r>
                    </a:p>
                  </a:txBody>
                  <a:tcPr marL="9525" marR="9525" marT="9525" marB="0" anchor="ctr">
                    <a:solidFill>
                      <a:srgbClr val="FFFF00"/>
                    </a:solidFill>
                  </a:tcPr>
                </a:tc>
                <a:extLst>
                  <a:ext uri="{0D108BD9-81ED-4DB2-BD59-A6C34878D82A}">
                    <a16:rowId xmlns:a16="http://schemas.microsoft.com/office/drawing/2014/main" xmlns="" val="1642700226"/>
                  </a:ext>
                </a:extLst>
              </a:tr>
              <a:tr h="358504">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國際及兩岸事務處</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4.136 </a:t>
                      </a:r>
                    </a:p>
                  </a:txBody>
                  <a:tcPr marL="9525" marR="9525" marT="9525" marB="0" anchor="ctr">
                    <a:solidFill>
                      <a:srgbClr val="FFFF00"/>
                    </a:solidFill>
                  </a:tcPr>
                </a:tc>
                <a:tc>
                  <a:txBody>
                    <a:bodyPr/>
                    <a:lstStyle/>
                    <a:p>
                      <a:pPr algn="ctr" rtl="0"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3.965</a:t>
                      </a:r>
                    </a:p>
                  </a:txBody>
                  <a:tcPr marL="9525" marR="9525" marT="9525"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4.102</a:t>
                      </a:r>
                    </a:p>
                  </a:txBody>
                  <a:tcPr marL="9525" marR="9525" marT="9525" marB="0" anchor="ctr">
                    <a:solidFill>
                      <a:srgbClr val="FFFF00"/>
                    </a:solidFill>
                  </a:tcPr>
                </a:tc>
                <a:extLst>
                  <a:ext uri="{0D108BD9-81ED-4DB2-BD59-A6C34878D82A}">
                    <a16:rowId xmlns:a16="http://schemas.microsoft.com/office/drawing/2014/main" xmlns="" val="2720260300"/>
                  </a:ext>
                </a:extLst>
              </a:tr>
              <a:tr h="358504">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體育室</a:t>
                      </a:r>
                    </a:p>
                  </a:txBody>
                  <a:tcPr marL="9525" marR="9525" marT="9525" marB="0" anchor="ctr">
                    <a:solidFill>
                      <a:srgbClr val="FFFF00"/>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4.111 </a:t>
                      </a:r>
                    </a:p>
                  </a:txBody>
                  <a:tcPr marL="9525" marR="9525" marT="9525" marB="0" anchor="ctr">
                    <a:solidFill>
                      <a:srgbClr val="FFFF00"/>
                    </a:solidFill>
                  </a:tcPr>
                </a:tc>
                <a:tc>
                  <a:txBody>
                    <a:bodyPr/>
                    <a:lstStyle/>
                    <a:p>
                      <a:pPr algn="ctr" rtl="0"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4.002</a:t>
                      </a:r>
                    </a:p>
                  </a:txBody>
                  <a:tcPr marL="9525" marR="9525" marT="9525" marB="0" anchor="ctr">
                    <a:solidFill>
                      <a:srgbClr val="FFFF00"/>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3.931</a:t>
                      </a:r>
                    </a:p>
                  </a:txBody>
                  <a:tcPr marL="9525" marR="9525" marT="9525" marB="0" anchor="ctr">
                    <a:solidFill>
                      <a:srgbClr val="FFFF00"/>
                    </a:solidFill>
                  </a:tcPr>
                </a:tc>
                <a:extLst>
                  <a:ext uri="{0D108BD9-81ED-4DB2-BD59-A6C34878D82A}">
                    <a16:rowId xmlns:a16="http://schemas.microsoft.com/office/drawing/2014/main" xmlns="" val="1431306643"/>
                  </a:ext>
                </a:extLst>
              </a:tr>
              <a:tr h="358504">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電算中心</a:t>
                      </a:r>
                    </a:p>
                  </a:txBody>
                  <a:tcPr marL="9525" marR="9525" marT="9525" marB="0" anchor="ctr">
                    <a:solidFill>
                      <a:schemeClr val="bg2"/>
                    </a:solidFill>
                  </a:tcP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3.952 </a:t>
                      </a:r>
                    </a:p>
                  </a:txBody>
                  <a:tcPr marL="9525" marR="9525" marT="9525" marB="0" anchor="ctr">
                    <a:solidFill>
                      <a:schemeClr val="bg2"/>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3.952</a:t>
                      </a:r>
                    </a:p>
                  </a:txBody>
                  <a:tcPr marL="9525" marR="9525" marT="9525" marB="0" anchor="ctr">
                    <a:solidFill>
                      <a:schemeClr val="bg2"/>
                    </a:solidFill>
                  </a:tcP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3.7</a:t>
                      </a:r>
                    </a:p>
                  </a:txBody>
                  <a:tcPr marL="9525" marR="9525" marT="9525" marB="0" anchor="ctr">
                    <a:solidFill>
                      <a:schemeClr val="bg2"/>
                    </a:solidFill>
                  </a:tcPr>
                </a:tc>
                <a:extLst>
                  <a:ext uri="{0D108BD9-81ED-4DB2-BD59-A6C34878D82A}">
                    <a16:rowId xmlns:a16="http://schemas.microsoft.com/office/drawing/2014/main" xmlns="" val="2885259777"/>
                  </a:ext>
                </a:extLst>
              </a:tr>
              <a:tr h="358504">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學生事務處</a:t>
                      </a:r>
                    </a:p>
                  </a:txBody>
                  <a:tcPr marL="9525" marR="9525" marT="9525" marB="0" anchor="ctr">
                    <a:solidFill>
                      <a:schemeClr val="bg2"/>
                    </a:solidFill>
                  </a:tcP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3.935 </a:t>
                      </a:r>
                    </a:p>
                  </a:txBody>
                  <a:tcPr marL="9525" marR="9525" marT="9525" marB="0" anchor="ctr">
                    <a:solidFill>
                      <a:schemeClr val="bg2"/>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a:t>
                      </a:r>
                    </a:p>
                  </a:txBody>
                  <a:tcPr marL="9525" marR="9525" marT="9525" marB="0" anchor="ctr">
                    <a:solidFill>
                      <a:schemeClr val="bg2"/>
                    </a:solidFill>
                  </a:tcP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3.712</a:t>
                      </a:r>
                    </a:p>
                  </a:txBody>
                  <a:tcPr marL="9525" marR="9525" marT="9525" marB="0" anchor="ctr">
                    <a:solidFill>
                      <a:schemeClr val="bg2"/>
                    </a:solidFill>
                  </a:tcPr>
                </a:tc>
                <a:extLst>
                  <a:ext uri="{0D108BD9-81ED-4DB2-BD59-A6C34878D82A}">
                    <a16:rowId xmlns:a16="http://schemas.microsoft.com/office/drawing/2014/main" xmlns="" val="675511865"/>
                  </a:ext>
                </a:extLst>
              </a:tr>
              <a:tr h="358504">
                <a:tc>
                  <a:txBody>
                    <a:bodyPr/>
                    <a:lstStyle/>
                    <a:p>
                      <a:pPr algn="l" fontAlgn="ctr"/>
                      <a:r>
                        <a:rPr lang="zh-TW" altLang="en-US" sz="1700" b="0" i="0" u="none" strike="noStrike" dirty="0">
                          <a:solidFill>
                            <a:schemeClr val="tx2"/>
                          </a:solidFill>
                          <a:effectLst/>
                          <a:latin typeface="新細明體" panose="02020500000000000000" pitchFamily="18" charset="-120"/>
                          <a:ea typeface="新細明體" panose="02020500000000000000" pitchFamily="18" charset="-120"/>
                        </a:rPr>
                        <a:t>語文中心</a:t>
                      </a:r>
                    </a:p>
                  </a:txBody>
                  <a:tcPr marL="9525" marR="9525" marT="9525" marB="0" anchor="ctr">
                    <a:solidFill>
                      <a:schemeClr val="accent4">
                        <a:lumMod val="20000"/>
                        <a:lumOff val="80000"/>
                      </a:schemeClr>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3.888 </a:t>
                      </a:r>
                    </a:p>
                  </a:txBody>
                  <a:tcPr marL="9525" marR="9525" marT="9525" marB="0" anchor="ctr">
                    <a:solidFill>
                      <a:schemeClr val="accent4">
                        <a:lumMod val="20000"/>
                        <a:lumOff val="80000"/>
                      </a:schemeClr>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3.874</a:t>
                      </a:r>
                    </a:p>
                  </a:txBody>
                  <a:tcPr marL="9525" marR="9525" marT="9525" marB="0" anchor="ctr">
                    <a:solidFill>
                      <a:schemeClr val="accent4">
                        <a:lumMod val="20000"/>
                        <a:lumOff val="80000"/>
                      </a:schemeClr>
                    </a:solidFill>
                  </a:tcP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3.676</a:t>
                      </a:r>
                    </a:p>
                  </a:txBody>
                  <a:tcPr marL="9525" marR="9525" marT="9525" marB="0" anchor="ctr">
                    <a:solidFill>
                      <a:schemeClr val="accent4">
                        <a:lumMod val="20000"/>
                        <a:lumOff val="80000"/>
                      </a:schemeClr>
                    </a:solidFill>
                  </a:tcPr>
                </a:tc>
                <a:extLst>
                  <a:ext uri="{0D108BD9-81ED-4DB2-BD59-A6C34878D82A}">
                    <a16:rowId xmlns:a16="http://schemas.microsoft.com/office/drawing/2014/main" xmlns="" val="2573219583"/>
                  </a:ext>
                </a:extLst>
              </a:tr>
              <a:tr h="358504">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總務處</a:t>
                      </a:r>
                    </a:p>
                  </a:txBody>
                  <a:tcPr marL="9525" marR="9525" marT="9525" marB="0" anchor="ctr">
                    <a:solidFill>
                      <a:schemeClr val="accent4">
                        <a:lumMod val="20000"/>
                        <a:lumOff val="80000"/>
                      </a:schemeClr>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3.887 </a:t>
                      </a:r>
                    </a:p>
                  </a:txBody>
                  <a:tcPr marL="9525" marR="9525" marT="9525" marB="0" anchor="ctr">
                    <a:solidFill>
                      <a:schemeClr val="accent4">
                        <a:lumMod val="20000"/>
                        <a:lumOff val="80000"/>
                      </a:schemeClr>
                    </a:solidFill>
                  </a:tcPr>
                </a:tc>
                <a:tc>
                  <a:txBody>
                    <a:bodyPr/>
                    <a:lstStyle/>
                    <a:p>
                      <a:pPr algn="ctr" rtl="0"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3.804</a:t>
                      </a:r>
                    </a:p>
                  </a:txBody>
                  <a:tcPr marL="9525" marR="9525" marT="9525" marB="0" anchor="ctr">
                    <a:solidFill>
                      <a:schemeClr val="accent4">
                        <a:lumMod val="20000"/>
                        <a:lumOff val="80000"/>
                      </a:schemeClr>
                    </a:solidFill>
                  </a:tcPr>
                </a:tc>
                <a:tc>
                  <a:txBody>
                    <a:bodyPr/>
                    <a:lstStyle/>
                    <a:p>
                      <a:pPr algn="ctr" rtl="0"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3.644</a:t>
                      </a:r>
                    </a:p>
                  </a:txBody>
                  <a:tcPr marL="9525" marR="9525" marT="9525" marB="0" anchor="ctr">
                    <a:solidFill>
                      <a:schemeClr val="accent4">
                        <a:lumMod val="20000"/>
                        <a:lumOff val="80000"/>
                      </a:schemeClr>
                    </a:solidFill>
                  </a:tcPr>
                </a:tc>
                <a:extLst>
                  <a:ext uri="{0D108BD9-81ED-4DB2-BD59-A6C34878D82A}">
                    <a16:rowId xmlns:a16="http://schemas.microsoft.com/office/drawing/2014/main" xmlns="" val="2439494153"/>
                  </a:ext>
                </a:extLst>
              </a:tr>
              <a:tr h="358504">
                <a:tc>
                  <a:txBody>
                    <a:bodyPr/>
                    <a:lstStyle/>
                    <a:p>
                      <a:pPr algn="l" fontAlgn="ctr"/>
                      <a:r>
                        <a:rPr lang="zh-TW" altLang="en-US" sz="1700" b="0" i="0" u="none" strike="noStrike">
                          <a:solidFill>
                            <a:schemeClr val="tx2"/>
                          </a:solidFill>
                          <a:effectLst/>
                          <a:latin typeface="新細明體" panose="02020500000000000000" pitchFamily="18" charset="-120"/>
                          <a:ea typeface="新細明體" panose="02020500000000000000" pitchFamily="18" charset="-120"/>
                        </a:rPr>
                        <a:t>教務處</a:t>
                      </a:r>
                    </a:p>
                  </a:txBody>
                  <a:tcPr marL="9525" marR="9525" marT="9525" marB="0" anchor="ctr">
                    <a:solidFill>
                      <a:schemeClr val="accent4">
                        <a:lumMod val="20000"/>
                        <a:lumOff val="80000"/>
                      </a:schemeClr>
                    </a:solidFill>
                  </a:tcP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3.859 </a:t>
                      </a:r>
                    </a:p>
                  </a:txBody>
                  <a:tcPr marL="9525" marR="9525" marT="9525" marB="0" anchor="ctr">
                    <a:solidFill>
                      <a:schemeClr val="accent4">
                        <a:lumMod val="20000"/>
                        <a:lumOff val="80000"/>
                      </a:schemeClr>
                    </a:solidFill>
                  </a:tcPr>
                </a:tc>
                <a:tc>
                  <a:txBody>
                    <a:bodyPr/>
                    <a:lstStyle/>
                    <a:p>
                      <a:pPr algn="ctr" rtl="0"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3.638</a:t>
                      </a:r>
                    </a:p>
                  </a:txBody>
                  <a:tcPr marL="9525" marR="9525" marT="9525" marB="0" anchor="ctr">
                    <a:solidFill>
                      <a:schemeClr val="accent4">
                        <a:lumMod val="20000"/>
                        <a:lumOff val="80000"/>
                      </a:schemeClr>
                    </a:solidFill>
                  </a:tcPr>
                </a:tc>
                <a:tc>
                  <a:txBody>
                    <a:bodyPr/>
                    <a:lstStyle/>
                    <a:p>
                      <a:pPr algn="ctr" rtl="0"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3.679</a:t>
                      </a:r>
                    </a:p>
                  </a:txBody>
                  <a:tcPr marL="9525" marR="9525" marT="9525" marB="0" anchor="ctr">
                    <a:solidFill>
                      <a:schemeClr val="accent4">
                        <a:lumMod val="20000"/>
                        <a:lumOff val="80000"/>
                      </a:schemeClr>
                    </a:solidFill>
                  </a:tcPr>
                </a:tc>
                <a:extLst>
                  <a:ext uri="{0D108BD9-81ED-4DB2-BD59-A6C34878D82A}">
                    <a16:rowId xmlns:a16="http://schemas.microsoft.com/office/drawing/2014/main" xmlns="" val="1435753794"/>
                  </a:ext>
                </a:extLst>
              </a:tr>
              <a:tr h="358504">
                <a:tc>
                  <a:txBody>
                    <a:bodyPr/>
                    <a:lstStyle/>
                    <a:p>
                      <a:pPr algn="l" rtl="0" fontAlgn="ctr"/>
                      <a:r>
                        <a:rPr lang="zh-TW" altLang="en-US" sz="1700" b="1" i="0" u="none" strike="noStrike" dirty="0" smtClean="0">
                          <a:solidFill>
                            <a:srgbClr val="7030A0"/>
                          </a:solidFill>
                          <a:effectLst/>
                          <a:latin typeface="新細明體" panose="02020500000000000000" pitchFamily="18" charset="-120"/>
                          <a:ea typeface="新細明體" panose="02020500000000000000" pitchFamily="18" charset="-120"/>
                        </a:rPr>
                        <a:t>全校整體</a:t>
                      </a:r>
                      <a:r>
                        <a:rPr lang="zh-TW" altLang="en-US" sz="1700" b="1" i="0" u="none" strike="noStrike" dirty="0">
                          <a:solidFill>
                            <a:srgbClr val="7030A0"/>
                          </a:solidFill>
                          <a:effectLst/>
                          <a:latin typeface="新細明體" panose="02020500000000000000" pitchFamily="18" charset="-120"/>
                          <a:ea typeface="新細明體" panose="02020500000000000000" pitchFamily="18" charset="-120"/>
                        </a:rPr>
                        <a:t>平均</a:t>
                      </a:r>
                    </a:p>
                  </a:txBody>
                  <a:tcPr marL="9525" marR="9525" marT="9525" marB="0" anchor="ctr">
                    <a:solidFill>
                      <a:schemeClr val="accent2"/>
                    </a:solidFill>
                  </a:tcPr>
                </a:tc>
                <a:tc>
                  <a:txBody>
                    <a:bodyPr/>
                    <a:lstStyle/>
                    <a:p>
                      <a:pPr algn="ctr" rtl="0" fontAlgn="ctr"/>
                      <a:r>
                        <a:rPr lang="en-US" altLang="zh-TW" sz="1700" b="1" i="0" u="none" strike="noStrike" dirty="0">
                          <a:solidFill>
                            <a:srgbClr val="7030A0"/>
                          </a:solidFill>
                          <a:effectLst/>
                          <a:latin typeface="新細明體" panose="02020500000000000000" pitchFamily="18" charset="-120"/>
                          <a:ea typeface="新細明體" panose="02020500000000000000" pitchFamily="18" charset="-120"/>
                        </a:rPr>
                        <a:t>4.046 </a:t>
                      </a:r>
                    </a:p>
                  </a:txBody>
                  <a:tcPr marL="9525" marR="9525" marT="9525" marB="0" anchor="ctr">
                    <a:solidFill>
                      <a:schemeClr val="accent2"/>
                    </a:solidFill>
                  </a:tcPr>
                </a:tc>
                <a:tc>
                  <a:txBody>
                    <a:bodyPr/>
                    <a:lstStyle/>
                    <a:p>
                      <a:pPr algn="ctr" rtl="0" fontAlgn="ctr"/>
                      <a:r>
                        <a:rPr lang="en-US" altLang="zh-TW" sz="1700" b="1" i="0" u="none" strike="noStrike" dirty="0">
                          <a:solidFill>
                            <a:srgbClr val="7030A0"/>
                          </a:solidFill>
                          <a:effectLst/>
                          <a:latin typeface="新細明體" panose="02020500000000000000" pitchFamily="18" charset="-120"/>
                          <a:ea typeface="新細明體" panose="02020500000000000000" pitchFamily="18" charset="-120"/>
                        </a:rPr>
                        <a:t>3.882</a:t>
                      </a:r>
                    </a:p>
                  </a:txBody>
                  <a:tcPr marL="9525" marR="9525" marT="9525" marB="0" anchor="ctr">
                    <a:solidFill>
                      <a:schemeClr val="accent2"/>
                    </a:solidFill>
                  </a:tcPr>
                </a:tc>
                <a:tc>
                  <a:txBody>
                    <a:bodyPr/>
                    <a:lstStyle/>
                    <a:p>
                      <a:pPr algn="ctr" rtl="0" fontAlgn="ctr"/>
                      <a:r>
                        <a:rPr lang="en-US" altLang="zh-TW" sz="1700" b="1" i="0" u="none" strike="noStrike" dirty="0">
                          <a:solidFill>
                            <a:srgbClr val="7030A0"/>
                          </a:solidFill>
                          <a:effectLst/>
                          <a:latin typeface="新細明體" panose="02020500000000000000" pitchFamily="18" charset="-120"/>
                          <a:ea typeface="新細明體" panose="02020500000000000000" pitchFamily="18" charset="-120"/>
                        </a:rPr>
                        <a:t>3.775</a:t>
                      </a:r>
                    </a:p>
                  </a:txBody>
                  <a:tcPr marL="9525" marR="9525" marT="9525" marB="0" anchor="ctr">
                    <a:solidFill>
                      <a:schemeClr val="accent2"/>
                    </a:solidFill>
                  </a:tcPr>
                </a:tc>
                <a:extLst>
                  <a:ext uri="{0D108BD9-81ED-4DB2-BD59-A6C34878D82A}">
                    <a16:rowId xmlns:a16="http://schemas.microsoft.com/office/drawing/2014/main" xmlns="" val="4058929014"/>
                  </a:ext>
                </a:extLst>
              </a:tr>
            </a:tbl>
          </a:graphicData>
        </a:graphic>
      </p:graphicFrame>
      <p:sp>
        <p:nvSpPr>
          <p:cNvPr id="7" name="文字方塊 6"/>
          <p:cNvSpPr txBox="1"/>
          <p:nvPr/>
        </p:nvSpPr>
        <p:spPr>
          <a:xfrm>
            <a:off x="1754055" y="5947147"/>
            <a:ext cx="3538148" cy="369332"/>
          </a:xfrm>
          <a:prstGeom prst="rect">
            <a:avLst/>
          </a:prstGeom>
          <a:noFill/>
        </p:spPr>
        <p:txBody>
          <a:bodyPr wrap="none" rtlCol="0">
            <a:spAutoFit/>
          </a:bodyPr>
          <a:lstStyle/>
          <a:p>
            <a:r>
              <a:rPr lang="zh-TW" altLang="en-US" b="1" dirty="0" smtClean="0">
                <a:solidFill>
                  <a:schemeClr val="accent4"/>
                </a:solidFill>
              </a:rPr>
              <a:t>*紅色表示較前一年服務滿意度低</a:t>
            </a:r>
            <a:endParaRPr lang="zh-TW" altLang="en-US" b="1" dirty="0">
              <a:solidFill>
                <a:schemeClr val="accent4"/>
              </a:solidFill>
            </a:endParaRPr>
          </a:p>
        </p:txBody>
      </p:sp>
      <p:sp>
        <p:nvSpPr>
          <p:cNvPr id="8" name="文字方塊 7"/>
          <p:cNvSpPr txBox="1"/>
          <p:nvPr/>
        </p:nvSpPr>
        <p:spPr>
          <a:xfrm>
            <a:off x="6691644" y="1182122"/>
            <a:ext cx="5168663" cy="4465390"/>
          </a:xfrm>
          <a:prstGeom prst="rect">
            <a:avLst/>
          </a:prstGeom>
          <a:noFill/>
        </p:spPr>
        <p:txBody>
          <a:bodyPr wrap="square" rtlCol="0">
            <a:spAutoFit/>
          </a:bodyPr>
          <a:lstStyle/>
          <a:p>
            <a:pPr>
              <a:lnSpc>
                <a:spcPct val="150000"/>
              </a:lnSpc>
            </a:pPr>
            <a:r>
              <a:rPr lang="en-US" altLang="zh-TW" sz="2400" b="1" dirty="0">
                <a:solidFill>
                  <a:srgbClr val="0070C0"/>
                </a:solidFill>
              </a:rPr>
              <a:t>105</a:t>
            </a:r>
            <a:r>
              <a:rPr lang="zh-TW" altLang="en-US" sz="2400" b="1" dirty="0" smtClean="0">
                <a:solidFill>
                  <a:srgbClr val="0070C0"/>
                </a:solidFill>
              </a:rPr>
              <a:t>學年學生對行政</a:t>
            </a:r>
            <a:r>
              <a:rPr lang="zh-TW" altLang="en-US" sz="2400" b="1" dirty="0" smtClean="0"/>
              <a:t>整體服務滿意</a:t>
            </a:r>
            <a:r>
              <a:rPr lang="zh-TW" altLang="en-US" sz="2400" b="1" dirty="0"/>
              <a:t>度 </a:t>
            </a:r>
            <a:r>
              <a:rPr lang="en-US" altLang="zh-TW" sz="2400" b="1" dirty="0" smtClean="0"/>
              <a:t>&gt;</a:t>
            </a:r>
            <a:r>
              <a:rPr lang="zh-TW" altLang="en-US" sz="2400" b="1" dirty="0">
                <a:solidFill>
                  <a:srgbClr val="0070C0"/>
                </a:solidFill>
              </a:rPr>
              <a:t>全校</a:t>
            </a:r>
            <a:r>
              <a:rPr lang="zh-TW" altLang="en-US" sz="2400" b="1" dirty="0" smtClean="0">
                <a:solidFill>
                  <a:srgbClr val="0070C0"/>
                </a:solidFill>
              </a:rPr>
              <a:t>平均</a:t>
            </a:r>
            <a:r>
              <a:rPr lang="en-US" altLang="zh-TW" sz="2400" b="1" dirty="0" smtClean="0">
                <a:solidFill>
                  <a:srgbClr val="0070C0"/>
                </a:solidFill>
              </a:rPr>
              <a:t>4.046</a:t>
            </a:r>
            <a:r>
              <a:rPr lang="zh-TW" altLang="en-US" sz="2400" b="1" dirty="0" smtClean="0">
                <a:solidFill>
                  <a:srgbClr val="0070C0"/>
                </a:solidFill>
              </a:rPr>
              <a:t>的</a:t>
            </a:r>
            <a:r>
              <a:rPr lang="zh-TW" altLang="en-US" sz="2400" b="1" dirty="0">
                <a:solidFill>
                  <a:srgbClr val="0070C0"/>
                </a:solidFill>
              </a:rPr>
              <a:t>計</a:t>
            </a:r>
            <a:r>
              <a:rPr lang="zh-TW" altLang="en-US" sz="2400" b="1" dirty="0" smtClean="0">
                <a:solidFill>
                  <a:srgbClr val="0070C0"/>
                </a:solidFill>
              </a:rPr>
              <a:t>有</a:t>
            </a:r>
            <a:r>
              <a:rPr lang="en-US" altLang="zh-TW" sz="2400" b="1" dirty="0" smtClean="0">
                <a:solidFill>
                  <a:srgbClr val="0070C0"/>
                </a:solidFill>
              </a:rPr>
              <a:t>6</a:t>
            </a:r>
            <a:r>
              <a:rPr lang="zh-TW" altLang="en-US" sz="2400" b="1" dirty="0" smtClean="0">
                <a:solidFill>
                  <a:srgbClr val="0070C0"/>
                </a:solidFill>
              </a:rPr>
              <a:t>個</a:t>
            </a:r>
            <a:r>
              <a:rPr lang="zh-TW" altLang="en-US" sz="2400" b="1" dirty="0">
                <a:solidFill>
                  <a:srgbClr val="0070C0"/>
                </a:solidFill>
              </a:rPr>
              <a:t>單位，且滿意值接近</a:t>
            </a:r>
            <a:r>
              <a:rPr lang="en-US" altLang="zh-TW" sz="2400" b="1" dirty="0">
                <a:solidFill>
                  <a:srgbClr val="0070C0"/>
                </a:solidFill>
              </a:rPr>
              <a:t>4</a:t>
            </a:r>
            <a:r>
              <a:rPr lang="zh-TW" altLang="en-US" sz="2400" b="1" dirty="0">
                <a:solidFill>
                  <a:srgbClr val="0070C0"/>
                </a:solidFill>
              </a:rPr>
              <a:t>滿意以上，顯見學生對行政</a:t>
            </a:r>
            <a:r>
              <a:rPr lang="zh-TW" altLang="en-US" sz="2400" b="1" dirty="0" smtClean="0">
                <a:solidFill>
                  <a:srgbClr val="0070C0"/>
                </a:solidFill>
              </a:rPr>
              <a:t>人員</a:t>
            </a:r>
            <a:r>
              <a:rPr lang="zh-TW" altLang="en-US" sz="2400" b="1" dirty="0"/>
              <a:t>整體</a:t>
            </a:r>
            <a:r>
              <a:rPr lang="zh-TW" altLang="en-US" sz="2400" b="1" dirty="0" smtClean="0"/>
              <a:t>服務</a:t>
            </a:r>
            <a:r>
              <a:rPr lang="zh-TW" altLang="en-US" sz="2400" b="1" dirty="0" smtClean="0">
                <a:solidFill>
                  <a:srgbClr val="0070C0"/>
                </a:solidFill>
              </a:rPr>
              <a:t>的</a:t>
            </a:r>
            <a:r>
              <a:rPr lang="zh-TW" altLang="en-US" sz="2400" b="1" dirty="0">
                <a:solidFill>
                  <a:srgbClr val="0070C0"/>
                </a:solidFill>
              </a:rPr>
              <a:t>肯定。</a:t>
            </a:r>
            <a:endParaRPr lang="en-US" altLang="zh-TW" sz="2400" b="1" dirty="0">
              <a:solidFill>
                <a:srgbClr val="0070C0"/>
              </a:solidFill>
            </a:endParaRPr>
          </a:p>
          <a:p>
            <a:pPr>
              <a:lnSpc>
                <a:spcPct val="150000"/>
              </a:lnSpc>
            </a:pPr>
            <a:r>
              <a:rPr lang="zh-TW" altLang="en-US" sz="2400" b="1" dirty="0">
                <a:solidFill>
                  <a:srgbClr val="0070C0"/>
                </a:solidFill>
              </a:rPr>
              <a:t>低於平均值之單位</a:t>
            </a:r>
            <a:r>
              <a:rPr lang="zh-TW" altLang="en-US" sz="2400" b="1" dirty="0" smtClean="0">
                <a:solidFill>
                  <a:srgbClr val="0070C0"/>
                </a:solidFill>
              </a:rPr>
              <a:t>有</a:t>
            </a:r>
            <a:r>
              <a:rPr lang="en-US" altLang="zh-TW" sz="2400" b="1" dirty="0" smtClean="0">
                <a:solidFill>
                  <a:srgbClr val="0070C0"/>
                </a:solidFill>
              </a:rPr>
              <a:t>5</a:t>
            </a:r>
            <a:r>
              <a:rPr lang="zh-TW" altLang="en-US" sz="2400" b="1" dirty="0" smtClean="0">
                <a:solidFill>
                  <a:srgbClr val="0070C0"/>
                </a:solidFill>
              </a:rPr>
              <a:t>個，但服務滿意度</a:t>
            </a:r>
            <a:r>
              <a:rPr lang="en-US" altLang="zh-TW" sz="2400" b="1" dirty="0" smtClean="0">
                <a:solidFill>
                  <a:srgbClr val="0070C0"/>
                </a:solidFill>
              </a:rPr>
              <a:t>&gt;3.8</a:t>
            </a:r>
            <a:r>
              <a:rPr lang="zh-TW" altLang="en-US" sz="2400" b="1" dirty="0" smtClean="0">
                <a:solidFill>
                  <a:srgbClr val="0070C0"/>
                </a:solidFill>
              </a:rPr>
              <a:t>以上傾向滿意，整體看來學生對行政人員的專業服務應是傾向滿意的。</a:t>
            </a:r>
            <a:endParaRPr lang="en-US" altLang="zh-TW" sz="2400" b="1" dirty="0">
              <a:solidFill>
                <a:srgbClr val="0070C0"/>
              </a:solidFill>
            </a:endParaRPr>
          </a:p>
        </p:txBody>
      </p:sp>
    </p:spTree>
    <p:extLst>
      <p:ext uri="{BB962C8B-B14F-4D97-AF65-F5344CB8AC3E}">
        <p14:creationId xmlns:p14="http://schemas.microsoft.com/office/powerpoint/2010/main" val="21627922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xmlns="" id="{E202D2B6-8B0E-4C78-803F-58A4EFB37B9B}"/>
              </a:ext>
            </a:extLst>
          </p:cNvPr>
          <p:cNvSpPr>
            <a:spLocks noGrp="1"/>
          </p:cNvSpPr>
          <p:nvPr>
            <p:ph type="dt" sz="half" idx="4294967295"/>
          </p:nvPr>
        </p:nvSpPr>
        <p:spPr>
          <a:xfrm>
            <a:off x="9808856" y="6492874"/>
            <a:ext cx="1143000" cy="365125"/>
          </a:xfrm>
        </p:spPr>
        <p:txBody>
          <a:bodyPr/>
          <a:lstStyle/>
          <a:p>
            <a:fld id="{64D43138-FB05-4FC4-BD53-EC5D007DAC05}" type="datetime1">
              <a:rPr lang="en-US" altLang="zh-TW" smtClean="0"/>
              <a:t>6/25/2018</a:t>
            </a:fld>
            <a:endParaRPr lang="en-US"/>
          </a:p>
        </p:txBody>
      </p:sp>
      <p:sp>
        <p:nvSpPr>
          <p:cNvPr id="3" name="頁尾版面配置區 2">
            <a:extLst>
              <a:ext uri="{FF2B5EF4-FFF2-40B4-BE49-F238E27FC236}">
                <a16:creationId xmlns:a16="http://schemas.microsoft.com/office/drawing/2014/main" xmlns="" id="{8DD57B5A-513D-4E10-9D9D-09BA8AC52525}"/>
              </a:ext>
            </a:extLst>
          </p:cNvPr>
          <p:cNvSpPr>
            <a:spLocks noGrp="1"/>
          </p:cNvSpPr>
          <p:nvPr>
            <p:ph type="ftr" sz="quarter" idx="4294967295"/>
          </p:nvPr>
        </p:nvSpPr>
        <p:spPr>
          <a:xfrm>
            <a:off x="2219941" y="6492875"/>
            <a:ext cx="7084177" cy="365125"/>
          </a:xfrm>
        </p:spPr>
        <p:txBody>
          <a:bodyPr/>
          <a:lstStyle/>
          <a:p>
            <a:r>
              <a:rPr lang="en-US" altLang="zh-TW"/>
              <a:t>105</a:t>
            </a:r>
            <a:r>
              <a:rPr lang="zh-TW" altLang="en-US"/>
              <a:t>學年度行政單位服務品質滿意度調查報告</a:t>
            </a:r>
            <a:endParaRPr lang="en-US"/>
          </a:p>
        </p:txBody>
      </p:sp>
      <p:sp>
        <p:nvSpPr>
          <p:cNvPr id="4" name="投影片編號版面配置區 3">
            <a:extLst>
              <a:ext uri="{FF2B5EF4-FFF2-40B4-BE49-F238E27FC236}">
                <a16:creationId xmlns:a16="http://schemas.microsoft.com/office/drawing/2014/main" xmlns="" id="{4E4D6960-5F22-4ECB-B8AD-CEBA0FD3C0C5}"/>
              </a:ext>
            </a:extLst>
          </p:cNvPr>
          <p:cNvSpPr>
            <a:spLocks noGrp="1"/>
          </p:cNvSpPr>
          <p:nvPr>
            <p:ph type="sldNum" sz="quarter" idx="12"/>
          </p:nvPr>
        </p:nvSpPr>
        <p:spPr/>
        <p:txBody>
          <a:bodyPr/>
          <a:lstStyle/>
          <a:p>
            <a:fld id="{4FAB73BC-B049-4115-A692-8D63A059BFB8}" type="slidenum">
              <a:rPr lang="en-US" smtClean="0"/>
              <a:t>36</a:t>
            </a:fld>
            <a:endParaRPr lang="en-US"/>
          </a:p>
        </p:txBody>
      </p:sp>
      <p:sp>
        <p:nvSpPr>
          <p:cNvPr id="5" name="矩形 4">
            <a:extLst>
              <a:ext uri="{FF2B5EF4-FFF2-40B4-BE49-F238E27FC236}">
                <a16:creationId xmlns:a16="http://schemas.microsoft.com/office/drawing/2014/main" xmlns="" id="{C1043589-0D16-4D82-AC8D-C07C4D6497B6}"/>
              </a:ext>
            </a:extLst>
          </p:cNvPr>
          <p:cNvSpPr/>
          <p:nvPr/>
        </p:nvSpPr>
        <p:spPr>
          <a:xfrm>
            <a:off x="2207757" y="2578412"/>
            <a:ext cx="7776488" cy="1569660"/>
          </a:xfrm>
          <a:prstGeom prst="rect">
            <a:avLst/>
          </a:prstGeom>
        </p:spPr>
        <p:txBody>
          <a:bodyPr wrap="none">
            <a:spAutoFit/>
          </a:bodyPr>
          <a:lstStyle/>
          <a:p>
            <a:pPr algn="ctr"/>
            <a:r>
              <a:rPr lang="en-US" altLang="zh-TW" sz="3200" b="1" dirty="0"/>
              <a:t>105</a:t>
            </a:r>
            <a:r>
              <a:rPr lang="zh-TW" altLang="en-US" sz="3200" b="1" dirty="0"/>
              <a:t>學年度行政單位</a:t>
            </a:r>
            <a:r>
              <a:rPr lang="zh-TW" altLang="en-US" sz="3200" b="1" dirty="0">
                <a:solidFill>
                  <a:srgbClr val="FF0000"/>
                </a:solidFill>
              </a:rPr>
              <a:t>整體服務滿意度前三名</a:t>
            </a:r>
            <a:endParaRPr lang="en-US" altLang="zh-TW" sz="3200" b="1" dirty="0">
              <a:solidFill>
                <a:srgbClr val="FF0000"/>
              </a:solidFill>
            </a:endParaRPr>
          </a:p>
          <a:p>
            <a:pPr algn="ctr"/>
            <a:endParaRPr lang="en-US" altLang="zh-TW" sz="3200" dirty="0"/>
          </a:p>
          <a:p>
            <a:pPr algn="ctr"/>
            <a:r>
              <a:rPr lang="zh-TW" altLang="en-US" sz="3200" b="1" dirty="0"/>
              <a:t>受訪對象</a:t>
            </a:r>
            <a:r>
              <a:rPr lang="en-US" altLang="zh-TW" sz="3200" b="1" dirty="0"/>
              <a:t>-</a:t>
            </a:r>
            <a:r>
              <a:rPr lang="zh-TW" altLang="en-US" sz="3200" b="1" dirty="0"/>
              <a:t>學生</a:t>
            </a:r>
            <a:endParaRPr lang="zh-TW" altLang="en-US" sz="3200" dirty="0"/>
          </a:p>
        </p:txBody>
      </p:sp>
    </p:spTree>
    <p:extLst>
      <p:ext uri="{BB962C8B-B14F-4D97-AF65-F5344CB8AC3E}">
        <p14:creationId xmlns:p14="http://schemas.microsoft.com/office/powerpoint/2010/main" val="34711915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614365" y="480407"/>
            <a:ext cx="7353296" cy="984885"/>
          </a:xfrm>
          <a:prstGeom prst="rect">
            <a:avLst/>
          </a:prstGeom>
        </p:spPr>
        <p:txBody>
          <a:bodyPr wrap="none">
            <a:spAutoFit/>
          </a:bodyPr>
          <a:lstStyle/>
          <a:p>
            <a:pPr algn="ctr"/>
            <a:r>
              <a:rPr lang="zh-TW" altLang="en-US" sz="4000" b="1" dirty="0"/>
              <a:t>公共事務室服務題項分析</a:t>
            </a:r>
            <a:r>
              <a:rPr lang="en-US" altLang="zh-TW" b="1" dirty="0">
                <a:solidFill>
                  <a:srgbClr val="FF0000"/>
                </a:solidFill>
              </a:rPr>
              <a:t>(</a:t>
            </a:r>
            <a:r>
              <a:rPr lang="zh-TW" altLang="en-US" b="1" dirty="0">
                <a:solidFill>
                  <a:srgbClr val="FF0000"/>
                </a:solidFill>
              </a:rPr>
              <a:t>受訪對像學生</a:t>
            </a:r>
            <a:r>
              <a:rPr lang="en-US" altLang="zh-TW" b="1" dirty="0">
                <a:solidFill>
                  <a:srgbClr val="FF0000"/>
                </a:solidFill>
              </a:rPr>
              <a:t>)</a:t>
            </a:r>
            <a:endParaRPr lang="zh-TW" altLang="en-US" sz="3200" b="1" dirty="0">
              <a:solidFill>
                <a:srgbClr val="FF0000"/>
              </a:solidFill>
            </a:endParaRPr>
          </a:p>
          <a:p>
            <a:pPr algn="ctr"/>
            <a:endParaRPr lang="zh-TW" altLang="en-US" b="1" dirty="0"/>
          </a:p>
        </p:txBody>
      </p:sp>
      <p:sp>
        <p:nvSpPr>
          <p:cNvPr id="5" name="日期版面配置區 4"/>
          <p:cNvSpPr>
            <a:spLocks noGrp="1"/>
          </p:cNvSpPr>
          <p:nvPr>
            <p:ph type="dt" sz="half" idx="4294967295"/>
          </p:nvPr>
        </p:nvSpPr>
        <p:spPr>
          <a:xfrm>
            <a:off x="9808856" y="6492874"/>
            <a:ext cx="1143000" cy="365125"/>
          </a:xfrm>
        </p:spPr>
        <p:txBody>
          <a:bodyPr/>
          <a:lstStyle/>
          <a:p>
            <a:fld id="{DDEA6A18-C37B-4A06-923D-BC8D0621FA75}" type="datetime1">
              <a:rPr lang="en-US" altLang="zh-TW" smtClean="0"/>
              <a:t>6/25/2018</a:t>
            </a:fld>
            <a:endParaRPr lang="en-US"/>
          </a:p>
        </p:txBody>
      </p:sp>
      <p:sp>
        <p:nvSpPr>
          <p:cNvPr id="7" name="投影片編號版面配置區 6"/>
          <p:cNvSpPr>
            <a:spLocks noGrp="1"/>
          </p:cNvSpPr>
          <p:nvPr>
            <p:ph type="sldNum" sz="quarter" idx="12"/>
          </p:nvPr>
        </p:nvSpPr>
        <p:spPr/>
        <p:txBody>
          <a:bodyPr/>
          <a:lstStyle/>
          <a:p>
            <a:fld id="{4FAB73BC-B049-4115-A692-8D63A059BFB8}" type="slidenum">
              <a:rPr lang="en-US" smtClean="0"/>
              <a:t>37</a:t>
            </a:fld>
            <a:endParaRPr lang="en-US"/>
          </a:p>
        </p:txBody>
      </p:sp>
      <p:graphicFrame>
        <p:nvGraphicFramePr>
          <p:cNvPr id="8" name="表格 7"/>
          <p:cNvGraphicFramePr>
            <a:graphicFrameLocks noGrp="1"/>
          </p:cNvGraphicFramePr>
          <p:nvPr>
            <p:extLst>
              <p:ext uri="{D42A27DB-BD31-4B8C-83A1-F6EECF244321}">
                <p14:modId xmlns:p14="http://schemas.microsoft.com/office/powerpoint/2010/main" val="564854036"/>
              </p:ext>
            </p:extLst>
          </p:nvPr>
        </p:nvGraphicFramePr>
        <p:xfrm>
          <a:off x="993095" y="1428353"/>
          <a:ext cx="9387261" cy="4492950"/>
        </p:xfrm>
        <a:graphic>
          <a:graphicData uri="http://schemas.openxmlformats.org/drawingml/2006/table">
            <a:tbl>
              <a:tblPr>
                <a:tableStyleId>{5C22544A-7EE6-4342-B048-85BDC9FD1C3A}</a:tableStyleId>
              </a:tblPr>
              <a:tblGrid>
                <a:gridCol w="4902078">
                  <a:extLst>
                    <a:ext uri="{9D8B030D-6E8A-4147-A177-3AD203B41FA5}">
                      <a16:colId xmlns:a16="http://schemas.microsoft.com/office/drawing/2014/main" xmlns="" val="1460960002"/>
                    </a:ext>
                  </a:extLst>
                </a:gridCol>
                <a:gridCol w="1495061">
                  <a:extLst>
                    <a:ext uri="{9D8B030D-6E8A-4147-A177-3AD203B41FA5}">
                      <a16:colId xmlns:a16="http://schemas.microsoft.com/office/drawing/2014/main" xmlns="" val="1917616206"/>
                    </a:ext>
                  </a:extLst>
                </a:gridCol>
                <a:gridCol w="1495061">
                  <a:extLst>
                    <a:ext uri="{9D8B030D-6E8A-4147-A177-3AD203B41FA5}">
                      <a16:colId xmlns:a16="http://schemas.microsoft.com/office/drawing/2014/main" xmlns="" val="1651855413"/>
                    </a:ext>
                  </a:extLst>
                </a:gridCol>
                <a:gridCol w="1495061">
                  <a:extLst>
                    <a:ext uri="{9D8B030D-6E8A-4147-A177-3AD203B41FA5}">
                      <a16:colId xmlns:a16="http://schemas.microsoft.com/office/drawing/2014/main" xmlns="" val="3502022669"/>
                    </a:ext>
                  </a:extLst>
                </a:gridCol>
              </a:tblGrid>
              <a:tr h="473808">
                <a:tc>
                  <a:txBody>
                    <a:bodyPr/>
                    <a:lstStyle/>
                    <a:p>
                      <a:pPr algn="l" fontAlgn="ctr"/>
                      <a:r>
                        <a:rPr lang="zh-TW" altLang="en-US" sz="1600" u="none" strike="noStrike" dirty="0">
                          <a:effectLst/>
                        </a:rPr>
                        <a:t>專業服務題項</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tc>
                  <a:txBody>
                    <a:bodyPr/>
                    <a:lstStyle/>
                    <a:p>
                      <a:pPr algn="ctr"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日間部</a:t>
                      </a:r>
                    </a:p>
                  </a:txBody>
                  <a:tcPr marL="9525" marR="9525" marT="9525" marB="0" anchor="ctr">
                    <a:solidFill>
                      <a:schemeClr val="accent6">
                        <a:lumMod val="60000"/>
                        <a:lumOff val="40000"/>
                      </a:schemeClr>
                    </a:solidFill>
                  </a:tcPr>
                </a:tc>
                <a:tc>
                  <a:txBody>
                    <a:bodyPr/>
                    <a:lstStyle/>
                    <a:p>
                      <a:pPr algn="ctr"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進修部</a:t>
                      </a:r>
                    </a:p>
                  </a:txBody>
                  <a:tcPr marL="9525" marR="9525" marT="9525" marB="0" anchor="ctr">
                    <a:solidFill>
                      <a:schemeClr val="accent6">
                        <a:lumMod val="60000"/>
                        <a:lumOff val="40000"/>
                      </a:schemeClr>
                    </a:solidFill>
                  </a:tcPr>
                </a:tc>
                <a:tc>
                  <a:txBody>
                    <a:bodyPr/>
                    <a:lstStyle/>
                    <a:p>
                      <a:pPr algn="ctr"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碩士班</a:t>
                      </a:r>
                    </a:p>
                  </a:txBody>
                  <a:tcPr marL="9525" marR="9525" marT="9525" marB="0" anchor="ctr">
                    <a:solidFill>
                      <a:schemeClr val="accent6">
                        <a:lumMod val="60000"/>
                        <a:lumOff val="40000"/>
                      </a:schemeClr>
                    </a:solidFill>
                  </a:tcPr>
                </a:tc>
                <a:extLst>
                  <a:ext uri="{0D108BD9-81ED-4DB2-BD59-A6C34878D82A}">
                    <a16:rowId xmlns:a16="http://schemas.microsoft.com/office/drawing/2014/main" xmlns="" val="2551871228"/>
                  </a:ext>
                </a:extLst>
              </a:tr>
              <a:tr h="418631">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您對公共事務室配合各系對外招生活動時的行政支援作業感覺</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4.319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4.500 </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extLst>
                  <a:ext uri="{0D108BD9-81ED-4DB2-BD59-A6C34878D82A}">
                    <a16:rowId xmlns:a16="http://schemas.microsoft.com/office/drawing/2014/main" xmlns="" val="662759948"/>
                  </a:ext>
                </a:extLst>
              </a:tr>
              <a:tr h="418631">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您對公共事務室製作各系簡介時的行政支援作業感覺</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4.128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4.500 </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extLst>
                  <a:ext uri="{0D108BD9-81ED-4DB2-BD59-A6C34878D82A}">
                    <a16:rowId xmlns:a16="http://schemas.microsoft.com/office/drawing/2014/main" xmlns="" val="4181967818"/>
                  </a:ext>
                </a:extLst>
              </a:tr>
              <a:tr h="418631">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您對公共事務室接聽升學詢問電話的態度感覺</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4.170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4.750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extLst>
                  <a:ext uri="{0D108BD9-81ED-4DB2-BD59-A6C34878D82A}">
                    <a16:rowId xmlns:a16="http://schemas.microsoft.com/office/drawing/2014/main" xmlns="" val="4081514164"/>
                  </a:ext>
                </a:extLst>
              </a:tr>
              <a:tr h="418631">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您對公共事務室在學校整體公關形象的型塑與強化感覺</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4.191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4.500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extLst>
                  <a:ext uri="{0D108BD9-81ED-4DB2-BD59-A6C34878D82A}">
                    <a16:rowId xmlns:a16="http://schemas.microsoft.com/office/drawing/2014/main" xmlns="" val="1280324542"/>
                  </a:ext>
                </a:extLst>
              </a:tr>
              <a:tr h="555922">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您對公共事務室的新聞發佈速度感覺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4.298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4.750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3.500 </a:t>
                      </a:r>
                    </a:p>
                  </a:txBody>
                  <a:tcPr marL="9525" marR="9525" marT="9525" marB="0" anchor="ctr"/>
                </a:tc>
                <a:extLst>
                  <a:ext uri="{0D108BD9-81ED-4DB2-BD59-A6C34878D82A}">
                    <a16:rowId xmlns:a16="http://schemas.microsoft.com/office/drawing/2014/main" xmlns="" val="2251601281"/>
                  </a:ext>
                </a:extLst>
              </a:tr>
              <a:tr h="418631">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您對公共事務室發佈的新聞稿撰寫方式感覺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4.191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4.250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3.500 </a:t>
                      </a:r>
                    </a:p>
                  </a:txBody>
                  <a:tcPr marL="9525" marR="9525" marT="9525" marB="0" anchor="ctr"/>
                </a:tc>
                <a:extLst>
                  <a:ext uri="{0D108BD9-81ED-4DB2-BD59-A6C34878D82A}">
                    <a16:rowId xmlns:a16="http://schemas.microsoft.com/office/drawing/2014/main" xmlns="" val="491652379"/>
                  </a:ext>
                </a:extLst>
              </a:tr>
              <a:tr h="418631">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您在接受採訪過程中，您對於採訪人員的專業度及態度感覺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4.149 </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4.250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extLst>
                  <a:ext uri="{0D108BD9-81ED-4DB2-BD59-A6C34878D82A}">
                    <a16:rowId xmlns:a16="http://schemas.microsoft.com/office/drawing/2014/main" xmlns="" val="1629132810"/>
                  </a:ext>
                </a:extLst>
              </a:tr>
              <a:tr h="418631">
                <a:tc>
                  <a:txBody>
                    <a:bodyPr/>
                    <a:lstStyle/>
                    <a:p>
                      <a:pPr algn="l" fontAlgn="ctr"/>
                      <a:r>
                        <a:rPr lang="zh-TW" altLang="en-US" sz="1400" b="0" i="0" u="none" strike="noStrike" dirty="0" smtClean="0">
                          <a:solidFill>
                            <a:srgbClr val="000000"/>
                          </a:solidFill>
                          <a:effectLst/>
                          <a:latin typeface="新細明體" panose="02020500000000000000" pitchFamily="18" charset="-120"/>
                          <a:ea typeface="新細明體" panose="02020500000000000000" pitchFamily="18" charset="-120"/>
                        </a:rPr>
                        <a:t>平均</a:t>
                      </a:r>
                      <a:endParaRPr lang="zh-TW" altLang="en-US" sz="14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4.21</a:t>
                      </a:r>
                    </a:p>
                  </a:txBody>
                  <a:tcPr marL="7620" marR="7620" marT="7620" marB="0" anchor="b"/>
                </a:tc>
                <a:tc>
                  <a:txBody>
                    <a:bodyPr/>
                    <a:lstStyle/>
                    <a:p>
                      <a:pPr algn="ctr" rtl="0" fontAlgn="b"/>
                      <a:r>
                        <a:rPr lang="en-US" altLang="zh-TW" sz="1700" b="0" i="0" u="none" strike="noStrike">
                          <a:solidFill>
                            <a:srgbClr val="000000"/>
                          </a:solidFill>
                          <a:effectLst/>
                          <a:latin typeface="Arial" panose="020B0604020202020204" pitchFamily="34" charset="0"/>
                          <a:ea typeface="新細明體" panose="02020500000000000000" pitchFamily="18" charset="-120"/>
                        </a:rPr>
                        <a:t>4.5</a:t>
                      </a:r>
                    </a:p>
                  </a:txBody>
                  <a:tcPr marL="7620" marR="7620" marT="7620" marB="0" anchor="b"/>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3.86</a:t>
                      </a:r>
                    </a:p>
                  </a:txBody>
                  <a:tcPr marL="7620" marR="7620" marT="7620" marB="0" anchor="b"/>
                </a:tc>
              </a:tr>
              <a:tr h="532803">
                <a:tc>
                  <a:txBody>
                    <a:bodyPr/>
                    <a:lstStyle/>
                    <a:p>
                      <a:pPr algn="l" fontAlgn="ctr"/>
                      <a:r>
                        <a:rPr lang="zh-TW" altLang="en-US" sz="1400" b="1" u="none" strike="noStrike" dirty="0" smtClean="0">
                          <a:effectLst/>
                        </a:rPr>
                        <a:t>全校專業服務滿意度平均</a:t>
                      </a:r>
                      <a:endParaRPr lang="zh-TW" altLang="en-US" sz="1400" b="1" i="0" u="none" strike="noStrike" dirty="0">
                        <a:solidFill>
                          <a:srgbClr val="000000"/>
                        </a:solidFill>
                        <a:effectLst/>
                        <a:latin typeface="新細明體" panose="02020500000000000000" pitchFamily="18" charset="-120"/>
                        <a:ea typeface="+mn-ea"/>
                      </a:endParaRPr>
                    </a:p>
                  </a:txBody>
                  <a:tcPr marL="9525" marR="9525" marT="9525" marB="0" anchor="ctr">
                    <a:solidFill>
                      <a:schemeClr val="accent4">
                        <a:lumMod val="60000"/>
                        <a:lumOff val="40000"/>
                      </a:schemeClr>
                    </a:solidFill>
                  </a:tcPr>
                </a:tc>
                <a:tc gridSpan="3">
                  <a:txBody>
                    <a:bodyPr/>
                    <a:lstStyle/>
                    <a:p>
                      <a:pPr algn="ctr" fontAlgn="ctr"/>
                      <a:r>
                        <a:rPr lang="en-US" altLang="zh-TW" sz="1600" b="0" i="0" u="none" strike="noStrike" dirty="0">
                          <a:solidFill>
                            <a:schemeClr val="tx1"/>
                          </a:solidFill>
                          <a:effectLst/>
                          <a:latin typeface="+mn-ea"/>
                          <a:ea typeface="+mn-ea"/>
                        </a:rPr>
                        <a:t>4.031</a:t>
                      </a:r>
                      <a:endParaRPr lang="en-US" altLang="zh-TW" sz="1600" b="0" i="0" u="none" strike="noStrike" dirty="0">
                        <a:solidFill>
                          <a:srgbClr val="FF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4">
                        <a:lumMod val="60000"/>
                        <a:lumOff val="40000"/>
                      </a:schemeClr>
                    </a:solidFill>
                  </a:tcPr>
                </a:tc>
                <a:tc hMerge="1">
                  <a:txBody>
                    <a:bodyPr/>
                    <a:lstStyle/>
                    <a:p>
                      <a:endParaRPr lang="zh-TW" altLang="en-US" dirty="0"/>
                    </a:p>
                  </a:txBody>
                  <a:tcPr/>
                </a:tc>
                <a:tc hMerge="1">
                  <a:txBody>
                    <a:bodyPr/>
                    <a:lstStyle/>
                    <a:p>
                      <a:pPr algn="ctr" fontAlgn="ctr"/>
                      <a:endParaRPr lang="en-US" altLang="zh-TW" sz="1600" b="0" i="0" u="none" strike="noStrike" dirty="0">
                        <a:solidFill>
                          <a:srgbClr val="FF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4">
                        <a:lumMod val="60000"/>
                        <a:lumOff val="40000"/>
                      </a:schemeClr>
                    </a:solidFill>
                  </a:tcPr>
                </a:tc>
                <a:extLst>
                  <a:ext uri="{0D108BD9-81ED-4DB2-BD59-A6C34878D82A}">
                    <a16:rowId xmlns:a16="http://schemas.microsoft.com/office/drawing/2014/main" xmlns="" val="3331496473"/>
                  </a:ext>
                </a:extLst>
              </a:tr>
            </a:tbl>
          </a:graphicData>
        </a:graphic>
      </p:graphicFrame>
      <p:pic>
        <p:nvPicPr>
          <p:cNvPr id="9" name="Picture 2" descr="ãå è» åãçåçæå°çµæ"/>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08856" y="159710"/>
            <a:ext cx="2013723" cy="2013724"/>
          </a:xfrm>
          <a:prstGeom prst="rect">
            <a:avLst/>
          </a:prstGeom>
          <a:noFill/>
          <a:extLst>
            <a:ext uri="{909E8E84-426E-40DD-AFC4-6F175D3DCCD1}">
              <a14:hiddenFill xmlns:a14="http://schemas.microsoft.com/office/drawing/2010/main">
                <a:solidFill>
                  <a:srgbClr val="FFFFFF"/>
                </a:solidFill>
              </a14:hiddenFill>
            </a:ext>
          </a:extLst>
        </p:spPr>
      </p:pic>
      <p:sp>
        <p:nvSpPr>
          <p:cNvPr id="10" name="爆炸 2 9"/>
          <p:cNvSpPr/>
          <p:nvPr/>
        </p:nvSpPr>
        <p:spPr>
          <a:xfrm rot="21198535">
            <a:off x="8799070" y="5006691"/>
            <a:ext cx="3162571" cy="1829224"/>
          </a:xfrm>
          <a:prstGeom prst="irregularSeal2">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zh-TW" altLang="en-US" dirty="0" smtClean="0"/>
              <a:t>學生的最愛</a:t>
            </a:r>
            <a:r>
              <a:rPr lang="en-US" altLang="zh-TW" dirty="0" smtClean="0"/>
              <a:t>~~</a:t>
            </a:r>
            <a:endParaRPr lang="zh-TW" altLang="en-US" dirty="0"/>
          </a:p>
        </p:txBody>
      </p:sp>
    </p:spTree>
    <p:extLst>
      <p:ext uri="{BB962C8B-B14F-4D97-AF65-F5344CB8AC3E}">
        <p14:creationId xmlns:p14="http://schemas.microsoft.com/office/powerpoint/2010/main" val="22537600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037679" y="184572"/>
            <a:ext cx="6327373" cy="707886"/>
          </a:xfrm>
          <a:prstGeom prst="rect">
            <a:avLst/>
          </a:prstGeom>
        </p:spPr>
        <p:txBody>
          <a:bodyPr wrap="none">
            <a:spAutoFit/>
          </a:bodyPr>
          <a:lstStyle/>
          <a:p>
            <a:pPr algn="ctr"/>
            <a:r>
              <a:rPr lang="zh-TW" altLang="en-US" sz="4000" b="1" dirty="0"/>
              <a:t>圖書館服務題項分析</a:t>
            </a:r>
            <a:r>
              <a:rPr lang="en-US" altLang="zh-TW" b="1" dirty="0">
                <a:solidFill>
                  <a:srgbClr val="FF0000"/>
                </a:solidFill>
              </a:rPr>
              <a:t>(</a:t>
            </a:r>
            <a:r>
              <a:rPr lang="zh-TW" altLang="en-US" b="1" dirty="0">
                <a:solidFill>
                  <a:srgbClr val="FF0000"/>
                </a:solidFill>
              </a:rPr>
              <a:t>受訪對像學生</a:t>
            </a:r>
            <a:r>
              <a:rPr lang="en-US" altLang="zh-TW" b="1" dirty="0" smtClean="0">
                <a:solidFill>
                  <a:srgbClr val="FF0000"/>
                </a:solidFill>
              </a:rPr>
              <a:t>)</a:t>
            </a:r>
            <a:endParaRPr lang="zh-TW" altLang="en-US" sz="3200" b="1" dirty="0">
              <a:solidFill>
                <a:srgbClr val="FF0000"/>
              </a:solidFill>
            </a:endParaRPr>
          </a:p>
        </p:txBody>
      </p:sp>
      <p:sp>
        <p:nvSpPr>
          <p:cNvPr id="5" name="日期版面配置區 4"/>
          <p:cNvSpPr>
            <a:spLocks noGrp="1"/>
          </p:cNvSpPr>
          <p:nvPr>
            <p:ph type="dt" sz="half" idx="4294967295"/>
          </p:nvPr>
        </p:nvSpPr>
        <p:spPr>
          <a:xfrm>
            <a:off x="9808856" y="6492874"/>
            <a:ext cx="1143000" cy="365125"/>
          </a:xfrm>
        </p:spPr>
        <p:txBody>
          <a:bodyPr/>
          <a:lstStyle/>
          <a:p>
            <a:fld id="{E4C02628-1C3D-4D04-83A6-9399737C0677}" type="datetime1">
              <a:rPr lang="en-US" altLang="zh-TW" smtClean="0"/>
              <a:t>6/25/2018</a:t>
            </a:fld>
            <a:endParaRPr lang="en-US"/>
          </a:p>
        </p:txBody>
      </p:sp>
      <p:sp>
        <p:nvSpPr>
          <p:cNvPr id="7" name="投影片編號版面配置區 6"/>
          <p:cNvSpPr>
            <a:spLocks noGrp="1"/>
          </p:cNvSpPr>
          <p:nvPr>
            <p:ph type="sldNum" sz="quarter" idx="12"/>
          </p:nvPr>
        </p:nvSpPr>
        <p:spPr/>
        <p:txBody>
          <a:bodyPr/>
          <a:lstStyle/>
          <a:p>
            <a:fld id="{4FAB73BC-B049-4115-A692-8D63A059BFB8}" type="slidenum">
              <a:rPr lang="en-US" smtClean="0"/>
              <a:t>38</a:t>
            </a:fld>
            <a:endParaRPr lang="en-US"/>
          </a:p>
        </p:txBody>
      </p:sp>
      <p:graphicFrame>
        <p:nvGraphicFramePr>
          <p:cNvPr id="8" name="表格 7"/>
          <p:cNvGraphicFramePr>
            <a:graphicFrameLocks noGrp="1"/>
          </p:cNvGraphicFramePr>
          <p:nvPr>
            <p:extLst>
              <p:ext uri="{D42A27DB-BD31-4B8C-83A1-F6EECF244321}">
                <p14:modId xmlns:p14="http://schemas.microsoft.com/office/powerpoint/2010/main" val="1876482249"/>
              </p:ext>
            </p:extLst>
          </p:nvPr>
        </p:nvGraphicFramePr>
        <p:xfrm>
          <a:off x="1106803" y="1057492"/>
          <a:ext cx="9363973" cy="4178637"/>
        </p:xfrm>
        <a:graphic>
          <a:graphicData uri="http://schemas.openxmlformats.org/drawingml/2006/table">
            <a:tbl>
              <a:tblPr>
                <a:tableStyleId>{5C22544A-7EE6-4342-B048-85BDC9FD1C3A}</a:tableStyleId>
              </a:tblPr>
              <a:tblGrid>
                <a:gridCol w="4332288">
                  <a:extLst>
                    <a:ext uri="{9D8B030D-6E8A-4147-A177-3AD203B41FA5}">
                      <a16:colId xmlns:a16="http://schemas.microsoft.com/office/drawing/2014/main" xmlns="" val="1460960002"/>
                    </a:ext>
                  </a:extLst>
                </a:gridCol>
                <a:gridCol w="1212721">
                  <a:extLst>
                    <a:ext uri="{9D8B030D-6E8A-4147-A177-3AD203B41FA5}">
                      <a16:colId xmlns:a16="http://schemas.microsoft.com/office/drawing/2014/main" xmlns="" val="1917616206"/>
                    </a:ext>
                  </a:extLst>
                </a:gridCol>
                <a:gridCol w="1255059">
                  <a:extLst>
                    <a:ext uri="{9D8B030D-6E8A-4147-A177-3AD203B41FA5}">
                      <a16:colId xmlns:a16="http://schemas.microsoft.com/office/drawing/2014/main" xmlns="" val="1651855413"/>
                    </a:ext>
                  </a:extLst>
                </a:gridCol>
                <a:gridCol w="1174376">
                  <a:extLst>
                    <a:ext uri="{9D8B030D-6E8A-4147-A177-3AD203B41FA5}">
                      <a16:colId xmlns:a16="http://schemas.microsoft.com/office/drawing/2014/main" xmlns="" val="3502022669"/>
                    </a:ext>
                  </a:extLst>
                </a:gridCol>
                <a:gridCol w="1389529">
                  <a:extLst>
                    <a:ext uri="{9D8B030D-6E8A-4147-A177-3AD203B41FA5}">
                      <a16:colId xmlns:a16="http://schemas.microsoft.com/office/drawing/2014/main" xmlns="" val="2580891706"/>
                    </a:ext>
                  </a:extLst>
                </a:gridCol>
              </a:tblGrid>
              <a:tr h="379487">
                <a:tc>
                  <a:txBody>
                    <a:bodyPr/>
                    <a:lstStyle/>
                    <a:p>
                      <a:pPr algn="l" fontAlgn="ctr"/>
                      <a:r>
                        <a:rPr lang="zh-TW" altLang="en-US" sz="1600" u="none" strike="noStrike" dirty="0">
                          <a:effectLst/>
                        </a:rPr>
                        <a:t>專業服務題項</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tc>
                  <a:txBody>
                    <a:bodyPr/>
                    <a:lstStyle/>
                    <a:p>
                      <a:pPr algn="ctr"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日間部</a:t>
                      </a:r>
                    </a:p>
                  </a:txBody>
                  <a:tcPr marL="9525" marR="9525" marT="9525" marB="0" anchor="ctr">
                    <a:solidFill>
                      <a:schemeClr val="accent6">
                        <a:lumMod val="60000"/>
                        <a:lumOff val="40000"/>
                      </a:schemeClr>
                    </a:solidFill>
                  </a:tcPr>
                </a:tc>
                <a:tc>
                  <a:txBody>
                    <a:bodyPr/>
                    <a:lstStyle/>
                    <a:p>
                      <a:pPr algn="ctr"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進修部</a:t>
                      </a:r>
                    </a:p>
                  </a:txBody>
                  <a:tcPr marL="9525" marR="9525" marT="9525" marB="0" anchor="ctr">
                    <a:solidFill>
                      <a:schemeClr val="accent6">
                        <a:lumMod val="60000"/>
                        <a:lumOff val="40000"/>
                      </a:schemeClr>
                    </a:solidFill>
                  </a:tcPr>
                </a:tc>
                <a:tc>
                  <a:txBody>
                    <a:bodyPr/>
                    <a:lstStyle/>
                    <a:p>
                      <a:pPr algn="ctr"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碩士班</a:t>
                      </a:r>
                    </a:p>
                  </a:txBody>
                  <a:tcPr marL="9525" marR="9525" marT="9525" marB="0" anchor="ctr">
                    <a:solidFill>
                      <a:schemeClr val="accent6">
                        <a:lumMod val="60000"/>
                        <a:lumOff val="40000"/>
                      </a:schemeClr>
                    </a:solidFill>
                  </a:tcPr>
                </a:tc>
                <a:tc>
                  <a:txBody>
                    <a:bodyPr/>
                    <a:lstStyle/>
                    <a:p>
                      <a:pPr algn="ctr"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碩士在職專班</a:t>
                      </a:r>
                    </a:p>
                  </a:txBody>
                  <a:tcPr marL="9525" marR="9525" marT="9525" marB="0" anchor="ctr">
                    <a:solidFill>
                      <a:schemeClr val="accent6">
                        <a:lumMod val="60000"/>
                        <a:lumOff val="40000"/>
                      </a:schemeClr>
                    </a:solidFill>
                  </a:tcPr>
                </a:tc>
                <a:extLst>
                  <a:ext uri="{0D108BD9-81ED-4DB2-BD59-A6C34878D82A}">
                    <a16:rowId xmlns:a16="http://schemas.microsoft.com/office/drawing/2014/main" xmlns="" val="2551871228"/>
                  </a:ext>
                </a:extLst>
              </a:tr>
              <a:tr h="379487">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您對閱覽圖書環境之管理作業是感覺</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4.327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4.643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4.222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4.167 </a:t>
                      </a:r>
                    </a:p>
                  </a:txBody>
                  <a:tcPr marL="9525" marR="9525" marT="9525" marB="0" anchor="ctr"/>
                </a:tc>
                <a:extLst>
                  <a:ext uri="{0D108BD9-81ED-4DB2-BD59-A6C34878D82A}">
                    <a16:rowId xmlns:a16="http://schemas.microsoft.com/office/drawing/2014/main" xmlns="" val="662759948"/>
                  </a:ext>
                </a:extLst>
              </a:tr>
              <a:tr h="379487">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您對書籍、期刊、電子書、電子資料庫等館藏資源感覺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4.193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4.571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3.833 </a:t>
                      </a:r>
                    </a:p>
                  </a:txBody>
                  <a:tcPr marL="9525" marR="9525" marT="9525" marB="0" anchor="ctr"/>
                </a:tc>
                <a:extLst>
                  <a:ext uri="{0D108BD9-81ED-4DB2-BD59-A6C34878D82A}">
                    <a16:rowId xmlns:a16="http://schemas.microsoft.com/office/drawing/2014/main" xmlns="" val="4181967818"/>
                  </a:ext>
                </a:extLst>
              </a:tr>
              <a:tr h="379487">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您對借、還書之相關服務感覺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4.255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4.643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4.389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extLst>
                  <a:ext uri="{0D108BD9-81ED-4DB2-BD59-A6C34878D82A}">
                    <a16:rowId xmlns:a16="http://schemas.microsoft.com/office/drawing/2014/main" xmlns="" val="4081514164"/>
                  </a:ext>
                </a:extLst>
              </a:tr>
              <a:tr h="379487">
                <a:tc>
                  <a:txBody>
                    <a:bodyPr/>
                    <a:lstStyle/>
                    <a:p>
                      <a:pPr algn="l" fontAlgn="ctr"/>
                      <a:r>
                        <a:rPr lang="zh-TW" altLang="en-US" sz="1400" b="0" i="0" u="none" strike="noStrike">
                          <a:solidFill>
                            <a:srgbClr val="000000"/>
                          </a:solidFill>
                          <a:effectLst/>
                          <a:latin typeface="新細明體" panose="02020500000000000000" pitchFamily="18" charset="-120"/>
                          <a:ea typeface="新細明體" panose="02020500000000000000" pitchFamily="18" charset="-120"/>
                        </a:rPr>
                        <a:t>您對借書的到期及逾期通知之服務感覺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4.207 </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4.571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4.389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4.333 </a:t>
                      </a:r>
                    </a:p>
                  </a:txBody>
                  <a:tcPr marL="9525" marR="9525" marT="9525" marB="0" anchor="ctr"/>
                </a:tc>
                <a:extLst>
                  <a:ext uri="{0D108BD9-81ED-4DB2-BD59-A6C34878D82A}">
                    <a16:rowId xmlns:a16="http://schemas.microsoft.com/office/drawing/2014/main" xmlns="" val="1280324542"/>
                  </a:ext>
                </a:extLst>
              </a:tr>
              <a:tr h="503940">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您對線上查詢系統</a:t>
                      </a:r>
                      <a:r>
                        <a:rPr lang="en-US" altLang="zh-TW" sz="1400" b="0" i="0" u="none" strike="noStrike" dirty="0">
                          <a:solidFill>
                            <a:srgbClr val="000000"/>
                          </a:solidFill>
                          <a:effectLst/>
                          <a:latin typeface="新細明體" panose="02020500000000000000" pitchFamily="18" charset="-120"/>
                          <a:ea typeface="新細明體" panose="02020500000000000000" pitchFamily="18" charset="-120"/>
                        </a:rPr>
                        <a:t>(</a:t>
                      </a: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如館藏查詢</a:t>
                      </a:r>
                      <a:r>
                        <a:rPr lang="en-US" altLang="zh-TW" sz="1400" b="0" i="0" u="none" strike="noStrike" dirty="0">
                          <a:solidFill>
                            <a:srgbClr val="000000"/>
                          </a:solidFill>
                          <a:effectLst/>
                          <a:latin typeface="新細明體" panose="02020500000000000000" pitchFamily="18" charset="-120"/>
                          <a:ea typeface="新細明體" panose="02020500000000000000" pitchFamily="18" charset="-120"/>
                        </a:rPr>
                        <a:t>)</a:t>
                      </a: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的服務感覺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4.181 </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4.571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3.944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4.167 </a:t>
                      </a:r>
                    </a:p>
                  </a:txBody>
                  <a:tcPr marL="9525" marR="9525" marT="9525" marB="0" anchor="ctr"/>
                </a:tc>
                <a:extLst>
                  <a:ext uri="{0D108BD9-81ED-4DB2-BD59-A6C34878D82A}">
                    <a16:rowId xmlns:a16="http://schemas.microsoft.com/office/drawing/2014/main" xmlns="" val="2251601281"/>
                  </a:ext>
                </a:extLst>
              </a:tr>
              <a:tr h="379487">
                <a:tc>
                  <a:txBody>
                    <a:bodyPr/>
                    <a:lstStyle/>
                    <a:p>
                      <a:pPr algn="l" fontAlgn="ctr"/>
                      <a:r>
                        <a:rPr lang="zh-TW" altLang="en-US" sz="1400" b="0" i="0" u="none" strike="noStrike">
                          <a:solidFill>
                            <a:srgbClr val="000000"/>
                          </a:solidFill>
                          <a:effectLst/>
                          <a:latin typeface="新細明體" panose="02020500000000000000" pitchFamily="18" charset="-120"/>
                          <a:ea typeface="新細明體" panose="02020500000000000000" pitchFamily="18" charset="-120"/>
                        </a:rPr>
                        <a:t>您對圖書館之設施及其品質感覺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4.296 </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4.714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4.222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extLst>
                  <a:ext uri="{0D108BD9-81ED-4DB2-BD59-A6C34878D82A}">
                    <a16:rowId xmlns:a16="http://schemas.microsoft.com/office/drawing/2014/main" xmlns="" val="491652379"/>
                  </a:ext>
                </a:extLst>
              </a:tr>
              <a:tr h="379487">
                <a:tc>
                  <a:txBody>
                    <a:bodyPr/>
                    <a:lstStyle/>
                    <a:p>
                      <a:pPr algn="l" fontAlgn="ctr"/>
                      <a:r>
                        <a:rPr lang="zh-TW" altLang="en-US" sz="1400" b="0" i="0" u="none" strike="noStrike">
                          <a:solidFill>
                            <a:srgbClr val="000000"/>
                          </a:solidFill>
                          <a:effectLst/>
                          <a:latin typeface="新細明體" panose="02020500000000000000" pitchFamily="18" charset="-120"/>
                          <a:ea typeface="新細明體" panose="02020500000000000000" pitchFamily="18" charset="-120"/>
                        </a:rPr>
                        <a:t>您對提供的暢銷書及新書資訊服務滿意嗎</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4.179 </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4.571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extLst>
                  <a:ext uri="{0D108BD9-81ED-4DB2-BD59-A6C34878D82A}">
                    <a16:rowId xmlns:a16="http://schemas.microsoft.com/office/drawing/2014/main" xmlns="" val="1638855604"/>
                  </a:ext>
                </a:extLst>
              </a:tr>
              <a:tr h="126692">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您對所舉辦活動的專業品質感覺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4.148 </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4.571 </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extLst>
                  <a:ext uri="{0D108BD9-81ED-4DB2-BD59-A6C34878D82A}">
                    <a16:rowId xmlns:a16="http://schemas.microsoft.com/office/drawing/2014/main" xmlns="" val="1629132810"/>
                  </a:ext>
                </a:extLst>
              </a:tr>
              <a:tr h="126692">
                <a:tc>
                  <a:txBody>
                    <a:bodyPr/>
                    <a:lstStyle/>
                    <a:p>
                      <a:pPr algn="ctr" rtl="0" fontAlgn="b"/>
                      <a:r>
                        <a:rPr lang="zh-TW" altLang="en-US" sz="1700" b="0" i="0" u="none" strike="noStrike" dirty="0" smtClean="0">
                          <a:solidFill>
                            <a:srgbClr val="000000"/>
                          </a:solidFill>
                          <a:effectLst/>
                          <a:latin typeface="Arial" panose="020B0604020202020204" pitchFamily="34" charset="0"/>
                          <a:ea typeface="新細明體" panose="02020500000000000000" pitchFamily="18" charset="-120"/>
                        </a:rPr>
                        <a:t>平均</a:t>
                      </a:r>
                      <a:endParaRPr lang="en-US" altLang="zh-TW" sz="1700" b="0" i="0" u="none" strike="noStrike" dirty="0">
                        <a:solidFill>
                          <a:srgbClr val="000000"/>
                        </a:solidFill>
                        <a:effectLst/>
                        <a:latin typeface="Arial" panose="020B0604020202020204" pitchFamily="34" charset="0"/>
                        <a:ea typeface="新細明體" panose="02020500000000000000" pitchFamily="18" charset="-120"/>
                      </a:endParaRPr>
                    </a:p>
                  </a:txBody>
                  <a:tcPr marL="7620" marR="7620" marT="7620" marB="0" anchor="b"/>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4.22</a:t>
                      </a:r>
                    </a:p>
                  </a:txBody>
                  <a:tcPr marL="7620" marR="7620" marT="7620" marB="0" anchor="b"/>
                </a:tc>
                <a:tc>
                  <a:txBody>
                    <a:bodyPr/>
                    <a:lstStyle/>
                    <a:p>
                      <a:pPr algn="ctr" rtl="0" fontAlgn="b"/>
                      <a:r>
                        <a:rPr lang="en-US" altLang="zh-TW" sz="1700" b="0" i="0" u="none" strike="noStrike">
                          <a:solidFill>
                            <a:srgbClr val="000000"/>
                          </a:solidFill>
                          <a:effectLst/>
                          <a:latin typeface="Arial" panose="020B0604020202020204" pitchFamily="34" charset="0"/>
                          <a:ea typeface="新細明體" panose="02020500000000000000" pitchFamily="18" charset="-120"/>
                        </a:rPr>
                        <a:t>4.61</a:t>
                      </a:r>
                    </a:p>
                  </a:txBody>
                  <a:tcPr marL="7620" marR="7620" marT="7620" marB="0" anchor="b"/>
                </a:tc>
                <a:tc>
                  <a:txBody>
                    <a:bodyPr/>
                    <a:lstStyle/>
                    <a:p>
                      <a:pPr algn="ctr" rtl="0" fontAlgn="b"/>
                      <a:r>
                        <a:rPr lang="en-US" altLang="zh-TW" sz="1700" b="0" i="0" u="none" strike="noStrike">
                          <a:solidFill>
                            <a:srgbClr val="000000"/>
                          </a:solidFill>
                          <a:effectLst/>
                          <a:latin typeface="Arial" panose="020B0604020202020204" pitchFamily="34" charset="0"/>
                          <a:ea typeface="新細明體" panose="02020500000000000000" pitchFamily="18" charset="-120"/>
                        </a:rPr>
                        <a:t>4.15</a:t>
                      </a:r>
                    </a:p>
                  </a:txBody>
                  <a:tcPr marL="7620" marR="7620" marT="7620" marB="0" anchor="b"/>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4.06</a:t>
                      </a:r>
                    </a:p>
                  </a:txBody>
                  <a:tcPr marL="7620" marR="7620" marT="7620" marB="0" anchor="b"/>
                </a:tc>
              </a:tr>
              <a:tr h="482983">
                <a:tc>
                  <a:txBody>
                    <a:bodyPr/>
                    <a:lstStyle/>
                    <a:p>
                      <a:pPr algn="l" fontAlgn="ctr"/>
                      <a:r>
                        <a:rPr lang="zh-TW" altLang="en-US" sz="1400" b="1" u="none" strike="noStrike" dirty="0" smtClean="0">
                          <a:effectLst/>
                        </a:rPr>
                        <a:t>全校專業服務滿意度平均</a:t>
                      </a:r>
                      <a:endParaRPr lang="zh-TW" altLang="en-US" sz="1400" b="1" i="0" u="none" strike="noStrike" dirty="0">
                        <a:solidFill>
                          <a:srgbClr val="000000"/>
                        </a:solidFill>
                        <a:effectLst/>
                        <a:latin typeface="新細明體" panose="02020500000000000000" pitchFamily="18" charset="-120"/>
                        <a:ea typeface="+mn-ea"/>
                      </a:endParaRPr>
                    </a:p>
                  </a:txBody>
                  <a:tcPr marL="9525" marR="9525" marT="9525" marB="0" anchor="ctr">
                    <a:solidFill>
                      <a:schemeClr val="accent4">
                        <a:lumMod val="60000"/>
                        <a:lumOff val="40000"/>
                      </a:schemeClr>
                    </a:solidFill>
                  </a:tcPr>
                </a:tc>
                <a:tc gridSpan="4">
                  <a:txBody>
                    <a:bodyPr/>
                    <a:lstStyle/>
                    <a:p>
                      <a:pPr algn="ctr" fontAlgn="ctr"/>
                      <a:r>
                        <a:rPr lang="en-US" altLang="zh-TW" sz="1600" b="0" i="0" u="none" strike="noStrike" dirty="0">
                          <a:solidFill>
                            <a:schemeClr val="tx1"/>
                          </a:solidFill>
                          <a:effectLst/>
                          <a:latin typeface="+mn-ea"/>
                          <a:ea typeface="+mn-ea"/>
                        </a:rPr>
                        <a:t>4.031</a:t>
                      </a:r>
                      <a:endParaRPr lang="en-US" altLang="zh-TW" sz="1600" b="0" i="0" u="none" strike="noStrike" dirty="0">
                        <a:solidFill>
                          <a:srgbClr val="FF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4">
                        <a:lumMod val="60000"/>
                        <a:lumOff val="40000"/>
                      </a:schemeClr>
                    </a:solidFill>
                  </a:tcPr>
                </a:tc>
                <a:tc hMerge="1">
                  <a:txBody>
                    <a:bodyPr/>
                    <a:lstStyle/>
                    <a:p>
                      <a:endParaRPr lang="zh-TW" altLang="en-US" dirty="0"/>
                    </a:p>
                  </a:txBody>
                  <a:tcPr/>
                </a:tc>
                <a:tc hMerge="1">
                  <a:txBody>
                    <a:bodyPr/>
                    <a:lstStyle/>
                    <a:p>
                      <a:pPr algn="ctr" fontAlgn="ctr"/>
                      <a:endParaRPr lang="en-US" altLang="zh-TW" sz="1600" b="0" i="0" u="none" strike="noStrike" dirty="0">
                        <a:solidFill>
                          <a:srgbClr val="FF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4">
                        <a:lumMod val="60000"/>
                        <a:lumOff val="40000"/>
                      </a:schemeClr>
                    </a:solidFill>
                  </a:tcPr>
                </a:tc>
                <a:tc hMerge="1">
                  <a:txBody>
                    <a:bodyPr/>
                    <a:lstStyle/>
                    <a:p>
                      <a:pPr algn="ctr" fontAlgn="ctr"/>
                      <a:endParaRPr lang="en-US" altLang="zh-TW" sz="1600" b="0" i="0" u="none" strike="noStrike" dirty="0">
                        <a:solidFill>
                          <a:srgbClr val="FF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4">
                        <a:lumMod val="60000"/>
                        <a:lumOff val="40000"/>
                      </a:schemeClr>
                    </a:solidFill>
                  </a:tcPr>
                </a:tc>
                <a:extLst>
                  <a:ext uri="{0D108BD9-81ED-4DB2-BD59-A6C34878D82A}">
                    <a16:rowId xmlns:a16="http://schemas.microsoft.com/office/drawing/2014/main" xmlns="" val="3331496473"/>
                  </a:ext>
                </a:extLst>
              </a:tr>
            </a:tbl>
          </a:graphicData>
        </a:graphic>
      </p:graphicFrame>
      <p:pic>
        <p:nvPicPr>
          <p:cNvPr id="9" name="Picture 4" descr="ãäºè» åç¤º å¡é ççãçåçæå°çµæ"/>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3983" y="386115"/>
            <a:ext cx="1534053" cy="1962287"/>
          </a:xfrm>
          <a:prstGeom prst="rect">
            <a:avLst/>
          </a:prstGeom>
          <a:noFill/>
          <a:extLst>
            <a:ext uri="{909E8E84-426E-40DD-AFC4-6F175D3DCCD1}">
              <a14:hiddenFill xmlns:a14="http://schemas.microsoft.com/office/drawing/2010/main">
                <a:solidFill>
                  <a:srgbClr val="FFFFFF"/>
                </a:solidFill>
              </a14:hiddenFill>
            </a:ext>
          </a:extLst>
        </p:spPr>
      </p:pic>
      <p:sp>
        <p:nvSpPr>
          <p:cNvPr id="3" name="文字方塊 2"/>
          <p:cNvSpPr txBox="1"/>
          <p:nvPr/>
        </p:nvSpPr>
        <p:spPr>
          <a:xfrm>
            <a:off x="10879191" y="477943"/>
            <a:ext cx="577402" cy="1015663"/>
          </a:xfrm>
          <a:prstGeom prst="rect">
            <a:avLst/>
          </a:prstGeom>
          <a:noFill/>
        </p:spPr>
        <p:txBody>
          <a:bodyPr wrap="none" rtlCol="0">
            <a:spAutoFit/>
          </a:bodyPr>
          <a:lstStyle/>
          <a:p>
            <a:r>
              <a:rPr lang="en-US" altLang="zh-TW" sz="6000" dirty="0" smtClean="0">
                <a:solidFill>
                  <a:srgbClr val="FF0000"/>
                </a:solidFill>
              </a:rPr>
              <a:t>2</a:t>
            </a:r>
            <a:endParaRPr lang="zh-TW" altLang="en-US" sz="6000" dirty="0">
              <a:solidFill>
                <a:srgbClr val="FF0000"/>
              </a:solidFill>
            </a:endParaRPr>
          </a:p>
        </p:txBody>
      </p:sp>
      <p:sp>
        <p:nvSpPr>
          <p:cNvPr id="10" name="爆炸 2 9"/>
          <p:cNvSpPr/>
          <p:nvPr/>
        </p:nvSpPr>
        <p:spPr>
          <a:xfrm rot="21198535">
            <a:off x="8102853" y="4437814"/>
            <a:ext cx="5013610" cy="2286156"/>
          </a:xfrm>
          <a:prstGeom prst="irregularSeal2">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zh-TW" altLang="en-US" dirty="0" smtClean="0"/>
              <a:t>太強了</a:t>
            </a:r>
            <a:r>
              <a:rPr lang="en-US" altLang="zh-TW" dirty="0" smtClean="0"/>
              <a:t>!</a:t>
            </a:r>
            <a:r>
              <a:rPr lang="zh-TW" altLang="en-US" dirty="0" smtClean="0"/>
              <a:t>全校教職員生均認可的單位</a:t>
            </a:r>
            <a:endParaRPr lang="zh-TW" altLang="en-US" dirty="0"/>
          </a:p>
        </p:txBody>
      </p:sp>
    </p:spTree>
    <p:extLst>
      <p:ext uri="{BB962C8B-B14F-4D97-AF65-F5344CB8AC3E}">
        <p14:creationId xmlns:p14="http://schemas.microsoft.com/office/powerpoint/2010/main" val="3808394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357887" y="480407"/>
            <a:ext cx="7866256" cy="984885"/>
          </a:xfrm>
          <a:prstGeom prst="rect">
            <a:avLst/>
          </a:prstGeom>
        </p:spPr>
        <p:txBody>
          <a:bodyPr wrap="none">
            <a:spAutoFit/>
          </a:bodyPr>
          <a:lstStyle/>
          <a:p>
            <a:pPr algn="ctr"/>
            <a:r>
              <a:rPr lang="zh-TW" altLang="en-US" sz="4000" b="1" dirty="0"/>
              <a:t>推廣教育中心服務題項分析</a:t>
            </a:r>
            <a:r>
              <a:rPr lang="en-US" altLang="zh-TW" b="1" dirty="0">
                <a:solidFill>
                  <a:srgbClr val="FF0000"/>
                </a:solidFill>
              </a:rPr>
              <a:t>(</a:t>
            </a:r>
            <a:r>
              <a:rPr lang="zh-TW" altLang="en-US" b="1" dirty="0">
                <a:solidFill>
                  <a:srgbClr val="FF0000"/>
                </a:solidFill>
              </a:rPr>
              <a:t>受訪對像學生</a:t>
            </a:r>
            <a:r>
              <a:rPr lang="en-US" altLang="zh-TW" b="1" dirty="0">
                <a:solidFill>
                  <a:srgbClr val="FF0000"/>
                </a:solidFill>
              </a:rPr>
              <a:t>)</a:t>
            </a:r>
            <a:endParaRPr lang="zh-TW" altLang="en-US" sz="3200" b="1" dirty="0">
              <a:solidFill>
                <a:srgbClr val="FF0000"/>
              </a:solidFill>
            </a:endParaRPr>
          </a:p>
          <a:p>
            <a:pPr algn="ctr"/>
            <a:endParaRPr lang="zh-TW" altLang="en-US" b="1" dirty="0"/>
          </a:p>
        </p:txBody>
      </p:sp>
      <p:sp>
        <p:nvSpPr>
          <p:cNvPr id="5" name="日期版面配置區 4"/>
          <p:cNvSpPr>
            <a:spLocks noGrp="1"/>
          </p:cNvSpPr>
          <p:nvPr>
            <p:ph type="dt" sz="half" idx="4294967295"/>
          </p:nvPr>
        </p:nvSpPr>
        <p:spPr>
          <a:xfrm>
            <a:off x="9808856" y="6492874"/>
            <a:ext cx="1143000" cy="365125"/>
          </a:xfrm>
        </p:spPr>
        <p:txBody>
          <a:bodyPr/>
          <a:lstStyle/>
          <a:p>
            <a:fld id="{AF7524FC-9E06-4AC8-A2ED-615A869AABC9}" type="datetime1">
              <a:rPr lang="en-US" altLang="zh-TW" smtClean="0"/>
              <a:t>6/25/2018</a:t>
            </a:fld>
            <a:endParaRPr lang="en-US"/>
          </a:p>
        </p:txBody>
      </p:sp>
      <p:sp>
        <p:nvSpPr>
          <p:cNvPr id="7" name="投影片編號版面配置區 6"/>
          <p:cNvSpPr>
            <a:spLocks noGrp="1"/>
          </p:cNvSpPr>
          <p:nvPr>
            <p:ph type="sldNum" sz="quarter" idx="12"/>
          </p:nvPr>
        </p:nvSpPr>
        <p:spPr/>
        <p:txBody>
          <a:bodyPr/>
          <a:lstStyle/>
          <a:p>
            <a:fld id="{4FAB73BC-B049-4115-A692-8D63A059BFB8}" type="slidenum">
              <a:rPr lang="en-US" smtClean="0"/>
              <a:t>39</a:t>
            </a:fld>
            <a:endParaRPr lang="en-US"/>
          </a:p>
        </p:txBody>
      </p:sp>
      <p:graphicFrame>
        <p:nvGraphicFramePr>
          <p:cNvPr id="8" name="表格 7"/>
          <p:cNvGraphicFramePr>
            <a:graphicFrameLocks noGrp="1"/>
          </p:cNvGraphicFramePr>
          <p:nvPr>
            <p:extLst>
              <p:ext uri="{D42A27DB-BD31-4B8C-83A1-F6EECF244321}">
                <p14:modId xmlns:p14="http://schemas.microsoft.com/office/powerpoint/2010/main" val="3951348455"/>
              </p:ext>
            </p:extLst>
          </p:nvPr>
        </p:nvGraphicFramePr>
        <p:xfrm>
          <a:off x="1509294" y="1465292"/>
          <a:ext cx="8141531" cy="4437773"/>
        </p:xfrm>
        <a:graphic>
          <a:graphicData uri="http://schemas.openxmlformats.org/drawingml/2006/table">
            <a:tbl>
              <a:tblPr>
                <a:tableStyleId>{5C22544A-7EE6-4342-B048-85BDC9FD1C3A}</a:tableStyleId>
              </a:tblPr>
              <a:tblGrid>
                <a:gridCol w="4338638">
                  <a:extLst>
                    <a:ext uri="{9D8B030D-6E8A-4147-A177-3AD203B41FA5}">
                      <a16:colId xmlns:a16="http://schemas.microsoft.com/office/drawing/2014/main" xmlns="" val="1460960002"/>
                    </a:ext>
                  </a:extLst>
                </a:gridCol>
                <a:gridCol w="807961">
                  <a:extLst>
                    <a:ext uri="{9D8B030D-6E8A-4147-A177-3AD203B41FA5}">
                      <a16:colId xmlns:a16="http://schemas.microsoft.com/office/drawing/2014/main" xmlns="" val="1917616206"/>
                    </a:ext>
                  </a:extLst>
                </a:gridCol>
                <a:gridCol w="807961">
                  <a:extLst>
                    <a:ext uri="{9D8B030D-6E8A-4147-A177-3AD203B41FA5}">
                      <a16:colId xmlns:a16="http://schemas.microsoft.com/office/drawing/2014/main" xmlns="" val="1651855413"/>
                    </a:ext>
                  </a:extLst>
                </a:gridCol>
                <a:gridCol w="807961">
                  <a:extLst>
                    <a:ext uri="{9D8B030D-6E8A-4147-A177-3AD203B41FA5}">
                      <a16:colId xmlns:a16="http://schemas.microsoft.com/office/drawing/2014/main" xmlns="" val="3502022669"/>
                    </a:ext>
                  </a:extLst>
                </a:gridCol>
                <a:gridCol w="1379010">
                  <a:extLst>
                    <a:ext uri="{9D8B030D-6E8A-4147-A177-3AD203B41FA5}">
                      <a16:colId xmlns:a16="http://schemas.microsoft.com/office/drawing/2014/main" xmlns="" val="2580891706"/>
                    </a:ext>
                  </a:extLst>
                </a:gridCol>
              </a:tblGrid>
              <a:tr h="418631">
                <a:tc>
                  <a:txBody>
                    <a:bodyPr/>
                    <a:lstStyle/>
                    <a:p>
                      <a:pPr algn="l" fontAlgn="ctr"/>
                      <a:r>
                        <a:rPr lang="zh-TW" altLang="en-US" sz="1600" u="none" strike="noStrike" dirty="0">
                          <a:effectLst/>
                        </a:rPr>
                        <a:t>專業服務題項</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tc>
                  <a:txBody>
                    <a:bodyPr/>
                    <a:lstStyle/>
                    <a:p>
                      <a:pPr algn="ctr"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日間部</a:t>
                      </a:r>
                    </a:p>
                  </a:txBody>
                  <a:tcPr marL="9525" marR="9525" marT="9525" marB="0" anchor="ctr">
                    <a:solidFill>
                      <a:schemeClr val="accent6">
                        <a:lumMod val="60000"/>
                        <a:lumOff val="40000"/>
                      </a:schemeClr>
                    </a:solidFill>
                  </a:tcPr>
                </a:tc>
                <a:tc>
                  <a:txBody>
                    <a:bodyPr/>
                    <a:lstStyle/>
                    <a:p>
                      <a:pPr algn="ctr"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進修部</a:t>
                      </a:r>
                    </a:p>
                  </a:txBody>
                  <a:tcPr marL="9525" marR="9525" marT="9525" marB="0" anchor="ctr">
                    <a:solidFill>
                      <a:schemeClr val="accent6">
                        <a:lumMod val="60000"/>
                        <a:lumOff val="40000"/>
                      </a:schemeClr>
                    </a:solidFill>
                  </a:tcPr>
                </a:tc>
                <a:tc>
                  <a:txBody>
                    <a:bodyPr/>
                    <a:lstStyle/>
                    <a:p>
                      <a:pPr algn="ctr"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碩士班</a:t>
                      </a:r>
                    </a:p>
                  </a:txBody>
                  <a:tcPr marL="9525" marR="9525" marT="9525" marB="0" anchor="ctr">
                    <a:solidFill>
                      <a:schemeClr val="accent6">
                        <a:lumMod val="60000"/>
                        <a:lumOff val="40000"/>
                      </a:schemeClr>
                    </a:solidFill>
                  </a:tcPr>
                </a:tc>
                <a:tc>
                  <a:txBody>
                    <a:bodyPr/>
                    <a:lstStyle/>
                    <a:p>
                      <a:pPr algn="ctr"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碩士在職專班</a:t>
                      </a:r>
                    </a:p>
                  </a:txBody>
                  <a:tcPr marL="9525" marR="9525" marT="9525" marB="0" anchor="ctr">
                    <a:solidFill>
                      <a:schemeClr val="accent6">
                        <a:lumMod val="60000"/>
                        <a:lumOff val="40000"/>
                      </a:schemeClr>
                    </a:solidFill>
                  </a:tcPr>
                </a:tc>
                <a:extLst>
                  <a:ext uri="{0D108BD9-81ED-4DB2-BD59-A6C34878D82A}">
                    <a16:rowId xmlns:a16="http://schemas.microsoft.com/office/drawing/2014/main" xmlns="" val="2551871228"/>
                  </a:ext>
                </a:extLst>
              </a:tr>
              <a:tr h="418631">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您對推廣中心推廣教育業務的服務品質感覺</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4.294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4.600 </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4.111 </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3.500 </a:t>
                      </a:r>
                    </a:p>
                  </a:txBody>
                  <a:tcPr marL="9525" marR="9525" marT="9525" marB="0" anchor="ctr"/>
                </a:tc>
                <a:extLst>
                  <a:ext uri="{0D108BD9-81ED-4DB2-BD59-A6C34878D82A}">
                    <a16:rowId xmlns:a16="http://schemas.microsoft.com/office/drawing/2014/main" xmlns="" val="662759948"/>
                  </a:ext>
                </a:extLst>
              </a:tr>
              <a:tr h="418631">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您對推廣中心招生宣導業務的服務品質感覺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4.078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4.600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3.889 </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3.500 </a:t>
                      </a:r>
                    </a:p>
                  </a:txBody>
                  <a:tcPr marL="9525" marR="9525" marT="9525" marB="0" anchor="ctr"/>
                </a:tc>
                <a:extLst>
                  <a:ext uri="{0D108BD9-81ED-4DB2-BD59-A6C34878D82A}">
                    <a16:rowId xmlns:a16="http://schemas.microsoft.com/office/drawing/2014/main" xmlns="" val="4181967818"/>
                  </a:ext>
                </a:extLst>
              </a:tr>
              <a:tr h="418631">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您對推廣中心城區部的場地品質感覺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4.078 </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4.600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3.556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3.500 </a:t>
                      </a:r>
                    </a:p>
                  </a:txBody>
                  <a:tcPr marL="9525" marR="9525" marT="9525" marB="0" anchor="ctr"/>
                </a:tc>
                <a:extLst>
                  <a:ext uri="{0D108BD9-81ED-4DB2-BD59-A6C34878D82A}">
                    <a16:rowId xmlns:a16="http://schemas.microsoft.com/office/drawing/2014/main" xmlns="" val="4081514164"/>
                  </a:ext>
                </a:extLst>
              </a:tr>
              <a:tr h="418631">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您對推廣中心所安排之課程及師資的品質感覺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4.196 </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4.800 </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4.111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extLst>
                  <a:ext uri="{0D108BD9-81ED-4DB2-BD59-A6C34878D82A}">
                    <a16:rowId xmlns:a16="http://schemas.microsoft.com/office/drawing/2014/main" xmlns="" val="1280324542"/>
                  </a:ext>
                </a:extLst>
              </a:tr>
              <a:tr h="555922">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您對推廣中心各項進修訊息，電話洽詢服務感覺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4.255 </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4.800 </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3.500 </a:t>
                      </a:r>
                    </a:p>
                  </a:txBody>
                  <a:tcPr marL="9525" marR="9525" marT="9525" marB="0" anchor="ctr"/>
                </a:tc>
                <a:extLst>
                  <a:ext uri="{0D108BD9-81ED-4DB2-BD59-A6C34878D82A}">
                    <a16:rowId xmlns:a16="http://schemas.microsoft.com/office/drawing/2014/main" xmlns="" val="2251601281"/>
                  </a:ext>
                </a:extLst>
              </a:tr>
              <a:tr h="418631">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請問你對推廣中心之網頁資訊、內容更新感覺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4.176 </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4.600 </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3.778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3.500 </a:t>
                      </a:r>
                    </a:p>
                  </a:txBody>
                  <a:tcPr marL="9525" marR="9525" marT="9525" marB="0" anchor="ctr"/>
                </a:tc>
                <a:extLst>
                  <a:ext uri="{0D108BD9-81ED-4DB2-BD59-A6C34878D82A}">
                    <a16:rowId xmlns:a16="http://schemas.microsoft.com/office/drawing/2014/main" xmlns="" val="491652379"/>
                  </a:ext>
                </a:extLst>
              </a:tr>
              <a:tr h="418631">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您對推廣中心各項申請流程之服務品質感覺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4.176 </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4.600 </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3.556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3.500 </a:t>
                      </a:r>
                    </a:p>
                  </a:txBody>
                  <a:tcPr marL="9525" marR="9525" marT="9525" marB="0" anchor="ctr"/>
                </a:tc>
                <a:extLst>
                  <a:ext uri="{0D108BD9-81ED-4DB2-BD59-A6C34878D82A}">
                    <a16:rowId xmlns:a16="http://schemas.microsoft.com/office/drawing/2014/main" xmlns="" val="1629132810"/>
                  </a:ext>
                </a:extLst>
              </a:tr>
              <a:tr h="418631">
                <a:tc>
                  <a:txBody>
                    <a:bodyPr/>
                    <a:lstStyle/>
                    <a:p>
                      <a:pPr algn="l" fontAlgn="ctr"/>
                      <a:r>
                        <a:rPr lang="zh-TW" altLang="en-US" sz="1600" b="0" i="0" u="none" strike="noStrike" dirty="0" smtClean="0">
                          <a:solidFill>
                            <a:srgbClr val="000000"/>
                          </a:solidFill>
                          <a:effectLst/>
                          <a:latin typeface="新細明體" panose="02020500000000000000" pitchFamily="18" charset="-120"/>
                          <a:ea typeface="新細明體" panose="02020500000000000000" pitchFamily="18" charset="-120"/>
                        </a:rPr>
                        <a:t>平均</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4.18</a:t>
                      </a:r>
                    </a:p>
                  </a:txBody>
                  <a:tcPr marL="7620" marR="7620" marT="7620" marB="0" anchor="b"/>
                </a:tc>
                <a:tc>
                  <a:txBody>
                    <a:bodyPr/>
                    <a:lstStyle/>
                    <a:p>
                      <a:pPr algn="ctr" rtl="0" fontAlgn="b"/>
                      <a:r>
                        <a:rPr lang="en-US" altLang="zh-TW" sz="1700" b="0" i="0" u="none" strike="noStrike">
                          <a:solidFill>
                            <a:srgbClr val="000000"/>
                          </a:solidFill>
                          <a:effectLst/>
                          <a:latin typeface="Arial" panose="020B0604020202020204" pitchFamily="34" charset="0"/>
                          <a:ea typeface="新細明體" panose="02020500000000000000" pitchFamily="18" charset="-120"/>
                        </a:rPr>
                        <a:t>4.66</a:t>
                      </a:r>
                    </a:p>
                  </a:txBody>
                  <a:tcPr marL="7620" marR="7620" marT="7620" marB="0" anchor="b"/>
                </a:tc>
                <a:tc>
                  <a:txBody>
                    <a:bodyPr/>
                    <a:lstStyle/>
                    <a:p>
                      <a:pPr algn="ctr" rtl="0" fontAlgn="b"/>
                      <a:r>
                        <a:rPr lang="en-US" altLang="zh-TW" sz="1700" b="0" i="0" u="none" strike="noStrike">
                          <a:solidFill>
                            <a:srgbClr val="000000"/>
                          </a:solidFill>
                          <a:effectLst/>
                          <a:latin typeface="Arial" panose="020B0604020202020204" pitchFamily="34" charset="0"/>
                          <a:ea typeface="新細明體" panose="02020500000000000000" pitchFamily="18" charset="-120"/>
                        </a:rPr>
                        <a:t>3.86</a:t>
                      </a:r>
                    </a:p>
                  </a:txBody>
                  <a:tcPr marL="7620" marR="7620" marT="7620" marB="0" anchor="b"/>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3.57</a:t>
                      </a:r>
                    </a:p>
                  </a:txBody>
                  <a:tcPr marL="7620" marR="7620" marT="7620" marB="0" anchor="b"/>
                </a:tc>
              </a:tr>
              <a:tr h="532803">
                <a:tc>
                  <a:txBody>
                    <a:bodyPr/>
                    <a:lstStyle/>
                    <a:p>
                      <a:pPr algn="l" fontAlgn="ctr"/>
                      <a:r>
                        <a:rPr lang="zh-TW" altLang="en-US" sz="2400" b="1" u="none" strike="noStrike" dirty="0" smtClean="0">
                          <a:effectLst/>
                        </a:rPr>
                        <a:t>全校專業服務滿意度平均</a:t>
                      </a:r>
                      <a:endParaRPr lang="zh-TW" altLang="en-US" sz="2400" b="1" i="0" u="none" strike="noStrike" dirty="0">
                        <a:solidFill>
                          <a:srgbClr val="000000"/>
                        </a:solidFill>
                        <a:effectLst/>
                        <a:latin typeface="新細明體" panose="02020500000000000000" pitchFamily="18" charset="-120"/>
                        <a:ea typeface="+mn-ea"/>
                      </a:endParaRPr>
                    </a:p>
                  </a:txBody>
                  <a:tcPr marL="9525" marR="9525" marT="9525" marB="0" anchor="ctr">
                    <a:solidFill>
                      <a:schemeClr val="accent4">
                        <a:lumMod val="60000"/>
                        <a:lumOff val="40000"/>
                      </a:schemeClr>
                    </a:solidFill>
                  </a:tcPr>
                </a:tc>
                <a:tc gridSpan="4">
                  <a:txBody>
                    <a:bodyPr/>
                    <a:lstStyle/>
                    <a:p>
                      <a:pPr algn="ctr" fontAlgn="ctr"/>
                      <a:r>
                        <a:rPr lang="en-US" altLang="zh-TW" sz="1700" b="0" i="0" u="none" strike="noStrike" dirty="0">
                          <a:solidFill>
                            <a:schemeClr val="tx1"/>
                          </a:solidFill>
                          <a:effectLst/>
                          <a:latin typeface="+mn-ea"/>
                          <a:ea typeface="+mn-ea"/>
                        </a:rPr>
                        <a:t>4.031</a:t>
                      </a:r>
                      <a:endParaRPr lang="en-US" altLang="zh-TW" sz="1700" b="0" i="0" u="none" strike="noStrike" dirty="0">
                        <a:solidFill>
                          <a:srgbClr val="FF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4">
                        <a:lumMod val="60000"/>
                        <a:lumOff val="40000"/>
                      </a:schemeClr>
                    </a:solidFill>
                  </a:tcPr>
                </a:tc>
                <a:tc hMerge="1">
                  <a:txBody>
                    <a:bodyPr/>
                    <a:lstStyle/>
                    <a:p>
                      <a:endParaRPr lang="zh-TW" altLang="en-US" dirty="0"/>
                    </a:p>
                  </a:txBody>
                  <a:tcPr/>
                </a:tc>
                <a:tc hMerge="1">
                  <a:txBody>
                    <a:bodyPr/>
                    <a:lstStyle/>
                    <a:p>
                      <a:pPr algn="ctr" fontAlgn="ctr"/>
                      <a:endParaRPr lang="en-US" altLang="zh-TW" sz="1600" b="0" i="0" u="none" strike="noStrike" dirty="0">
                        <a:solidFill>
                          <a:srgbClr val="FF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4">
                        <a:lumMod val="60000"/>
                        <a:lumOff val="40000"/>
                      </a:schemeClr>
                    </a:solidFill>
                  </a:tcPr>
                </a:tc>
                <a:tc hMerge="1">
                  <a:txBody>
                    <a:bodyPr/>
                    <a:lstStyle/>
                    <a:p>
                      <a:pPr algn="ctr" fontAlgn="ctr"/>
                      <a:endParaRPr lang="en-US" altLang="zh-TW" sz="1600" b="0" i="0" u="none" strike="noStrike" dirty="0">
                        <a:solidFill>
                          <a:srgbClr val="FF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4">
                        <a:lumMod val="60000"/>
                        <a:lumOff val="40000"/>
                      </a:schemeClr>
                    </a:solidFill>
                  </a:tcPr>
                </a:tc>
                <a:extLst>
                  <a:ext uri="{0D108BD9-81ED-4DB2-BD59-A6C34878D82A}">
                    <a16:rowId xmlns:a16="http://schemas.microsoft.com/office/drawing/2014/main" xmlns="" val="3331496473"/>
                  </a:ext>
                </a:extLst>
              </a:tr>
            </a:tbl>
          </a:graphicData>
        </a:graphic>
      </p:graphicFrame>
    </p:spTree>
    <p:extLst>
      <p:ext uri="{BB962C8B-B14F-4D97-AF65-F5344CB8AC3E}">
        <p14:creationId xmlns:p14="http://schemas.microsoft.com/office/powerpoint/2010/main" val="2267719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716289" y="70902"/>
            <a:ext cx="2728421" cy="769441"/>
          </a:xfrm>
          <a:prstGeom prst="rect">
            <a:avLst/>
          </a:prstGeom>
        </p:spPr>
        <p:txBody>
          <a:bodyPr wrap="square">
            <a:spAutoFit/>
          </a:bodyPr>
          <a:lstStyle/>
          <a:p>
            <a:pPr algn="ctr"/>
            <a:r>
              <a:rPr lang="zh-TW" altLang="en-US" sz="4400" b="1" dirty="0"/>
              <a:t>調查方式</a:t>
            </a:r>
          </a:p>
        </p:txBody>
      </p:sp>
      <p:sp>
        <p:nvSpPr>
          <p:cNvPr id="3" name="日期版面配置區 2"/>
          <p:cNvSpPr>
            <a:spLocks noGrp="1"/>
          </p:cNvSpPr>
          <p:nvPr>
            <p:ph type="dt" sz="half" idx="4294967295"/>
          </p:nvPr>
        </p:nvSpPr>
        <p:spPr>
          <a:xfrm>
            <a:off x="9808856" y="6492874"/>
            <a:ext cx="1143000" cy="365125"/>
          </a:xfrm>
        </p:spPr>
        <p:txBody>
          <a:bodyPr/>
          <a:lstStyle/>
          <a:p>
            <a:fld id="{8FF6E5A6-6BE4-4A39-8206-998C31D86A0D}" type="datetime1">
              <a:rPr lang="en-US" altLang="zh-TW" smtClean="0"/>
              <a:t>6/25/2018</a:t>
            </a:fld>
            <a:endParaRPr lang="en-US"/>
          </a:p>
        </p:txBody>
      </p:sp>
      <p:sp>
        <p:nvSpPr>
          <p:cNvPr id="4" name="頁尾版面配置區 3"/>
          <p:cNvSpPr>
            <a:spLocks noGrp="1"/>
          </p:cNvSpPr>
          <p:nvPr>
            <p:ph type="ftr" sz="quarter" idx="4294967295"/>
          </p:nvPr>
        </p:nvSpPr>
        <p:spPr>
          <a:xfrm>
            <a:off x="2219941" y="6492875"/>
            <a:ext cx="7084177" cy="365125"/>
          </a:xfrm>
        </p:spPr>
        <p:txBody>
          <a:bodyPr/>
          <a:lstStyle/>
          <a:p>
            <a:r>
              <a:rPr lang="en-US" altLang="zh-TW" dirty="0"/>
              <a:t>105</a:t>
            </a:r>
            <a:r>
              <a:rPr lang="zh-TW" altLang="en-US" dirty="0"/>
              <a:t>學年度行政單位服務品質滿意度調查報告</a:t>
            </a:r>
            <a:endParaRPr lang="en-US" dirty="0"/>
          </a:p>
        </p:txBody>
      </p:sp>
      <p:sp>
        <p:nvSpPr>
          <p:cNvPr id="6" name="投影片編號版面配置區 5"/>
          <p:cNvSpPr>
            <a:spLocks noGrp="1"/>
          </p:cNvSpPr>
          <p:nvPr>
            <p:ph type="sldNum" sz="quarter" idx="12"/>
          </p:nvPr>
        </p:nvSpPr>
        <p:spPr/>
        <p:txBody>
          <a:bodyPr/>
          <a:lstStyle/>
          <a:p>
            <a:fld id="{4FAB73BC-B049-4115-A692-8D63A059BFB8}" type="slidenum">
              <a:rPr lang="en-US" smtClean="0"/>
              <a:t>4</a:t>
            </a:fld>
            <a:endParaRPr lang="en-US"/>
          </a:p>
        </p:txBody>
      </p:sp>
      <p:sp>
        <p:nvSpPr>
          <p:cNvPr id="5" name="矩形 4"/>
          <p:cNvSpPr/>
          <p:nvPr/>
        </p:nvSpPr>
        <p:spPr>
          <a:xfrm>
            <a:off x="1290918" y="840343"/>
            <a:ext cx="10650070" cy="5632311"/>
          </a:xfrm>
          <a:prstGeom prst="rect">
            <a:avLst/>
          </a:prstGeom>
        </p:spPr>
        <p:txBody>
          <a:bodyPr wrap="square">
            <a:spAutoFit/>
          </a:bodyPr>
          <a:lstStyle/>
          <a:p>
            <a:pPr marL="342900" indent="-342900">
              <a:lnSpc>
                <a:spcPct val="150000"/>
              </a:lnSpc>
              <a:buFont typeface="+mj-lt"/>
              <a:buAutoNum type="arabicPeriod"/>
            </a:pPr>
            <a:r>
              <a:rPr lang="zh-TW" altLang="en-US" sz="2400" b="1" dirty="0"/>
              <a:t>本次調查之行政單位計有</a:t>
            </a:r>
            <a:r>
              <a:rPr lang="en-US" altLang="zh-TW" sz="2400" b="1" dirty="0">
                <a:solidFill>
                  <a:srgbClr val="FF0000"/>
                </a:solidFill>
              </a:rPr>
              <a:t>17</a:t>
            </a:r>
            <a:r>
              <a:rPr lang="zh-TW" altLang="en-US" sz="2400" b="1" dirty="0">
                <a:solidFill>
                  <a:srgbClr val="FF0000"/>
                </a:solidFill>
              </a:rPr>
              <a:t>個行政單位</a:t>
            </a:r>
            <a:r>
              <a:rPr lang="zh-TW" altLang="en-US" sz="2400" b="1" dirty="0"/>
              <a:t>及</a:t>
            </a:r>
            <a:r>
              <a:rPr lang="zh-TW" altLang="en-US" sz="2400" b="1" dirty="0">
                <a:solidFill>
                  <a:srgbClr val="FF0000"/>
                </a:solidFill>
              </a:rPr>
              <a:t>各學院、系所辦公室</a:t>
            </a:r>
            <a:r>
              <a:rPr lang="zh-TW" altLang="en-US" sz="2400" b="1" dirty="0"/>
              <a:t>。</a:t>
            </a:r>
            <a:endParaRPr lang="en-US" altLang="zh-TW" sz="2400" b="1" dirty="0"/>
          </a:p>
          <a:p>
            <a:pPr marL="342900" indent="-342900">
              <a:lnSpc>
                <a:spcPct val="150000"/>
              </a:lnSpc>
              <a:buFont typeface="+mj-lt"/>
              <a:buAutoNum type="arabicPeriod"/>
            </a:pPr>
            <a:r>
              <a:rPr lang="zh-TW" altLang="en-US" sz="2400" b="1" dirty="0">
                <a:solidFill>
                  <a:srgbClr val="FF0000"/>
                </a:solidFill>
              </a:rPr>
              <a:t>系所以</a:t>
            </a:r>
            <a:r>
              <a:rPr lang="en-US" altLang="zh-TW" sz="2400" b="1" dirty="0">
                <a:solidFill>
                  <a:srgbClr val="FF0000"/>
                </a:solidFill>
              </a:rPr>
              <a:t>105</a:t>
            </a:r>
            <a:r>
              <a:rPr lang="zh-TW" altLang="en-US" sz="2400" b="1" dirty="0">
                <a:solidFill>
                  <a:srgbClr val="FF0000"/>
                </a:solidFill>
              </a:rPr>
              <a:t>學年度學校成立系所為主。</a:t>
            </a:r>
            <a:endParaRPr lang="en-US" altLang="zh-TW" sz="2400" b="1" dirty="0">
              <a:solidFill>
                <a:srgbClr val="FF0000"/>
              </a:solidFill>
            </a:endParaRPr>
          </a:p>
          <a:p>
            <a:pPr marL="342900" indent="-342900">
              <a:lnSpc>
                <a:spcPct val="150000"/>
              </a:lnSpc>
              <a:buFont typeface="+mj-lt"/>
              <a:buAutoNum type="arabicPeriod"/>
            </a:pPr>
            <a:r>
              <a:rPr lang="zh-TW" altLang="en-US" sz="2400" b="1" dirty="0"/>
              <a:t>受訪樣本分為</a:t>
            </a:r>
            <a:r>
              <a:rPr lang="zh-TW" altLang="en-US" sz="2400" b="1" dirty="0">
                <a:solidFill>
                  <a:srgbClr val="FF0000"/>
                </a:solidFill>
              </a:rPr>
              <a:t>教職員</a:t>
            </a:r>
            <a:r>
              <a:rPr lang="zh-TW" altLang="en-US" sz="2400" b="1" dirty="0"/>
              <a:t>及</a:t>
            </a:r>
            <a:r>
              <a:rPr lang="zh-TW" altLang="en-US" sz="2400" b="1" dirty="0">
                <a:solidFill>
                  <a:srgbClr val="FF0000"/>
                </a:solidFill>
              </a:rPr>
              <a:t>學生</a:t>
            </a:r>
            <a:r>
              <a:rPr lang="zh-TW" altLang="en-US" sz="2400" b="1" dirty="0"/>
              <a:t>二類。</a:t>
            </a:r>
            <a:endParaRPr lang="en-US" altLang="zh-TW" sz="2400" b="1" dirty="0"/>
          </a:p>
          <a:p>
            <a:pPr marL="342900" indent="-342900">
              <a:lnSpc>
                <a:spcPct val="150000"/>
              </a:lnSpc>
              <a:buFont typeface="+mj-lt"/>
              <a:buAutoNum type="arabicPeriod"/>
            </a:pPr>
            <a:r>
              <a:rPr lang="zh-TW" altLang="en-US" sz="2400" b="1" dirty="0"/>
              <a:t>本年度調查各單位依教職員與學生業務不同採用不同的專業服務相關題項。</a:t>
            </a:r>
            <a:endParaRPr lang="en-US" altLang="zh-TW" sz="2400" b="1" dirty="0"/>
          </a:p>
          <a:p>
            <a:pPr marL="342900" indent="-342900">
              <a:lnSpc>
                <a:spcPct val="150000"/>
              </a:lnSpc>
              <a:buFont typeface="+mj-lt"/>
              <a:buAutoNum type="arabicPeriod"/>
            </a:pPr>
            <a:r>
              <a:rPr lang="zh-TW" altLang="en-US" sz="2400" b="1" dirty="0"/>
              <a:t>教職員受訪者必須回答</a:t>
            </a:r>
            <a:r>
              <a:rPr lang="en-US" altLang="zh-TW" sz="2400" b="1" dirty="0">
                <a:solidFill>
                  <a:srgbClr val="FF0000"/>
                </a:solidFill>
              </a:rPr>
              <a:t>17</a:t>
            </a:r>
            <a:r>
              <a:rPr lang="zh-TW" altLang="en-US" sz="2400" b="1" dirty="0">
                <a:solidFill>
                  <a:srgbClr val="FF0000"/>
                </a:solidFill>
              </a:rPr>
              <a:t>個行政單位</a:t>
            </a:r>
            <a:r>
              <a:rPr lang="zh-TW" altLang="en-US" sz="2400" b="1" dirty="0"/>
              <a:t>及院系辦公室相關滿意度調查共</a:t>
            </a:r>
            <a:r>
              <a:rPr lang="en-US" altLang="zh-TW" sz="2400" b="1" dirty="0"/>
              <a:t>267</a:t>
            </a:r>
            <a:r>
              <a:rPr lang="zh-TW" altLang="en-US" sz="2400" b="1" dirty="0"/>
              <a:t>題項。</a:t>
            </a:r>
            <a:endParaRPr lang="en-US" altLang="zh-TW" sz="2400" b="1" dirty="0"/>
          </a:p>
          <a:p>
            <a:pPr marL="342900" indent="-342900">
              <a:lnSpc>
                <a:spcPct val="150000"/>
              </a:lnSpc>
              <a:buFont typeface="+mj-lt"/>
              <a:buAutoNum type="arabicPeriod"/>
            </a:pPr>
            <a:r>
              <a:rPr lang="zh-TW" altLang="en-US" sz="2400" b="1" dirty="0"/>
              <a:t>學生受訪者則必須回答</a:t>
            </a:r>
            <a:r>
              <a:rPr lang="en-US" altLang="zh-TW" sz="2400" b="1" dirty="0">
                <a:solidFill>
                  <a:srgbClr val="FF0000"/>
                </a:solidFill>
              </a:rPr>
              <a:t>11</a:t>
            </a:r>
            <a:r>
              <a:rPr lang="zh-TW" altLang="en-US" sz="2400" b="1" dirty="0">
                <a:solidFill>
                  <a:srgbClr val="FF0000"/>
                </a:solidFill>
              </a:rPr>
              <a:t>個行政單位</a:t>
            </a:r>
            <a:r>
              <a:rPr lang="en-US" altLang="zh-TW" sz="2400" b="1" dirty="0">
                <a:solidFill>
                  <a:srgbClr val="FF0000"/>
                </a:solidFill>
              </a:rPr>
              <a:t>(</a:t>
            </a:r>
            <a:r>
              <a:rPr lang="zh-TW" altLang="en-US" sz="2400" b="1" dirty="0">
                <a:solidFill>
                  <a:srgbClr val="FF0000"/>
                </a:solidFill>
              </a:rPr>
              <a:t>扣除與學生無直接業務往來</a:t>
            </a:r>
            <a:r>
              <a:rPr lang="en-US" altLang="zh-TW" sz="2400" b="1" dirty="0">
                <a:solidFill>
                  <a:srgbClr val="FF0000"/>
                </a:solidFill>
              </a:rPr>
              <a:t>)</a:t>
            </a:r>
            <a:r>
              <a:rPr lang="zh-TW" altLang="en-US" sz="2400" b="1" dirty="0">
                <a:solidFill>
                  <a:srgbClr val="FF0000"/>
                </a:solidFill>
              </a:rPr>
              <a:t> </a:t>
            </a:r>
            <a:r>
              <a:rPr lang="zh-TW" altLang="en-US" sz="2400" b="1" dirty="0"/>
              <a:t>及院系辦公室相關滿意度調查共</a:t>
            </a:r>
            <a:r>
              <a:rPr lang="en-US" altLang="zh-TW" sz="2400" b="1" dirty="0"/>
              <a:t>206</a:t>
            </a:r>
            <a:r>
              <a:rPr lang="zh-TW" altLang="en-US" sz="2400" b="1" dirty="0"/>
              <a:t>題項。</a:t>
            </a:r>
            <a:endParaRPr lang="en-US" altLang="zh-TW" sz="2400" b="1" dirty="0"/>
          </a:p>
          <a:p>
            <a:pPr marL="342900" indent="-342900">
              <a:lnSpc>
                <a:spcPct val="150000"/>
              </a:lnSpc>
              <a:buFont typeface="+mj-lt"/>
              <a:buAutoNum type="arabicPeriod"/>
            </a:pPr>
            <a:r>
              <a:rPr lang="zh-TW" altLang="en-US" sz="2400" b="1" dirty="0"/>
              <a:t>問卷發放方式採用 </a:t>
            </a:r>
            <a:r>
              <a:rPr lang="en-US" altLang="zh-TW" sz="2400" b="1" dirty="0">
                <a:solidFill>
                  <a:srgbClr val="FF0000"/>
                </a:solidFill>
              </a:rPr>
              <a:t>Google </a:t>
            </a:r>
            <a:r>
              <a:rPr lang="zh-TW" altLang="en-US" sz="2400" b="1" dirty="0">
                <a:solidFill>
                  <a:srgbClr val="FF0000"/>
                </a:solidFill>
              </a:rPr>
              <a:t>表單</a:t>
            </a:r>
            <a:r>
              <a:rPr lang="zh-TW" altLang="en-US" sz="2400" b="1" dirty="0"/>
              <a:t>無記名電子問卷</a:t>
            </a:r>
            <a:r>
              <a:rPr lang="zh-TW" altLang="en-US" sz="2400" b="1" dirty="0" smtClean="0"/>
              <a:t>發放</a:t>
            </a:r>
            <a:endParaRPr lang="en-US" altLang="zh-TW" sz="2400" b="1" dirty="0" smtClean="0"/>
          </a:p>
          <a:p>
            <a:pPr marL="342900" indent="-342900">
              <a:lnSpc>
                <a:spcPct val="150000"/>
              </a:lnSpc>
              <a:buFont typeface="+mj-lt"/>
              <a:buAutoNum type="arabicPeriod"/>
            </a:pPr>
            <a:r>
              <a:rPr lang="zh-TW" altLang="en-US" sz="2400" b="1" dirty="0" smtClean="0"/>
              <a:t>本次發放問卷訪問期程為</a:t>
            </a:r>
            <a:r>
              <a:rPr lang="en-US" altLang="zh-TW" sz="2400" b="1" dirty="0" smtClean="0">
                <a:solidFill>
                  <a:srgbClr val="FF0000"/>
                </a:solidFill>
              </a:rPr>
              <a:t>106.07.01~106.12.31</a:t>
            </a:r>
            <a:endParaRPr lang="zh-TW" altLang="en-US" sz="2400" b="1" dirty="0">
              <a:solidFill>
                <a:srgbClr val="FF0000"/>
              </a:solidFill>
            </a:endParaRPr>
          </a:p>
        </p:txBody>
      </p:sp>
    </p:spTree>
    <p:extLst>
      <p:ext uri="{BB962C8B-B14F-4D97-AF65-F5344CB8AC3E}">
        <p14:creationId xmlns:p14="http://schemas.microsoft.com/office/powerpoint/2010/main" val="21351754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xmlns="" id="{E202D2B6-8B0E-4C78-803F-58A4EFB37B9B}"/>
              </a:ext>
            </a:extLst>
          </p:cNvPr>
          <p:cNvSpPr>
            <a:spLocks noGrp="1"/>
          </p:cNvSpPr>
          <p:nvPr>
            <p:ph type="dt" sz="half" idx="4294967295"/>
          </p:nvPr>
        </p:nvSpPr>
        <p:spPr>
          <a:xfrm>
            <a:off x="9808856" y="6492874"/>
            <a:ext cx="1143000" cy="365125"/>
          </a:xfrm>
        </p:spPr>
        <p:txBody>
          <a:bodyPr/>
          <a:lstStyle/>
          <a:p>
            <a:fld id="{28701BB7-1033-400D-AB24-74D1AE8FB170}" type="datetime1">
              <a:rPr lang="en-US" altLang="zh-TW" smtClean="0"/>
              <a:t>6/25/2018</a:t>
            </a:fld>
            <a:endParaRPr lang="en-US"/>
          </a:p>
        </p:txBody>
      </p:sp>
      <p:sp>
        <p:nvSpPr>
          <p:cNvPr id="3" name="頁尾版面配置區 2">
            <a:extLst>
              <a:ext uri="{FF2B5EF4-FFF2-40B4-BE49-F238E27FC236}">
                <a16:creationId xmlns:a16="http://schemas.microsoft.com/office/drawing/2014/main" xmlns="" id="{8DD57B5A-513D-4E10-9D9D-09BA8AC52525}"/>
              </a:ext>
            </a:extLst>
          </p:cNvPr>
          <p:cNvSpPr>
            <a:spLocks noGrp="1"/>
          </p:cNvSpPr>
          <p:nvPr>
            <p:ph type="ftr" sz="quarter" idx="4294967295"/>
          </p:nvPr>
        </p:nvSpPr>
        <p:spPr>
          <a:xfrm>
            <a:off x="2219941" y="6492875"/>
            <a:ext cx="7084177" cy="365125"/>
          </a:xfrm>
        </p:spPr>
        <p:txBody>
          <a:bodyPr/>
          <a:lstStyle/>
          <a:p>
            <a:r>
              <a:rPr lang="en-US" altLang="zh-TW"/>
              <a:t>105</a:t>
            </a:r>
            <a:r>
              <a:rPr lang="zh-TW" altLang="en-US"/>
              <a:t>學年度行政單位服務品質滿意度調查報告</a:t>
            </a:r>
            <a:endParaRPr lang="en-US"/>
          </a:p>
        </p:txBody>
      </p:sp>
      <p:sp>
        <p:nvSpPr>
          <p:cNvPr id="4" name="投影片編號版面配置區 3">
            <a:extLst>
              <a:ext uri="{FF2B5EF4-FFF2-40B4-BE49-F238E27FC236}">
                <a16:creationId xmlns:a16="http://schemas.microsoft.com/office/drawing/2014/main" xmlns="" id="{4E4D6960-5F22-4ECB-B8AD-CEBA0FD3C0C5}"/>
              </a:ext>
            </a:extLst>
          </p:cNvPr>
          <p:cNvSpPr>
            <a:spLocks noGrp="1"/>
          </p:cNvSpPr>
          <p:nvPr>
            <p:ph type="sldNum" sz="quarter" idx="12"/>
          </p:nvPr>
        </p:nvSpPr>
        <p:spPr/>
        <p:txBody>
          <a:bodyPr/>
          <a:lstStyle/>
          <a:p>
            <a:fld id="{4FAB73BC-B049-4115-A692-8D63A059BFB8}" type="slidenum">
              <a:rPr lang="en-US" smtClean="0"/>
              <a:t>40</a:t>
            </a:fld>
            <a:endParaRPr lang="en-US"/>
          </a:p>
        </p:txBody>
      </p:sp>
      <p:sp>
        <p:nvSpPr>
          <p:cNvPr id="5" name="矩形 4">
            <a:extLst>
              <a:ext uri="{FF2B5EF4-FFF2-40B4-BE49-F238E27FC236}">
                <a16:creationId xmlns:a16="http://schemas.microsoft.com/office/drawing/2014/main" xmlns="" id="{C1043589-0D16-4D82-AC8D-C07C4D6497B6}"/>
              </a:ext>
            </a:extLst>
          </p:cNvPr>
          <p:cNvSpPr/>
          <p:nvPr/>
        </p:nvSpPr>
        <p:spPr>
          <a:xfrm>
            <a:off x="2207757" y="2578412"/>
            <a:ext cx="7776488" cy="1569660"/>
          </a:xfrm>
          <a:prstGeom prst="rect">
            <a:avLst/>
          </a:prstGeom>
        </p:spPr>
        <p:txBody>
          <a:bodyPr wrap="none">
            <a:spAutoFit/>
          </a:bodyPr>
          <a:lstStyle/>
          <a:p>
            <a:pPr algn="ctr"/>
            <a:r>
              <a:rPr lang="en-US" altLang="zh-TW" sz="3200" b="1" dirty="0"/>
              <a:t>105</a:t>
            </a:r>
            <a:r>
              <a:rPr lang="zh-TW" altLang="en-US" sz="3200" b="1" dirty="0"/>
              <a:t>學年度行政單位整體服務滿意度</a:t>
            </a:r>
            <a:r>
              <a:rPr lang="zh-TW" altLang="en-US" sz="3200" b="1" dirty="0">
                <a:solidFill>
                  <a:srgbClr val="FF0000"/>
                </a:solidFill>
              </a:rPr>
              <a:t>後三名</a:t>
            </a:r>
            <a:endParaRPr lang="en-US" altLang="zh-TW" sz="3200" b="1" dirty="0">
              <a:solidFill>
                <a:srgbClr val="FF0000"/>
              </a:solidFill>
            </a:endParaRPr>
          </a:p>
          <a:p>
            <a:pPr algn="ctr"/>
            <a:endParaRPr lang="en-US" altLang="zh-TW" sz="3200" dirty="0"/>
          </a:p>
          <a:p>
            <a:pPr algn="ctr"/>
            <a:r>
              <a:rPr lang="zh-TW" altLang="en-US" sz="3200" b="1" dirty="0"/>
              <a:t>受訪對象</a:t>
            </a:r>
            <a:r>
              <a:rPr lang="en-US" altLang="zh-TW" sz="3200" b="1" dirty="0"/>
              <a:t>-</a:t>
            </a:r>
            <a:r>
              <a:rPr lang="zh-TW" altLang="en-US" sz="3200" b="1" dirty="0"/>
              <a:t>學生</a:t>
            </a:r>
            <a:endParaRPr lang="zh-TW" altLang="en-US" sz="3200" dirty="0"/>
          </a:p>
        </p:txBody>
      </p:sp>
    </p:spTree>
    <p:extLst>
      <p:ext uri="{BB962C8B-B14F-4D97-AF65-F5344CB8AC3E}">
        <p14:creationId xmlns:p14="http://schemas.microsoft.com/office/powerpoint/2010/main" val="2377395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896993" y="275385"/>
            <a:ext cx="9054863" cy="707886"/>
          </a:xfrm>
          <a:prstGeom prst="rect">
            <a:avLst/>
          </a:prstGeom>
        </p:spPr>
        <p:txBody>
          <a:bodyPr wrap="square">
            <a:spAutoFit/>
          </a:bodyPr>
          <a:lstStyle/>
          <a:p>
            <a:r>
              <a:rPr lang="zh-TW" altLang="en-US" sz="4000" b="1" dirty="0"/>
              <a:t>語文中心專業服務題項分析</a:t>
            </a:r>
            <a:r>
              <a:rPr lang="en-US" altLang="zh-TW" b="1" dirty="0">
                <a:solidFill>
                  <a:srgbClr val="FF0000"/>
                </a:solidFill>
              </a:rPr>
              <a:t>(</a:t>
            </a:r>
            <a:r>
              <a:rPr lang="zh-TW" altLang="en-US" b="1" dirty="0">
                <a:solidFill>
                  <a:srgbClr val="FF0000"/>
                </a:solidFill>
              </a:rPr>
              <a:t>受訪對像學生</a:t>
            </a:r>
            <a:r>
              <a:rPr lang="en-US" altLang="zh-TW" b="1" dirty="0">
                <a:solidFill>
                  <a:srgbClr val="FF0000"/>
                </a:solidFill>
              </a:rPr>
              <a:t>)</a:t>
            </a:r>
            <a:endParaRPr lang="zh-TW" altLang="en-US" b="1" dirty="0"/>
          </a:p>
        </p:txBody>
      </p:sp>
      <p:sp>
        <p:nvSpPr>
          <p:cNvPr id="5" name="日期版面配置區 4"/>
          <p:cNvSpPr>
            <a:spLocks noGrp="1"/>
          </p:cNvSpPr>
          <p:nvPr>
            <p:ph type="dt" sz="half" idx="4294967295"/>
          </p:nvPr>
        </p:nvSpPr>
        <p:spPr>
          <a:xfrm>
            <a:off x="9808856" y="6492874"/>
            <a:ext cx="1143000" cy="365125"/>
          </a:xfrm>
        </p:spPr>
        <p:txBody>
          <a:bodyPr/>
          <a:lstStyle/>
          <a:p>
            <a:fld id="{F9D31910-67A2-42B2-8097-F89CC7C880BA}" type="datetime1">
              <a:rPr lang="en-US" altLang="zh-TW" smtClean="0"/>
              <a:t>6/25/2018</a:t>
            </a:fld>
            <a:endParaRPr lang="en-US"/>
          </a:p>
        </p:txBody>
      </p:sp>
      <p:sp>
        <p:nvSpPr>
          <p:cNvPr id="7" name="投影片編號版面配置區 6"/>
          <p:cNvSpPr>
            <a:spLocks noGrp="1"/>
          </p:cNvSpPr>
          <p:nvPr>
            <p:ph type="sldNum" sz="quarter" idx="12"/>
          </p:nvPr>
        </p:nvSpPr>
        <p:spPr/>
        <p:txBody>
          <a:bodyPr/>
          <a:lstStyle/>
          <a:p>
            <a:fld id="{4FAB73BC-B049-4115-A692-8D63A059BFB8}" type="slidenum">
              <a:rPr lang="en-US" smtClean="0"/>
              <a:t>41</a:t>
            </a:fld>
            <a:endParaRPr lang="en-US"/>
          </a:p>
        </p:txBody>
      </p:sp>
      <p:graphicFrame>
        <p:nvGraphicFramePr>
          <p:cNvPr id="8" name="表格 7"/>
          <p:cNvGraphicFramePr>
            <a:graphicFrameLocks noGrp="1"/>
          </p:cNvGraphicFramePr>
          <p:nvPr>
            <p:extLst>
              <p:ext uri="{D42A27DB-BD31-4B8C-83A1-F6EECF244321}">
                <p14:modId xmlns:p14="http://schemas.microsoft.com/office/powerpoint/2010/main" val="4247846681"/>
              </p:ext>
            </p:extLst>
          </p:nvPr>
        </p:nvGraphicFramePr>
        <p:xfrm>
          <a:off x="1478445" y="1329476"/>
          <a:ext cx="9972820" cy="4372077"/>
        </p:xfrm>
        <a:graphic>
          <a:graphicData uri="http://schemas.openxmlformats.org/drawingml/2006/table">
            <a:tbl>
              <a:tblPr>
                <a:tableStyleId>{5C22544A-7EE6-4342-B048-85BDC9FD1C3A}</a:tableStyleId>
              </a:tblPr>
              <a:tblGrid>
                <a:gridCol w="5207860">
                  <a:extLst>
                    <a:ext uri="{9D8B030D-6E8A-4147-A177-3AD203B41FA5}">
                      <a16:colId xmlns:a16="http://schemas.microsoft.com/office/drawing/2014/main" xmlns="" val="1460960002"/>
                    </a:ext>
                  </a:extLst>
                </a:gridCol>
                <a:gridCol w="1588320">
                  <a:extLst>
                    <a:ext uri="{9D8B030D-6E8A-4147-A177-3AD203B41FA5}">
                      <a16:colId xmlns:a16="http://schemas.microsoft.com/office/drawing/2014/main" xmlns="" val="1917616206"/>
                    </a:ext>
                  </a:extLst>
                </a:gridCol>
                <a:gridCol w="1588320">
                  <a:extLst>
                    <a:ext uri="{9D8B030D-6E8A-4147-A177-3AD203B41FA5}">
                      <a16:colId xmlns:a16="http://schemas.microsoft.com/office/drawing/2014/main" xmlns="" val="1651855413"/>
                    </a:ext>
                  </a:extLst>
                </a:gridCol>
                <a:gridCol w="1588320">
                  <a:extLst>
                    <a:ext uri="{9D8B030D-6E8A-4147-A177-3AD203B41FA5}">
                      <a16:colId xmlns:a16="http://schemas.microsoft.com/office/drawing/2014/main" xmlns="" val="880240677"/>
                    </a:ext>
                  </a:extLst>
                </a:gridCol>
              </a:tblGrid>
              <a:tr h="477563">
                <a:tc>
                  <a:txBody>
                    <a:bodyPr/>
                    <a:lstStyle/>
                    <a:p>
                      <a:pPr algn="l" fontAlgn="ctr"/>
                      <a:r>
                        <a:rPr lang="zh-TW" altLang="en-US" sz="1800" u="none" strike="noStrike" kern="1200" dirty="0">
                          <a:solidFill>
                            <a:schemeClr val="dk1"/>
                          </a:solidFill>
                          <a:effectLst/>
                          <a:latin typeface="+mn-ea"/>
                          <a:ea typeface="+mn-ea"/>
                          <a:cs typeface="+mn-cs"/>
                        </a:rPr>
                        <a:t>專業服務題項</a:t>
                      </a:r>
                    </a:p>
                  </a:txBody>
                  <a:tcPr marL="9525" marR="9525" marT="9525" marB="0" anchor="ctr">
                    <a:solidFill>
                      <a:schemeClr val="accent6">
                        <a:lumMod val="60000"/>
                        <a:lumOff val="40000"/>
                      </a:schemeClr>
                    </a:solidFill>
                  </a:tcPr>
                </a:tc>
                <a:tc>
                  <a:txBody>
                    <a:bodyPr/>
                    <a:lstStyle/>
                    <a:p>
                      <a:pPr algn="ctr" fontAlgn="ctr"/>
                      <a:r>
                        <a:rPr lang="zh-TW" altLang="en-US" sz="1800" u="none" strike="noStrike" kern="1200" dirty="0">
                          <a:solidFill>
                            <a:schemeClr val="dk1"/>
                          </a:solidFill>
                          <a:effectLst/>
                          <a:latin typeface="+mn-ea"/>
                          <a:ea typeface="+mn-ea"/>
                          <a:cs typeface="+mn-cs"/>
                        </a:rPr>
                        <a:t>日間部</a:t>
                      </a:r>
                    </a:p>
                  </a:txBody>
                  <a:tcPr marL="9525" marR="9525" marT="9525" marB="0" anchor="ctr">
                    <a:solidFill>
                      <a:schemeClr val="accent6">
                        <a:lumMod val="60000"/>
                        <a:lumOff val="40000"/>
                      </a:schemeClr>
                    </a:solidFill>
                  </a:tcPr>
                </a:tc>
                <a:tc>
                  <a:txBody>
                    <a:bodyPr/>
                    <a:lstStyle/>
                    <a:p>
                      <a:pPr algn="ctr" fontAlgn="ctr"/>
                      <a:r>
                        <a:rPr lang="zh-TW" altLang="en-US" sz="1800" u="none" strike="noStrike" kern="1200" dirty="0">
                          <a:solidFill>
                            <a:schemeClr val="dk1"/>
                          </a:solidFill>
                          <a:effectLst/>
                          <a:latin typeface="+mn-ea"/>
                          <a:ea typeface="+mn-ea"/>
                          <a:cs typeface="+mn-cs"/>
                        </a:rPr>
                        <a:t>進修部</a:t>
                      </a:r>
                    </a:p>
                  </a:txBody>
                  <a:tcPr marL="9525" marR="9525" marT="9525" marB="0" anchor="ctr">
                    <a:solidFill>
                      <a:schemeClr val="accent6">
                        <a:lumMod val="60000"/>
                        <a:lumOff val="40000"/>
                      </a:schemeClr>
                    </a:solidFill>
                  </a:tcPr>
                </a:tc>
                <a:tc>
                  <a:txBody>
                    <a:bodyPr/>
                    <a:lstStyle/>
                    <a:p>
                      <a:pPr algn="ctr" fontAlgn="ctr"/>
                      <a:r>
                        <a:rPr lang="zh-TW" altLang="en-US" sz="1800" u="none" strike="noStrike" kern="1200" dirty="0">
                          <a:solidFill>
                            <a:schemeClr val="dk1"/>
                          </a:solidFill>
                          <a:effectLst/>
                          <a:latin typeface="+mn-ea"/>
                          <a:ea typeface="+mn-ea"/>
                          <a:cs typeface="+mn-cs"/>
                        </a:rPr>
                        <a:t>碩士班</a:t>
                      </a:r>
                    </a:p>
                  </a:txBody>
                  <a:tcPr marL="9525" marR="9525" marT="9525" marB="0" anchor="ctr">
                    <a:solidFill>
                      <a:schemeClr val="accent6">
                        <a:lumMod val="60000"/>
                        <a:lumOff val="40000"/>
                      </a:schemeClr>
                    </a:solidFill>
                  </a:tcPr>
                </a:tc>
                <a:extLst>
                  <a:ext uri="{0D108BD9-81ED-4DB2-BD59-A6C34878D82A}">
                    <a16:rowId xmlns:a16="http://schemas.microsoft.com/office/drawing/2014/main" xmlns="" val="2551871228"/>
                  </a:ext>
                </a:extLst>
              </a:tr>
              <a:tr h="541714">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您對英文畢業門檻審核作業的服務品質與時效感覺</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3.905 </a:t>
                      </a:r>
                    </a:p>
                  </a:txBody>
                  <a:tcPr marL="9525" marR="9525" marT="9525" marB="0" anchor="ctr"/>
                </a:tc>
                <a:tc>
                  <a:txBody>
                    <a:bodyPr/>
                    <a:lstStyle/>
                    <a:p>
                      <a:pPr algn="ctr"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4.200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3.500 </a:t>
                      </a:r>
                    </a:p>
                  </a:txBody>
                  <a:tcPr marL="9525" marR="9525" marT="9525" marB="0" anchor="ctr"/>
                </a:tc>
                <a:extLst>
                  <a:ext uri="{0D108BD9-81ED-4DB2-BD59-A6C34878D82A}">
                    <a16:rowId xmlns:a16="http://schemas.microsoft.com/office/drawing/2014/main" xmlns="" val="662759948"/>
                  </a:ext>
                </a:extLst>
              </a:tr>
              <a:tr h="403412">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您對語文中心舉辦各項活動的品質感覺</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3.901 </a:t>
                      </a:r>
                    </a:p>
                  </a:txBody>
                  <a:tcPr marL="9525" marR="9525" marT="9525" marB="0" anchor="ctr"/>
                </a:tc>
                <a:tc>
                  <a:txBody>
                    <a:bodyPr/>
                    <a:lstStyle/>
                    <a:p>
                      <a:pPr algn="ctr"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4.400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3.500 </a:t>
                      </a:r>
                    </a:p>
                  </a:txBody>
                  <a:tcPr marL="9525" marR="9525" marT="9525" marB="0" anchor="ctr"/>
                </a:tc>
                <a:extLst>
                  <a:ext uri="{0D108BD9-81ED-4DB2-BD59-A6C34878D82A}">
                    <a16:rowId xmlns:a16="http://schemas.microsoft.com/office/drawing/2014/main" xmlns="" val="4081514164"/>
                  </a:ext>
                </a:extLst>
              </a:tr>
              <a:tr h="537882">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您對校訂必修英文課程安排及諮詢的服務品質與時效感覺</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3.820 </a:t>
                      </a:r>
                    </a:p>
                  </a:txBody>
                  <a:tcPr marL="9525" marR="9525" marT="9525" marB="0" anchor="ctr"/>
                </a:tc>
                <a:tc>
                  <a:txBody>
                    <a:bodyPr/>
                    <a:lstStyle/>
                    <a:p>
                      <a:pPr algn="ctr"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4.200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3.500 </a:t>
                      </a:r>
                    </a:p>
                  </a:txBody>
                  <a:tcPr marL="9525" marR="9525" marT="9525" marB="0" anchor="ctr"/>
                </a:tc>
                <a:extLst>
                  <a:ext uri="{0D108BD9-81ED-4DB2-BD59-A6C34878D82A}">
                    <a16:rowId xmlns:a16="http://schemas.microsoft.com/office/drawing/2014/main" xmlns="" val="4157247073"/>
                  </a:ext>
                </a:extLst>
              </a:tr>
              <a:tr h="477563">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您對語文中心開設英檢輔導班的服務品質感覺</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3.813 </a:t>
                      </a:r>
                    </a:p>
                  </a:txBody>
                  <a:tcPr marL="9525" marR="9525" marT="9525" marB="0" anchor="ctr"/>
                </a:tc>
                <a:tc>
                  <a:txBody>
                    <a:bodyPr/>
                    <a:lstStyle/>
                    <a:p>
                      <a:pPr algn="ctr"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4.400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extLst>
                  <a:ext uri="{0D108BD9-81ED-4DB2-BD59-A6C34878D82A}">
                    <a16:rowId xmlns:a16="http://schemas.microsoft.com/office/drawing/2014/main" xmlns="" val="2799617936"/>
                  </a:ext>
                </a:extLst>
              </a:tr>
              <a:tr h="526484">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您對語文中心辦理各項正式英檢考試的品質感覺</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3.944 </a:t>
                      </a:r>
                    </a:p>
                  </a:txBody>
                  <a:tcPr marL="9525" marR="9525" marT="9525" marB="0" anchor="ctr"/>
                </a:tc>
                <a:tc>
                  <a:txBody>
                    <a:bodyPr/>
                    <a:lstStyle/>
                    <a:p>
                      <a:pPr algn="ctr" fontAlgn="ctr"/>
                      <a:r>
                        <a:rPr lang="en-US" altLang="zh-TW" sz="1700" b="0" i="0" u="none" strike="noStrike" dirty="0">
                          <a:solidFill>
                            <a:srgbClr val="000000"/>
                          </a:solidFill>
                          <a:effectLst/>
                          <a:latin typeface="新細明體" panose="02020500000000000000" pitchFamily="18" charset="-120"/>
                          <a:ea typeface="新細明體" panose="02020500000000000000" pitchFamily="18" charset="-120"/>
                        </a:rPr>
                        <a:t>4.600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3.500 </a:t>
                      </a:r>
                    </a:p>
                  </a:txBody>
                  <a:tcPr marL="9525" marR="9525" marT="9525" marB="0" anchor="ctr"/>
                </a:tc>
                <a:extLst>
                  <a:ext uri="{0D108BD9-81ED-4DB2-BD59-A6C34878D82A}">
                    <a16:rowId xmlns:a16="http://schemas.microsoft.com/office/drawing/2014/main" xmlns="" val="3839756923"/>
                  </a:ext>
                </a:extLst>
              </a:tr>
              <a:tr h="502024">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您對語文中心開設推廣教育課程的服務品質感覺</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3.880 </a:t>
                      </a:r>
                    </a:p>
                  </a:txBody>
                  <a:tcPr marL="9525" marR="9525" marT="9525" marB="0" anchor="ctr"/>
                </a:tc>
                <a:tc>
                  <a:txBody>
                    <a:bodyPr/>
                    <a:lstStyle/>
                    <a:p>
                      <a:pPr algn="ctr" fontAlgn="ctr"/>
                      <a:r>
                        <a:rPr lang="en-US" altLang="zh-TW" sz="1700" b="0" i="0" u="none" strike="noStrike">
                          <a:solidFill>
                            <a:srgbClr val="000000"/>
                          </a:solidFill>
                          <a:effectLst/>
                          <a:latin typeface="新細明體" panose="02020500000000000000" pitchFamily="18" charset="-120"/>
                          <a:ea typeface="新細明體" panose="02020500000000000000" pitchFamily="18" charset="-120"/>
                        </a:rPr>
                        <a:t>4.400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3.500 </a:t>
                      </a:r>
                    </a:p>
                  </a:txBody>
                  <a:tcPr marL="9525" marR="9525" marT="9525" marB="0" anchor="ctr"/>
                </a:tc>
                <a:extLst>
                  <a:ext uri="{0D108BD9-81ED-4DB2-BD59-A6C34878D82A}">
                    <a16:rowId xmlns:a16="http://schemas.microsoft.com/office/drawing/2014/main" xmlns="" val="415791554"/>
                  </a:ext>
                </a:extLst>
              </a:tr>
              <a:tr h="448235">
                <a:tc>
                  <a:txBody>
                    <a:bodyPr/>
                    <a:lstStyle/>
                    <a:p>
                      <a:pPr algn="l" fontAlgn="ctr"/>
                      <a:r>
                        <a:rPr lang="zh-TW" altLang="en-US" sz="1600" b="0" i="0" u="none" strike="noStrike" dirty="0" smtClean="0">
                          <a:solidFill>
                            <a:srgbClr val="000000"/>
                          </a:solidFill>
                          <a:effectLst/>
                          <a:latin typeface="新細明體" panose="02020500000000000000" pitchFamily="18" charset="-120"/>
                          <a:ea typeface="新細明體" panose="02020500000000000000" pitchFamily="18" charset="-120"/>
                        </a:rPr>
                        <a:t>平均</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3.88</a:t>
                      </a:r>
                    </a:p>
                  </a:txBody>
                  <a:tcPr marL="7620" marR="7620" marT="7620" marB="0" anchor="b"/>
                </a:tc>
                <a:tc>
                  <a:txBody>
                    <a:bodyPr/>
                    <a:lstStyle/>
                    <a:p>
                      <a:pPr algn="ctr" rtl="0" fontAlgn="b"/>
                      <a:r>
                        <a:rPr lang="en-US" altLang="zh-TW" sz="1700" b="0" i="0" u="none" strike="noStrike">
                          <a:solidFill>
                            <a:srgbClr val="000000"/>
                          </a:solidFill>
                          <a:effectLst/>
                          <a:latin typeface="Arial" panose="020B0604020202020204" pitchFamily="34" charset="0"/>
                          <a:ea typeface="新細明體" panose="02020500000000000000" pitchFamily="18" charset="-120"/>
                        </a:rPr>
                        <a:t>4.37</a:t>
                      </a:r>
                    </a:p>
                  </a:txBody>
                  <a:tcPr marL="7620" marR="7620" marT="7620" marB="0" anchor="b"/>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3.58</a:t>
                      </a:r>
                    </a:p>
                  </a:txBody>
                  <a:tcPr marL="7620" marR="7620" marT="7620" marB="0" anchor="b"/>
                </a:tc>
              </a:tr>
              <a:tr h="457200">
                <a:tc>
                  <a:txBody>
                    <a:bodyPr/>
                    <a:lstStyle/>
                    <a:p>
                      <a:pPr algn="l" fontAlgn="ctr"/>
                      <a:r>
                        <a:rPr lang="zh-TW" altLang="en-US" sz="1600" b="1" u="none" strike="noStrike" dirty="0" smtClean="0">
                          <a:effectLst/>
                          <a:latin typeface="+mn-ea"/>
                          <a:ea typeface="+mn-ea"/>
                        </a:rPr>
                        <a:t>全校專業</a:t>
                      </a:r>
                      <a:r>
                        <a:rPr lang="zh-TW" altLang="en-US" sz="1600" b="1" u="none" strike="noStrike" dirty="0">
                          <a:effectLst/>
                          <a:latin typeface="+mn-ea"/>
                          <a:ea typeface="+mn-ea"/>
                        </a:rPr>
                        <a:t>服務滿意度平均</a:t>
                      </a:r>
                      <a:endParaRPr lang="zh-TW" altLang="en-US" sz="1600" b="1" i="0" u="none" strike="noStrike" dirty="0">
                        <a:solidFill>
                          <a:srgbClr val="000000"/>
                        </a:solidFill>
                        <a:effectLst/>
                        <a:latin typeface="+mn-ea"/>
                        <a:ea typeface="+mn-ea"/>
                      </a:endParaRPr>
                    </a:p>
                  </a:txBody>
                  <a:tcPr marL="9525" marR="9525" marT="9525" marB="0" anchor="ctr">
                    <a:solidFill>
                      <a:schemeClr val="accent2">
                        <a:lumMod val="20000"/>
                        <a:lumOff val="80000"/>
                      </a:schemeClr>
                    </a:solidFill>
                  </a:tcPr>
                </a:tc>
                <a:tc gridSpan="3">
                  <a:txBody>
                    <a:bodyPr/>
                    <a:lstStyle/>
                    <a:p>
                      <a:pPr algn="ctr" fontAlgn="ctr"/>
                      <a:r>
                        <a:rPr lang="en-US" altLang="zh-TW" sz="1600" b="1" i="0" u="none" strike="noStrike" dirty="0">
                          <a:solidFill>
                            <a:schemeClr val="tx1"/>
                          </a:solidFill>
                          <a:effectLst/>
                          <a:latin typeface="+mn-ea"/>
                          <a:ea typeface="+mn-ea"/>
                        </a:rPr>
                        <a:t>4.031</a:t>
                      </a:r>
                    </a:p>
                  </a:txBody>
                  <a:tcPr marL="9525" marR="9525" marT="9525" marB="0" anchor="ctr">
                    <a:solidFill>
                      <a:schemeClr val="accent2">
                        <a:lumMod val="20000"/>
                        <a:lumOff val="80000"/>
                      </a:schemeClr>
                    </a:solidFill>
                  </a:tcPr>
                </a:tc>
                <a:tc hMerge="1">
                  <a:txBody>
                    <a:bodyPr/>
                    <a:lstStyle/>
                    <a:p>
                      <a:endParaRPr lang="zh-TW" altLang="en-US"/>
                    </a:p>
                  </a:txBody>
                  <a:tcPr/>
                </a:tc>
                <a:tc hMerge="1">
                  <a:txBody>
                    <a:bodyPr/>
                    <a:lstStyle/>
                    <a:p>
                      <a:pPr algn="ctr" fontAlgn="ctr"/>
                      <a:endParaRPr lang="en-US" altLang="zh-TW" sz="1600" b="0" i="0" u="none" strike="noStrike" dirty="0">
                        <a:solidFill>
                          <a:srgbClr val="FF0000"/>
                        </a:solidFill>
                        <a:effectLst/>
                        <a:latin typeface="+mn-ea"/>
                        <a:ea typeface="+mn-ea"/>
                      </a:endParaRPr>
                    </a:p>
                  </a:txBody>
                  <a:tcPr marL="9525" marR="9525" marT="9525" marB="0" anchor="ctr">
                    <a:solidFill>
                      <a:schemeClr val="accent4">
                        <a:lumMod val="60000"/>
                        <a:lumOff val="40000"/>
                      </a:schemeClr>
                    </a:solidFill>
                  </a:tcPr>
                </a:tc>
                <a:extLst>
                  <a:ext uri="{0D108BD9-81ED-4DB2-BD59-A6C34878D82A}">
                    <a16:rowId xmlns:a16="http://schemas.microsoft.com/office/drawing/2014/main" xmlns="" val="3331496473"/>
                  </a:ext>
                </a:extLst>
              </a:tr>
            </a:tbl>
          </a:graphicData>
        </a:graphic>
      </p:graphicFrame>
    </p:spTree>
    <p:extLst>
      <p:ext uri="{BB962C8B-B14F-4D97-AF65-F5344CB8AC3E}">
        <p14:creationId xmlns:p14="http://schemas.microsoft.com/office/powerpoint/2010/main" val="29148040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831221" y="259906"/>
            <a:ext cx="7353295" cy="984885"/>
          </a:xfrm>
          <a:prstGeom prst="rect">
            <a:avLst/>
          </a:prstGeom>
        </p:spPr>
        <p:txBody>
          <a:bodyPr wrap="none">
            <a:spAutoFit/>
          </a:bodyPr>
          <a:lstStyle/>
          <a:p>
            <a:r>
              <a:rPr lang="zh-TW" altLang="en-US" sz="4000" b="1" dirty="0">
                <a:solidFill>
                  <a:srgbClr val="000000"/>
                </a:solidFill>
                <a:latin typeface="新細明體" panose="02020500000000000000" pitchFamily="18" charset="-120"/>
              </a:rPr>
              <a:t>總務處</a:t>
            </a:r>
            <a:r>
              <a:rPr lang="zh-TW" altLang="en-US" sz="4000" b="1" dirty="0"/>
              <a:t>專業服務題項分析</a:t>
            </a:r>
            <a:r>
              <a:rPr lang="en-US" altLang="zh-TW" b="1" dirty="0">
                <a:solidFill>
                  <a:srgbClr val="FF0000"/>
                </a:solidFill>
              </a:rPr>
              <a:t>(</a:t>
            </a:r>
            <a:r>
              <a:rPr lang="zh-TW" altLang="en-US" b="1" dirty="0">
                <a:solidFill>
                  <a:srgbClr val="FF0000"/>
                </a:solidFill>
              </a:rPr>
              <a:t>受訪對像學生</a:t>
            </a:r>
            <a:r>
              <a:rPr lang="en-US" altLang="zh-TW" b="1" dirty="0">
                <a:solidFill>
                  <a:srgbClr val="FF0000"/>
                </a:solidFill>
              </a:rPr>
              <a:t>)</a:t>
            </a:r>
            <a:endParaRPr lang="zh-TW" altLang="en-US" sz="3200" b="1" dirty="0">
              <a:solidFill>
                <a:srgbClr val="FF0000"/>
              </a:solidFill>
            </a:endParaRPr>
          </a:p>
          <a:p>
            <a:endParaRPr lang="zh-TW" altLang="en-US" b="1" dirty="0"/>
          </a:p>
        </p:txBody>
      </p:sp>
      <p:sp>
        <p:nvSpPr>
          <p:cNvPr id="5" name="日期版面配置區 4"/>
          <p:cNvSpPr>
            <a:spLocks noGrp="1"/>
          </p:cNvSpPr>
          <p:nvPr>
            <p:ph type="dt" sz="half" idx="4294967295"/>
          </p:nvPr>
        </p:nvSpPr>
        <p:spPr>
          <a:xfrm>
            <a:off x="9808856" y="6492874"/>
            <a:ext cx="1143000" cy="365125"/>
          </a:xfrm>
        </p:spPr>
        <p:txBody>
          <a:bodyPr/>
          <a:lstStyle/>
          <a:p>
            <a:fld id="{B92B2A10-7E34-48CB-96B4-CC12D49C9657}" type="datetime1">
              <a:rPr lang="en-US" altLang="zh-TW" smtClean="0"/>
              <a:t>6/25/2018</a:t>
            </a:fld>
            <a:endParaRPr lang="en-US"/>
          </a:p>
        </p:txBody>
      </p:sp>
      <p:sp>
        <p:nvSpPr>
          <p:cNvPr id="6" name="頁尾版面配置區 5"/>
          <p:cNvSpPr>
            <a:spLocks noGrp="1"/>
          </p:cNvSpPr>
          <p:nvPr>
            <p:ph type="ftr" sz="quarter" idx="4294967295"/>
          </p:nvPr>
        </p:nvSpPr>
        <p:spPr>
          <a:xfrm>
            <a:off x="2219941" y="6492875"/>
            <a:ext cx="7084177" cy="365125"/>
          </a:xfrm>
        </p:spPr>
        <p:txBody>
          <a:bodyPr/>
          <a:lstStyle/>
          <a:p>
            <a:r>
              <a:rPr lang="en-US" altLang="zh-TW"/>
              <a:t>105</a:t>
            </a:r>
            <a:r>
              <a:rPr lang="zh-TW" altLang="en-US"/>
              <a:t>學年度行政單位服務品質滿意度調查報告</a:t>
            </a:r>
            <a:endParaRPr lang="en-US"/>
          </a:p>
        </p:txBody>
      </p:sp>
      <p:sp>
        <p:nvSpPr>
          <p:cNvPr id="7" name="投影片編號版面配置區 6"/>
          <p:cNvSpPr>
            <a:spLocks noGrp="1"/>
          </p:cNvSpPr>
          <p:nvPr>
            <p:ph type="sldNum" sz="quarter" idx="12"/>
          </p:nvPr>
        </p:nvSpPr>
        <p:spPr/>
        <p:txBody>
          <a:bodyPr/>
          <a:lstStyle/>
          <a:p>
            <a:fld id="{4FAB73BC-B049-4115-A692-8D63A059BFB8}" type="slidenum">
              <a:rPr lang="en-US" smtClean="0"/>
              <a:t>42</a:t>
            </a:fld>
            <a:endParaRPr lang="en-US"/>
          </a:p>
        </p:txBody>
      </p:sp>
      <p:graphicFrame>
        <p:nvGraphicFramePr>
          <p:cNvPr id="8" name="表格 7"/>
          <p:cNvGraphicFramePr>
            <a:graphicFrameLocks noGrp="1"/>
          </p:cNvGraphicFramePr>
          <p:nvPr>
            <p:extLst>
              <p:ext uri="{D42A27DB-BD31-4B8C-83A1-F6EECF244321}">
                <p14:modId xmlns:p14="http://schemas.microsoft.com/office/powerpoint/2010/main" val="1273037255"/>
              </p:ext>
            </p:extLst>
          </p:nvPr>
        </p:nvGraphicFramePr>
        <p:xfrm>
          <a:off x="1309041" y="1026104"/>
          <a:ext cx="9871969" cy="4856404"/>
        </p:xfrm>
        <a:graphic>
          <a:graphicData uri="http://schemas.openxmlformats.org/drawingml/2006/table">
            <a:tbl>
              <a:tblPr>
                <a:tableStyleId>{5C22544A-7EE6-4342-B048-85BDC9FD1C3A}</a:tableStyleId>
              </a:tblPr>
              <a:tblGrid>
                <a:gridCol w="4065973">
                  <a:extLst>
                    <a:ext uri="{9D8B030D-6E8A-4147-A177-3AD203B41FA5}">
                      <a16:colId xmlns:a16="http://schemas.microsoft.com/office/drawing/2014/main" xmlns="" val="1460960002"/>
                    </a:ext>
                  </a:extLst>
                </a:gridCol>
                <a:gridCol w="1451499">
                  <a:extLst>
                    <a:ext uri="{9D8B030D-6E8A-4147-A177-3AD203B41FA5}">
                      <a16:colId xmlns:a16="http://schemas.microsoft.com/office/drawing/2014/main" xmlns="" val="1917616206"/>
                    </a:ext>
                  </a:extLst>
                </a:gridCol>
                <a:gridCol w="1451499">
                  <a:extLst>
                    <a:ext uri="{9D8B030D-6E8A-4147-A177-3AD203B41FA5}">
                      <a16:colId xmlns:a16="http://schemas.microsoft.com/office/drawing/2014/main" xmlns="" val="1651855413"/>
                    </a:ext>
                  </a:extLst>
                </a:gridCol>
                <a:gridCol w="1451499">
                  <a:extLst>
                    <a:ext uri="{9D8B030D-6E8A-4147-A177-3AD203B41FA5}">
                      <a16:colId xmlns:a16="http://schemas.microsoft.com/office/drawing/2014/main" xmlns="" val="3502022669"/>
                    </a:ext>
                  </a:extLst>
                </a:gridCol>
                <a:gridCol w="1451499">
                  <a:extLst>
                    <a:ext uri="{9D8B030D-6E8A-4147-A177-3AD203B41FA5}">
                      <a16:colId xmlns:a16="http://schemas.microsoft.com/office/drawing/2014/main" xmlns="" val="2580891706"/>
                    </a:ext>
                  </a:extLst>
                </a:gridCol>
              </a:tblGrid>
              <a:tr h="418631">
                <a:tc>
                  <a:txBody>
                    <a:bodyPr/>
                    <a:lstStyle/>
                    <a:p>
                      <a:pPr algn="l" fontAlgn="ctr"/>
                      <a:r>
                        <a:rPr lang="zh-TW" altLang="en-US" sz="1600" u="none" strike="noStrike" dirty="0">
                          <a:effectLst/>
                        </a:rPr>
                        <a:t>專業服務題項</a:t>
                      </a:r>
                      <a:endParaRPr lang="zh-TW" altLang="en-US" sz="16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tc>
                  <a:txBody>
                    <a:bodyPr/>
                    <a:lstStyle/>
                    <a:p>
                      <a:pPr algn="ctr"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日間部</a:t>
                      </a:r>
                    </a:p>
                  </a:txBody>
                  <a:tcPr marL="9525" marR="9525" marT="9525" marB="0" anchor="ctr">
                    <a:solidFill>
                      <a:schemeClr val="accent6">
                        <a:lumMod val="60000"/>
                        <a:lumOff val="40000"/>
                      </a:schemeClr>
                    </a:solidFill>
                  </a:tcPr>
                </a:tc>
                <a:tc>
                  <a:txBody>
                    <a:bodyPr/>
                    <a:lstStyle/>
                    <a:p>
                      <a:pPr algn="ctr"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進修部</a:t>
                      </a:r>
                    </a:p>
                  </a:txBody>
                  <a:tcPr marL="9525" marR="9525" marT="9525" marB="0" anchor="ctr">
                    <a:solidFill>
                      <a:schemeClr val="accent6">
                        <a:lumMod val="60000"/>
                        <a:lumOff val="40000"/>
                      </a:schemeClr>
                    </a:solidFill>
                  </a:tcPr>
                </a:tc>
                <a:tc>
                  <a:txBody>
                    <a:bodyPr/>
                    <a:lstStyle/>
                    <a:p>
                      <a:pPr algn="ctr"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碩士班</a:t>
                      </a:r>
                    </a:p>
                  </a:txBody>
                  <a:tcPr marL="9525" marR="9525" marT="9525" marB="0" anchor="ctr">
                    <a:solidFill>
                      <a:schemeClr val="accent6">
                        <a:lumMod val="60000"/>
                        <a:lumOff val="40000"/>
                      </a:schemeClr>
                    </a:solidFill>
                  </a:tcPr>
                </a:tc>
                <a:tc>
                  <a:txBody>
                    <a:bodyPr/>
                    <a:lstStyle/>
                    <a:p>
                      <a:pPr algn="ctr"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碩士在職專班</a:t>
                      </a:r>
                    </a:p>
                  </a:txBody>
                  <a:tcPr marL="9525" marR="9525" marT="9525" marB="0" anchor="ctr">
                    <a:solidFill>
                      <a:schemeClr val="accent6">
                        <a:lumMod val="60000"/>
                        <a:lumOff val="40000"/>
                      </a:schemeClr>
                    </a:solidFill>
                  </a:tcPr>
                </a:tc>
                <a:extLst>
                  <a:ext uri="{0D108BD9-81ED-4DB2-BD59-A6C34878D82A}">
                    <a16:rowId xmlns:a16="http://schemas.microsoft.com/office/drawing/2014/main" xmlns="" val="2551871228"/>
                  </a:ext>
                </a:extLst>
              </a:tr>
              <a:tr h="418631">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您對提供物品借用的服務品質與時效感覺</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3.886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4.409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3.813 </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3.333 </a:t>
                      </a:r>
                    </a:p>
                  </a:txBody>
                  <a:tcPr marL="9525" marR="9525" marT="9525" marB="0" anchor="ctr"/>
                </a:tc>
                <a:extLst>
                  <a:ext uri="{0D108BD9-81ED-4DB2-BD59-A6C34878D82A}">
                    <a16:rowId xmlns:a16="http://schemas.microsoft.com/office/drawing/2014/main" xmlns="" val="662759948"/>
                  </a:ext>
                </a:extLst>
              </a:tr>
              <a:tr h="418631">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您對車輛通行證之申請及發放作業感覺</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3.856 </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4.364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3.375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3.000 </a:t>
                      </a:r>
                    </a:p>
                  </a:txBody>
                  <a:tcPr marL="9525" marR="9525" marT="9525" marB="0" anchor="ctr"/>
                </a:tc>
                <a:extLst>
                  <a:ext uri="{0D108BD9-81ED-4DB2-BD59-A6C34878D82A}">
                    <a16:rowId xmlns:a16="http://schemas.microsoft.com/office/drawing/2014/main" xmlns="" val="4081514164"/>
                  </a:ext>
                </a:extLst>
              </a:tr>
              <a:tr h="418631">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您對本校校園車輛管理的成效感覺</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3.524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4.273 </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3.625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3.333 </a:t>
                      </a:r>
                    </a:p>
                  </a:txBody>
                  <a:tcPr marL="9525" marR="9525" marT="9525" marB="0" anchor="ctr"/>
                </a:tc>
                <a:extLst>
                  <a:ext uri="{0D108BD9-81ED-4DB2-BD59-A6C34878D82A}">
                    <a16:rowId xmlns:a16="http://schemas.microsoft.com/office/drawing/2014/main" xmlns="" val="1280324542"/>
                  </a:ext>
                </a:extLst>
              </a:tr>
              <a:tr h="555922">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您對電子化線上報修作業的便利性感覺</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3.907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4.455 </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3.813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extLst>
                  <a:ext uri="{0D108BD9-81ED-4DB2-BD59-A6C34878D82A}">
                    <a16:rowId xmlns:a16="http://schemas.microsoft.com/office/drawing/2014/main" xmlns="" val="2251601281"/>
                  </a:ext>
                </a:extLst>
              </a:tr>
              <a:tr h="418631">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您對本校戶外校園環境清潔及管理的感到感覺</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4.039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4.409 </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extLst>
                  <a:ext uri="{0D108BD9-81ED-4DB2-BD59-A6C34878D82A}">
                    <a16:rowId xmlns:a16="http://schemas.microsoft.com/office/drawing/2014/main" xmlns="" val="1629132810"/>
                  </a:ext>
                </a:extLst>
              </a:tr>
              <a:tr h="418631">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您對文書及郵務處理業務</a:t>
                      </a:r>
                      <a:r>
                        <a:rPr lang="en-US" altLang="zh-TW" sz="1400" b="0" i="0" u="none" strike="noStrike" dirty="0">
                          <a:solidFill>
                            <a:srgbClr val="000000"/>
                          </a:solidFill>
                          <a:effectLst/>
                          <a:latin typeface="新細明體" panose="02020500000000000000" pitchFamily="18" charset="-120"/>
                          <a:ea typeface="新細明體" panose="02020500000000000000" pitchFamily="18" charset="-120"/>
                        </a:rPr>
                        <a:t>(</a:t>
                      </a: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領取信件、包裹</a:t>
                      </a:r>
                      <a:r>
                        <a:rPr lang="en-US" altLang="zh-TW" sz="1400" b="0" i="0" u="none" strike="noStrike" dirty="0">
                          <a:solidFill>
                            <a:srgbClr val="000000"/>
                          </a:solidFill>
                          <a:effectLst/>
                          <a:latin typeface="新細明體" panose="02020500000000000000" pitchFamily="18" charset="-120"/>
                          <a:ea typeface="新細明體" panose="02020500000000000000" pitchFamily="18" charset="-120"/>
                        </a:rPr>
                        <a:t>)</a:t>
                      </a: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感覺</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3.949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4.545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3.875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3.667 </a:t>
                      </a:r>
                    </a:p>
                  </a:txBody>
                  <a:tcPr marL="9525" marR="9525" marT="9525" marB="0" anchor="ctr"/>
                </a:tc>
                <a:extLst>
                  <a:ext uri="{0D108BD9-81ED-4DB2-BD59-A6C34878D82A}">
                    <a16:rowId xmlns:a16="http://schemas.microsoft.com/office/drawing/2014/main" xmlns="" val="4157247073"/>
                  </a:ext>
                </a:extLst>
              </a:tr>
              <a:tr h="418631">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您對本校飲用水的安全品質滿意嗎？</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3.862 </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4.273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3.938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3.667 </a:t>
                      </a:r>
                    </a:p>
                  </a:txBody>
                  <a:tcPr marL="9525" marR="9525" marT="9525" marB="0" anchor="ctr"/>
                </a:tc>
                <a:extLst>
                  <a:ext uri="{0D108BD9-81ED-4DB2-BD59-A6C34878D82A}">
                    <a16:rowId xmlns:a16="http://schemas.microsoft.com/office/drawing/2014/main" xmlns="" val="2799617936"/>
                  </a:ext>
                </a:extLst>
              </a:tr>
              <a:tr h="418631">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您對學生工讀金匯款及其他退費匯款作業感覺</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3.542 </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4.227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3.375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3.667 </a:t>
                      </a:r>
                    </a:p>
                  </a:txBody>
                  <a:tcPr marL="9525" marR="9525" marT="9525" marB="0" anchor="ctr"/>
                </a:tc>
                <a:extLst>
                  <a:ext uri="{0D108BD9-81ED-4DB2-BD59-A6C34878D82A}">
                    <a16:rowId xmlns:a16="http://schemas.microsoft.com/office/drawing/2014/main" xmlns="" val="1227436075"/>
                  </a:ext>
                </a:extLst>
              </a:tr>
              <a:tr h="418631">
                <a:tc>
                  <a:txBody>
                    <a:bodyPr/>
                    <a:lstStyle/>
                    <a:p>
                      <a:pPr algn="l" fontAlgn="ctr"/>
                      <a:r>
                        <a:rPr lang="zh-TW" altLang="en-US" sz="1400" b="0" i="0" u="none" strike="noStrike" dirty="0" smtClean="0">
                          <a:solidFill>
                            <a:srgbClr val="000000"/>
                          </a:solidFill>
                          <a:effectLst/>
                          <a:latin typeface="新細明體" panose="02020500000000000000" pitchFamily="18" charset="-120"/>
                          <a:ea typeface="新細明體" panose="02020500000000000000" pitchFamily="18" charset="-120"/>
                        </a:rPr>
                        <a:t>平均</a:t>
                      </a:r>
                      <a:endParaRPr lang="zh-TW" altLang="en-US" sz="14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3.82</a:t>
                      </a:r>
                    </a:p>
                  </a:txBody>
                  <a:tcPr marL="7620" marR="7620" marT="7620" marB="0" anchor="b"/>
                </a:tc>
                <a:tc>
                  <a:txBody>
                    <a:bodyPr/>
                    <a:lstStyle/>
                    <a:p>
                      <a:pPr algn="ctr" rtl="0" fontAlgn="b"/>
                      <a:r>
                        <a:rPr lang="en-US" altLang="zh-TW" sz="1700" b="0" i="0" u="none" strike="noStrike">
                          <a:solidFill>
                            <a:srgbClr val="000000"/>
                          </a:solidFill>
                          <a:effectLst/>
                          <a:latin typeface="Arial" panose="020B0604020202020204" pitchFamily="34" charset="0"/>
                          <a:ea typeface="新細明體" panose="02020500000000000000" pitchFamily="18" charset="-120"/>
                        </a:rPr>
                        <a:t>4.37</a:t>
                      </a:r>
                    </a:p>
                  </a:txBody>
                  <a:tcPr marL="7620" marR="7620" marT="7620" marB="0" anchor="b"/>
                </a:tc>
                <a:tc>
                  <a:txBody>
                    <a:bodyPr/>
                    <a:lstStyle/>
                    <a:p>
                      <a:pPr algn="ctr" rtl="0" fontAlgn="b"/>
                      <a:r>
                        <a:rPr lang="en-US" altLang="zh-TW" sz="1700" b="0" i="0" u="none" strike="noStrike">
                          <a:solidFill>
                            <a:srgbClr val="000000"/>
                          </a:solidFill>
                          <a:effectLst/>
                          <a:latin typeface="Arial" panose="020B0604020202020204" pitchFamily="34" charset="0"/>
                          <a:ea typeface="新細明體" panose="02020500000000000000" pitchFamily="18" charset="-120"/>
                        </a:rPr>
                        <a:t>3.73</a:t>
                      </a:r>
                    </a:p>
                  </a:txBody>
                  <a:tcPr marL="7620" marR="7620" marT="7620" marB="0" anchor="b"/>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3.58</a:t>
                      </a:r>
                    </a:p>
                  </a:txBody>
                  <a:tcPr marL="7620" marR="7620" marT="7620" marB="0" anchor="b"/>
                </a:tc>
              </a:tr>
              <a:tr h="532803">
                <a:tc>
                  <a:txBody>
                    <a:bodyPr/>
                    <a:lstStyle/>
                    <a:p>
                      <a:pPr algn="l" fontAlgn="ctr"/>
                      <a:r>
                        <a:rPr lang="zh-TW" altLang="en-US" sz="1600" b="1" u="none" strike="noStrike" dirty="0" smtClean="0">
                          <a:effectLst/>
                        </a:rPr>
                        <a:t>全校專業</a:t>
                      </a:r>
                      <a:r>
                        <a:rPr lang="zh-TW" altLang="en-US" sz="1600" b="1" u="none" strike="noStrike" dirty="0">
                          <a:effectLst/>
                        </a:rPr>
                        <a:t>服務滿意度平均</a:t>
                      </a:r>
                      <a:endParaRPr lang="zh-TW" altLang="en-US" sz="1600" b="1"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4">
                        <a:lumMod val="60000"/>
                        <a:lumOff val="40000"/>
                      </a:schemeClr>
                    </a:solidFill>
                  </a:tcPr>
                </a:tc>
                <a:tc gridSpan="4">
                  <a:txBody>
                    <a:bodyPr/>
                    <a:lstStyle/>
                    <a:p>
                      <a:pPr algn="ctr" fontAlgn="ctr"/>
                      <a:r>
                        <a:rPr lang="en-US" altLang="zh-TW" sz="1600" b="1" i="0" u="none" strike="noStrike" dirty="0">
                          <a:solidFill>
                            <a:schemeClr val="tx1"/>
                          </a:solidFill>
                          <a:effectLst/>
                          <a:latin typeface="+mn-ea"/>
                          <a:ea typeface="+mn-ea"/>
                        </a:rPr>
                        <a:t>4.031</a:t>
                      </a:r>
                      <a:endParaRPr lang="en-US" altLang="zh-TW" sz="1600" b="1" i="0" u="none" strike="noStrike" dirty="0">
                        <a:solidFill>
                          <a:srgbClr val="FF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4">
                        <a:lumMod val="60000"/>
                        <a:lumOff val="40000"/>
                      </a:schemeClr>
                    </a:solidFill>
                  </a:tcPr>
                </a:tc>
                <a:tc hMerge="1">
                  <a:txBody>
                    <a:bodyPr/>
                    <a:lstStyle/>
                    <a:p>
                      <a:endParaRPr lang="zh-TW" altLang="en-US"/>
                    </a:p>
                  </a:txBody>
                  <a:tcPr/>
                </a:tc>
                <a:tc hMerge="1">
                  <a:txBody>
                    <a:bodyPr/>
                    <a:lstStyle/>
                    <a:p>
                      <a:pPr algn="ctr" fontAlgn="ctr"/>
                      <a:endParaRPr lang="en-US" altLang="zh-TW" sz="1600" b="0" i="0" u="none" strike="noStrike" dirty="0">
                        <a:solidFill>
                          <a:srgbClr val="FF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4">
                        <a:lumMod val="60000"/>
                        <a:lumOff val="40000"/>
                      </a:schemeClr>
                    </a:solidFill>
                  </a:tcPr>
                </a:tc>
                <a:tc hMerge="1">
                  <a:txBody>
                    <a:bodyPr/>
                    <a:lstStyle/>
                    <a:p>
                      <a:pPr algn="ctr" fontAlgn="ctr"/>
                      <a:endParaRPr lang="en-US" altLang="zh-TW" sz="1600" b="0" i="0" u="none" strike="noStrike" dirty="0">
                        <a:solidFill>
                          <a:srgbClr val="FF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4">
                        <a:lumMod val="60000"/>
                        <a:lumOff val="40000"/>
                      </a:schemeClr>
                    </a:solidFill>
                  </a:tcPr>
                </a:tc>
                <a:extLst>
                  <a:ext uri="{0D108BD9-81ED-4DB2-BD59-A6C34878D82A}">
                    <a16:rowId xmlns:a16="http://schemas.microsoft.com/office/drawing/2014/main" xmlns="" val="3331496473"/>
                  </a:ext>
                </a:extLst>
              </a:tr>
            </a:tbl>
          </a:graphicData>
        </a:graphic>
      </p:graphicFrame>
    </p:spTree>
    <p:extLst>
      <p:ext uri="{BB962C8B-B14F-4D97-AF65-F5344CB8AC3E}">
        <p14:creationId xmlns:p14="http://schemas.microsoft.com/office/powerpoint/2010/main" val="864728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4FAB73BC-B049-4115-A692-8D63A059BFB8}" type="slidenum">
              <a:rPr lang="en-US" smtClean="0"/>
              <a:t>43</a:t>
            </a:fld>
            <a:endParaRPr lang="en-US"/>
          </a:p>
        </p:txBody>
      </p:sp>
      <p:sp>
        <p:nvSpPr>
          <p:cNvPr id="3" name="矩形 2"/>
          <p:cNvSpPr/>
          <p:nvPr/>
        </p:nvSpPr>
        <p:spPr>
          <a:xfrm>
            <a:off x="1412631" y="75207"/>
            <a:ext cx="3877985" cy="837665"/>
          </a:xfrm>
          <a:prstGeom prst="rect">
            <a:avLst/>
          </a:prstGeom>
        </p:spPr>
        <p:txBody>
          <a:bodyPr wrap="none">
            <a:spAutoFit/>
          </a:bodyPr>
          <a:lstStyle/>
          <a:p>
            <a:pPr>
              <a:lnSpc>
                <a:spcPct val="150000"/>
              </a:lnSpc>
            </a:pPr>
            <a:r>
              <a:rPr lang="zh-TW" altLang="en-US" sz="3600" b="1" dirty="0">
                <a:latin typeface="cwmu86"/>
              </a:rPr>
              <a:t>總務處開放性題</a:t>
            </a:r>
            <a:r>
              <a:rPr lang="zh-TW" altLang="en-US" sz="3600" b="1" dirty="0" smtClean="0">
                <a:latin typeface="cwmu86"/>
              </a:rPr>
              <a:t>項</a:t>
            </a:r>
            <a:endParaRPr lang="zh-TW" altLang="en-US" sz="3600" b="1" dirty="0">
              <a:latin typeface="cwmu86"/>
            </a:endParaRPr>
          </a:p>
        </p:txBody>
      </p:sp>
      <p:sp>
        <p:nvSpPr>
          <p:cNvPr id="5" name="矩形 4"/>
          <p:cNvSpPr/>
          <p:nvPr/>
        </p:nvSpPr>
        <p:spPr>
          <a:xfrm>
            <a:off x="1810871" y="2666565"/>
            <a:ext cx="9027458" cy="1200329"/>
          </a:xfrm>
          <a:prstGeom prst="rect">
            <a:avLst/>
          </a:prstGeom>
        </p:spPr>
        <p:txBody>
          <a:bodyPr wrap="square">
            <a:spAutoFit/>
          </a:bodyPr>
          <a:lstStyle/>
          <a:p>
            <a:pPr marL="1344613" indent="-1344613"/>
            <a:r>
              <a:rPr lang="zh-TW" altLang="en-US" sz="2400" dirty="0" smtClean="0">
                <a:solidFill>
                  <a:srgbClr val="FF0000"/>
                </a:solidFill>
              </a:rPr>
              <a:t>總務處</a:t>
            </a:r>
            <a:r>
              <a:rPr lang="zh-TW" altLang="en-US" sz="2400" dirty="0">
                <a:solidFill>
                  <a:srgbClr val="FF0000"/>
                </a:solidFill>
              </a:rPr>
              <a:t>回覆：</a:t>
            </a:r>
            <a:r>
              <a:rPr lang="zh-TW" altLang="en-US" sz="2400" dirty="0" smtClean="0">
                <a:solidFill>
                  <a:srgbClr val="FF0000"/>
                </a:solidFill>
              </a:rPr>
              <a:t>道</a:t>
            </a:r>
            <a:r>
              <a:rPr lang="zh-TW" altLang="en-US" sz="2400" dirty="0">
                <a:solidFill>
                  <a:srgbClr val="FF0000"/>
                </a:solidFill>
              </a:rPr>
              <a:t>南機車停車場之空間已規劃新建教學用途空間，不再作為停車場使用，故目前不考量編列相關預算設置遮雨棚架。</a:t>
            </a:r>
          </a:p>
        </p:txBody>
      </p:sp>
      <p:sp>
        <p:nvSpPr>
          <p:cNvPr id="6" name="矩形 5"/>
          <p:cNvSpPr/>
          <p:nvPr/>
        </p:nvSpPr>
        <p:spPr>
          <a:xfrm>
            <a:off x="1810871" y="1237147"/>
            <a:ext cx="9144000" cy="1200329"/>
          </a:xfrm>
          <a:prstGeom prst="rect">
            <a:avLst/>
          </a:prstGeom>
        </p:spPr>
        <p:txBody>
          <a:bodyPr wrap="square">
            <a:spAutoFit/>
          </a:bodyPr>
          <a:lstStyle/>
          <a:p>
            <a:pPr marL="447675" indent="-447675">
              <a:lnSpc>
                <a:spcPct val="150000"/>
              </a:lnSpc>
            </a:pPr>
            <a:r>
              <a:rPr lang="en-US" altLang="zh-TW" sz="2400" dirty="0" smtClean="0">
                <a:latin typeface="+mn-ea"/>
              </a:rPr>
              <a:t>Q :</a:t>
            </a:r>
            <a:r>
              <a:rPr lang="zh-TW" altLang="en-US" sz="2400" dirty="0" smtClean="0">
                <a:latin typeface="+mn-ea"/>
              </a:rPr>
              <a:t>希望</a:t>
            </a:r>
            <a:r>
              <a:rPr lang="zh-TW" altLang="en-US" sz="2400" dirty="0">
                <a:latin typeface="+mn-ea"/>
              </a:rPr>
              <a:t>道南停車場可以加蓋</a:t>
            </a:r>
            <a:r>
              <a:rPr lang="en-US" altLang="zh-TW" sz="2400" dirty="0">
                <a:solidFill>
                  <a:srgbClr val="FF0000"/>
                </a:solidFill>
                <a:latin typeface="+mn-ea"/>
              </a:rPr>
              <a:t>"</a:t>
            </a:r>
            <a:r>
              <a:rPr lang="zh-TW" altLang="en-US" sz="2400" dirty="0">
                <a:solidFill>
                  <a:srgbClr val="FF0000"/>
                </a:solidFill>
                <a:latin typeface="+mn-ea"/>
              </a:rPr>
              <a:t>遮雨棚</a:t>
            </a:r>
            <a:r>
              <a:rPr lang="en-US" altLang="zh-TW" sz="2400" dirty="0">
                <a:solidFill>
                  <a:srgbClr val="FF0000"/>
                </a:solidFill>
                <a:latin typeface="+mn-ea"/>
              </a:rPr>
              <a:t>"</a:t>
            </a:r>
            <a:r>
              <a:rPr lang="zh-TW" altLang="en-US" sz="2400" dirty="0">
                <a:solidFill>
                  <a:srgbClr val="FF0000"/>
                </a:solidFill>
                <a:latin typeface="+mn-ea"/>
              </a:rPr>
              <a:t>，</a:t>
            </a:r>
            <a:r>
              <a:rPr lang="zh-TW" altLang="en-US" sz="2400" dirty="0">
                <a:latin typeface="+mn-ea"/>
              </a:rPr>
              <a:t>大家一樣有繳錢，希望道南停車場一樣有遮雨棚這個權利</a:t>
            </a:r>
          </a:p>
        </p:txBody>
      </p:sp>
    </p:spTree>
    <p:extLst>
      <p:ext uri="{BB962C8B-B14F-4D97-AF65-F5344CB8AC3E}">
        <p14:creationId xmlns:p14="http://schemas.microsoft.com/office/powerpoint/2010/main" val="35410237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p:cNvSpPr>
            <a:spLocks noGrp="1"/>
          </p:cNvSpPr>
          <p:nvPr>
            <p:ph type="dt" sz="half" idx="4294967295"/>
          </p:nvPr>
        </p:nvSpPr>
        <p:spPr>
          <a:xfrm>
            <a:off x="9808856" y="6492874"/>
            <a:ext cx="1143000" cy="365125"/>
          </a:xfrm>
        </p:spPr>
        <p:txBody>
          <a:bodyPr/>
          <a:lstStyle/>
          <a:p>
            <a:fld id="{75C61BAA-47A0-464F-8400-7C201AC6947B}" type="datetime1">
              <a:rPr lang="en-US" altLang="zh-TW" smtClean="0"/>
              <a:t>6/25/2018</a:t>
            </a:fld>
            <a:endParaRPr lang="en-US"/>
          </a:p>
        </p:txBody>
      </p:sp>
      <p:sp>
        <p:nvSpPr>
          <p:cNvPr id="4" name="投影片編號版面配置區 3"/>
          <p:cNvSpPr>
            <a:spLocks noGrp="1"/>
          </p:cNvSpPr>
          <p:nvPr>
            <p:ph type="sldNum" sz="quarter" idx="12"/>
          </p:nvPr>
        </p:nvSpPr>
        <p:spPr/>
        <p:txBody>
          <a:bodyPr/>
          <a:lstStyle/>
          <a:p>
            <a:fld id="{4FAB73BC-B049-4115-A692-8D63A059BFB8}" type="slidenum">
              <a:rPr lang="en-US" smtClean="0"/>
              <a:t>44</a:t>
            </a:fld>
            <a:endParaRPr lang="en-US"/>
          </a:p>
        </p:txBody>
      </p:sp>
      <p:sp>
        <p:nvSpPr>
          <p:cNvPr id="5" name="矩形 4"/>
          <p:cNvSpPr/>
          <p:nvPr/>
        </p:nvSpPr>
        <p:spPr>
          <a:xfrm>
            <a:off x="1570894" y="859165"/>
            <a:ext cx="10161284" cy="2862322"/>
          </a:xfrm>
          <a:prstGeom prst="rect">
            <a:avLst/>
          </a:prstGeom>
        </p:spPr>
        <p:txBody>
          <a:bodyPr wrap="square">
            <a:spAutoFit/>
          </a:bodyPr>
          <a:lstStyle/>
          <a:p>
            <a:pPr>
              <a:lnSpc>
                <a:spcPct val="150000"/>
              </a:lnSpc>
            </a:pPr>
            <a:r>
              <a:rPr lang="en-US" altLang="zh-TW" sz="2400" dirty="0" smtClean="0">
                <a:solidFill>
                  <a:srgbClr val="FF0000"/>
                </a:solidFill>
              </a:rPr>
              <a:t>Q</a:t>
            </a:r>
            <a:r>
              <a:rPr lang="zh-TW" altLang="en-US" sz="2400" dirty="0" smtClean="0">
                <a:solidFill>
                  <a:srgbClr val="FF0000"/>
                </a:solidFill>
              </a:rPr>
              <a:t>：學校</a:t>
            </a:r>
            <a:r>
              <a:rPr lang="zh-TW" altLang="en-US" sz="2400" dirty="0">
                <a:solidFill>
                  <a:srgbClr val="FF0000"/>
                </a:solidFill>
              </a:rPr>
              <a:t>飛禽類很多</a:t>
            </a:r>
            <a:r>
              <a:rPr lang="zh-TW" altLang="en-US" sz="2400" dirty="0"/>
              <a:t>，感覺會污染飲水</a:t>
            </a:r>
            <a:r>
              <a:rPr lang="zh-TW" altLang="en-US" sz="2400" dirty="0" smtClean="0"/>
              <a:t>機</a:t>
            </a:r>
            <a:endParaRPr lang="en-US" altLang="zh-TW" sz="2400" dirty="0" smtClean="0"/>
          </a:p>
          <a:p>
            <a:pPr>
              <a:lnSpc>
                <a:spcPct val="150000"/>
              </a:lnSpc>
            </a:pPr>
            <a:endParaRPr lang="en-US" altLang="zh-TW" sz="2400" dirty="0" smtClean="0"/>
          </a:p>
          <a:p>
            <a:pPr>
              <a:lnSpc>
                <a:spcPct val="150000"/>
              </a:lnSpc>
            </a:pPr>
            <a:r>
              <a:rPr lang="zh-TW" altLang="en-US" sz="2400" dirty="0" smtClean="0">
                <a:solidFill>
                  <a:srgbClr val="FF0000"/>
                </a:solidFill>
              </a:rPr>
              <a:t>回覆：目前</a:t>
            </a:r>
            <a:r>
              <a:rPr lang="zh-TW" altLang="en-US" sz="2400" dirty="0">
                <a:solidFill>
                  <a:srgbClr val="FF0000"/>
                </a:solidFill>
              </a:rPr>
              <a:t>本校</a:t>
            </a:r>
            <a:r>
              <a:rPr lang="en-US" altLang="zh-TW" sz="2400" dirty="0">
                <a:solidFill>
                  <a:srgbClr val="FF0000"/>
                </a:solidFill>
              </a:rPr>
              <a:t>RO</a:t>
            </a:r>
            <a:r>
              <a:rPr lang="zh-TW" altLang="en-US" sz="2400" dirty="0">
                <a:solidFill>
                  <a:srgbClr val="FF0000"/>
                </a:solidFill>
              </a:rPr>
              <a:t>系統及飲水機皆有定期維護及保養，且每季亦有針對飲用水進行採樣及檢測，其結果皆符合飲用水標準</a:t>
            </a:r>
            <a:r>
              <a:rPr lang="en-US" altLang="zh-TW" sz="2400" dirty="0">
                <a:solidFill>
                  <a:srgbClr val="FF0000"/>
                </a:solidFill>
              </a:rPr>
              <a:t>(</a:t>
            </a:r>
            <a:r>
              <a:rPr lang="zh-TW" altLang="en-US" sz="2400" dirty="0">
                <a:solidFill>
                  <a:srgbClr val="FF0000"/>
                </a:solidFill>
              </a:rPr>
              <a:t>正本存於總務處環安組，歡迎查閱</a:t>
            </a:r>
            <a:r>
              <a:rPr lang="en-US" altLang="zh-TW" sz="2400" dirty="0">
                <a:solidFill>
                  <a:srgbClr val="FF0000"/>
                </a:solidFill>
              </a:rPr>
              <a:t>)</a:t>
            </a:r>
            <a:r>
              <a:rPr lang="zh-TW" altLang="en-US" sz="2400" dirty="0">
                <a:solidFill>
                  <a:srgbClr val="FF0000"/>
                </a:solidFill>
              </a:rPr>
              <a:t>，敬請安心飲用</a:t>
            </a:r>
            <a:r>
              <a:rPr lang="zh-TW" altLang="en-US" sz="2400" dirty="0" smtClean="0">
                <a:solidFill>
                  <a:srgbClr val="FF0000"/>
                </a:solidFill>
              </a:rPr>
              <a:t>。</a:t>
            </a:r>
            <a:endParaRPr lang="zh-TW" altLang="en-US" sz="2400" dirty="0">
              <a:solidFill>
                <a:srgbClr val="FF0000"/>
              </a:solidFill>
            </a:endParaRPr>
          </a:p>
        </p:txBody>
      </p:sp>
      <p:sp>
        <p:nvSpPr>
          <p:cNvPr id="6" name="矩形 5"/>
          <p:cNvSpPr/>
          <p:nvPr/>
        </p:nvSpPr>
        <p:spPr>
          <a:xfrm>
            <a:off x="1412631" y="75207"/>
            <a:ext cx="3877985" cy="837665"/>
          </a:xfrm>
          <a:prstGeom prst="rect">
            <a:avLst/>
          </a:prstGeom>
        </p:spPr>
        <p:txBody>
          <a:bodyPr wrap="none">
            <a:spAutoFit/>
          </a:bodyPr>
          <a:lstStyle/>
          <a:p>
            <a:pPr>
              <a:lnSpc>
                <a:spcPct val="150000"/>
              </a:lnSpc>
            </a:pPr>
            <a:r>
              <a:rPr lang="zh-TW" altLang="en-US" sz="3600" b="1" dirty="0">
                <a:latin typeface="cwmu86"/>
              </a:rPr>
              <a:t>總務處開放性題</a:t>
            </a:r>
            <a:r>
              <a:rPr lang="zh-TW" altLang="en-US" sz="3600" b="1" dirty="0" smtClean="0">
                <a:latin typeface="cwmu86"/>
              </a:rPr>
              <a:t>項</a:t>
            </a:r>
            <a:endParaRPr lang="zh-TW" altLang="en-US" sz="3600" b="1" dirty="0">
              <a:latin typeface="cwmu86"/>
            </a:endParaRPr>
          </a:p>
        </p:txBody>
      </p:sp>
    </p:spTree>
    <p:extLst>
      <p:ext uri="{BB962C8B-B14F-4D97-AF65-F5344CB8AC3E}">
        <p14:creationId xmlns:p14="http://schemas.microsoft.com/office/powerpoint/2010/main" val="34510231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19941" y="402825"/>
            <a:ext cx="8276722" cy="984885"/>
          </a:xfrm>
          <a:prstGeom prst="rect">
            <a:avLst/>
          </a:prstGeom>
        </p:spPr>
        <p:txBody>
          <a:bodyPr wrap="square">
            <a:spAutoFit/>
          </a:bodyPr>
          <a:lstStyle/>
          <a:p>
            <a:r>
              <a:rPr lang="zh-TW" altLang="en-US" sz="4000" b="1" dirty="0"/>
              <a:t>教務處專業服務題項分析</a:t>
            </a:r>
            <a:r>
              <a:rPr lang="en-US" altLang="zh-TW" b="1" dirty="0">
                <a:solidFill>
                  <a:srgbClr val="FF0000"/>
                </a:solidFill>
              </a:rPr>
              <a:t>(</a:t>
            </a:r>
            <a:r>
              <a:rPr lang="zh-TW" altLang="en-US" b="1" dirty="0">
                <a:solidFill>
                  <a:srgbClr val="FF0000"/>
                </a:solidFill>
              </a:rPr>
              <a:t>受訪對像學生</a:t>
            </a:r>
            <a:r>
              <a:rPr lang="en-US" altLang="zh-TW" b="1" dirty="0">
                <a:solidFill>
                  <a:srgbClr val="FF0000"/>
                </a:solidFill>
              </a:rPr>
              <a:t>)</a:t>
            </a:r>
            <a:endParaRPr lang="zh-TW" altLang="en-US" sz="3200" b="1" dirty="0">
              <a:solidFill>
                <a:srgbClr val="FF0000"/>
              </a:solidFill>
            </a:endParaRPr>
          </a:p>
          <a:p>
            <a:endParaRPr lang="zh-TW" altLang="en-US" b="1" dirty="0"/>
          </a:p>
        </p:txBody>
      </p:sp>
      <p:sp>
        <p:nvSpPr>
          <p:cNvPr id="5" name="日期版面配置區 4"/>
          <p:cNvSpPr>
            <a:spLocks noGrp="1"/>
          </p:cNvSpPr>
          <p:nvPr>
            <p:ph type="dt" sz="half" idx="4294967295"/>
          </p:nvPr>
        </p:nvSpPr>
        <p:spPr>
          <a:xfrm>
            <a:off x="9808856" y="6492874"/>
            <a:ext cx="1143000" cy="365125"/>
          </a:xfrm>
        </p:spPr>
        <p:txBody>
          <a:bodyPr/>
          <a:lstStyle/>
          <a:p>
            <a:fld id="{F999919F-1032-4919-9760-9FDC249FD693}" type="datetime1">
              <a:rPr lang="en-US" altLang="zh-TW" smtClean="0"/>
              <a:t>6/25/2018</a:t>
            </a:fld>
            <a:endParaRPr lang="en-US"/>
          </a:p>
        </p:txBody>
      </p:sp>
      <p:sp>
        <p:nvSpPr>
          <p:cNvPr id="7" name="投影片編號版面配置區 6"/>
          <p:cNvSpPr>
            <a:spLocks noGrp="1"/>
          </p:cNvSpPr>
          <p:nvPr>
            <p:ph type="sldNum" sz="quarter" idx="12"/>
          </p:nvPr>
        </p:nvSpPr>
        <p:spPr/>
        <p:txBody>
          <a:bodyPr/>
          <a:lstStyle/>
          <a:p>
            <a:fld id="{4FAB73BC-B049-4115-A692-8D63A059BFB8}" type="slidenum">
              <a:rPr lang="en-US" smtClean="0"/>
              <a:t>45</a:t>
            </a:fld>
            <a:endParaRPr lang="en-US"/>
          </a:p>
        </p:txBody>
      </p:sp>
      <p:graphicFrame>
        <p:nvGraphicFramePr>
          <p:cNvPr id="8" name="表格 7"/>
          <p:cNvGraphicFramePr>
            <a:graphicFrameLocks noGrp="1"/>
          </p:cNvGraphicFramePr>
          <p:nvPr>
            <p:extLst>
              <p:ext uri="{D42A27DB-BD31-4B8C-83A1-F6EECF244321}">
                <p14:modId xmlns:p14="http://schemas.microsoft.com/office/powerpoint/2010/main" val="1360699386"/>
              </p:ext>
            </p:extLst>
          </p:nvPr>
        </p:nvGraphicFramePr>
        <p:xfrm>
          <a:off x="1293586" y="1139051"/>
          <a:ext cx="9604828" cy="4419067"/>
        </p:xfrm>
        <a:graphic>
          <a:graphicData uri="http://schemas.openxmlformats.org/drawingml/2006/table">
            <a:tbl>
              <a:tblPr>
                <a:tableStyleId>{5C22544A-7EE6-4342-B048-85BDC9FD1C3A}</a:tableStyleId>
              </a:tblPr>
              <a:tblGrid>
                <a:gridCol w="4593993">
                  <a:extLst>
                    <a:ext uri="{9D8B030D-6E8A-4147-A177-3AD203B41FA5}">
                      <a16:colId xmlns:a16="http://schemas.microsoft.com/office/drawing/2014/main" xmlns="" val="1460960002"/>
                    </a:ext>
                  </a:extLst>
                </a:gridCol>
                <a:gridCol w="1290918">
                  <a:extLst>
                    <a:ext uri="{9D8B030D-6E8A-4147-A177-3AD203B41FA5}">
                      <a16:colId xmlns:a16="http://schemas.microsoft.com/office/drawing/2014/main" xmlns="" val="1917616206"/>
                    </a:ext>
                  </a:extLst>
                </a:gridCol>
                <a:gridCol w="1219200">
                  <a:extLst>
                    <a:ext uri="{9D8B030D-6E8A-4147-A177-3AD203B41FA5}">
                      <a16:colId xmlns:a16="http://schemas.microsoft.com/office/drawing/2014/main" xmlns="" val="1651855413"/>
                    </a:ext>
                  </a:extLst>
                </a:gridCol>
                <a:gridCol w="1171286">
                  <a:extLst>
                    <a:ext uri="{9D8B030D-6E8A-4147-A177-3AD203B41FA5}">
                      <a16:colId xmlns:a16="http://schemas.microsoft.com/office/drawing/2014/main" xmlns="" val="3502022669"/>
                    </a:ext>
                  </a:extLst>
                </a:gridCol>
                <a:gridCol w="1329431">
                  <a:extLst>
                    <a:ext uri="{9D8B030D-6E8A-4147-A177-3AD203B41FA5}">
                      <a16:colId xmlns:a16="http://schemas.microsoft.com/office/drawing/2014/main" xmlns="" val="2580891706"/>
                    </a:ext>
                  </a:extLst>
                </a:gridCol>
              </a:tblGrid>
              <a:tr h="468899">
                <a:tc>
                  <a:txBody>
                    <a:bodyPr/>
                    <a:lstStyle/>
                    <a:p>
                      <a:pPr algn="l" fontAlgn="ctr"/>
                      <a:r>
                        <a:rPr lang="zh-TW" altLang="en-US" sz="1700" u="none" strike="noStrike" dirty="0">
                          <a:effectLst/>
                        </a:rPr>
                        <a:t>專業服務題項</a:t>
                      </a:r>
                      <a:endParaRPr lang="zh-TW" altLang="en-US" sz="17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6">
                        <a:lumMod val="60000"/>
                        <a:lumOff val="40000"/>
                      </a:schemeClr>
                    </a:solidFill>
                  </a:tcPr>
                </a:tc>
                <a:tc>
                  <a:txBody>
                    <a:bodyPr/>
                    <a:lstStyle/>
                    <a:p>
                      <a:pPr algn="ctr"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日間部</a:t>
                      </a:r>
                    </a:p>
                  </a:txBody>
                  <a:tcPr marL="9525" marR="9525" marT="9525" marB="0" anchor="ctr">
                    <a:solidFill>
                      <a:schemeClr val="accent6">
                        <a:lumMod val="60000"/>
                        <a:lumOff val="40000"/>
                      </a:schemeClr>
                    </a:solidFill>
                  </a:tcPr>
                </a:tc>
                <a:tc>
                  <a:txBody>
                    <a:bodyPr/>
                    <a:lstStyle/>
                    <a:p>
                      <a:pPr algn="ctr"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進修部</a:t>
                      </a:r>
                    </a:p>
                  </a:txBody>
                  <a:tcPr marL="9525" marR="9525" marT="9525" marB="0" anchor="ctr">
                    <a:solidFill>
                      <a:schemeClr val="accent6">
                        <a:lumMod val="60000"/>
                        <a:lumOff val="40000"/>
                      </a:schemeClr>
                    </a:solidFill>
                  </a:tcPr>
                </a:tc>
                <a:tc>
                  <a:txBody>
                    <a:bodyPr/>
                    <a:lstStyle/>
                    <a:p>
                      <a:pPr algn="ctr"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碩士班</a:t>
                      </a:r>
                    </a:p>
                  </a:txBody>
                  <a:tcPr marL="9525" marR="9525" marT="9525" marB="0" anchor="ctr">
                    <a:solidFill>
                      <a:schemeClr val="accent6">
                        <a:lumMod val="60000"/>
                        <a:lumOff val="40000"/>
                      </a:schemeClr>
                    </a:solidFill>
                  </a:tcPr>
                </a:tc>
                <a:tc>
                  <a:txBody>
                    <a:bodyPr/>
                    <a:lstStyle/>
                    <a:p>
                      <a:pPr algn="ctr" fontAlgn="ctr"/>
                      <a:r>
                        <a:rPr lang="zh-TW" altLang="en-US" sz="1700" b="0" i="0" u="none" strike="noStrike" dirty="0">
                          <a:solidFill>
                            <a:srgbClr val="000000"/>
                          </a:solidFill>
                          <a:effectLst/>
                          <a:latin typeface="新細明體" panose="02020500000000000000" pitchFamily="18" charset="-120"/>
                          <a:ea typeface="新細明體" panose="02020500000000000000" pitchFamily="18" charset="-120"/>
                        </a:rPr>
                        <a:t>碩士在職專班</a:t>
                      </a:r>
                    </a:p>
                  </a:txBody>
                  <a:tcPr marL="9525" marR="9525" marT="9525" marB="0" anchor="ctr">
                    <a:solidFill>
                      <a:schemeClr val="accent6">
                        <a:lumMod val="60000"/>
                        <a:lumOff val="40000"/>
                      </a:schemeClr>
                    </a:solidFill>
                  </a:tcPr>
                </a:tc>
                <a:extLst>
                  <a:ext uri="{0D108BD9-81ED-4DB2-BD59-A6C34878D82A}">
                    <a16:rowId xmlns:a16="http://schemas.microsoft.com/office/drawing/2014/main" xmlns="" val="2551871228"/>
                  </a:ext>
                </a:extLst>
              </a:tr>
              <a:tr h="699018">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您對教務組</a:t>
                      </a:r>
                      <a:r>
                        <a:rPr lang="en-US" altLang="zh-TW" sz="1400" b="0" i="0" u="none" strike="noStrike" dirty="0">
                          <a:solidFill>
                            <a:srgbClr val="000000"/>
                          </a:solidFill>
                          <a:effectLst/>
                          <a:latin typeface="新細明體" panose="02020500000000000000" pitchFamily="18" charset="-120"/>
                          <a:ea typeface="新細明體" panose="02020500000000000000" pitchFamily="18" charset="-120"/>
                        </a:rPr>
                        <a:t>(</a:t>
                      </a: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註冊組</a:t>
                      </a:r>
                      <a:r>
                        <a:rPr lang="en-US" altLang="zh-TW" sz="1400" b="0" i="0" u="none" strike="noStrike" dirty="0">
                          <a:solidFill>
                            <a:srgbClr val="000000"/>
                          </a:solidFill>
                          <a:effectLst/>
                          <a:latin typeface="新細明體" panose="02020500000000000000" pitchFamily="18" charset="-120"/>
                          <a:ea typeface="新細明體" panose="02020500000000000000" pitchFamily="18" charset="-120"/>
                        </a:rPr>
                        <a:t>)</a:t>
                      </a: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學籍業務之規劃，感覺（註冊、休退學、轉學、學籍證明發放等）</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3.988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4.250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3.826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extLst>
                  <a:ext uri="{0D108BD9-81ED-4DB2-BD59-A6C34878D82A}">
                    <a16:rowId xmlns:a16="http://schemas.microsoft.com/office/drawing/2014/main" xmlns="" val="662759948"/>
                  </a:ext>
                </a:extLst>
              </a:tr>
              <a:tr h="498985">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您對學校選課流程初選</a:t>
                      </a:r>
                      <a:r>
                        <a:rPr lang="en-US" altLang="zh-TW" sz="1400" b="0" i="0" u="none" strike="noStrike" dirty="0">
                          <a:solidFill>
                            <a:srgbClr val="000000"/>
                          </a:solidFill>
                          <a:effectLst/>
                          <a:latin typeface="新細明體" panose="02020500000000000000" pitchFamily="18" charset="-120"/>
                          <a:ea typeface="新細明體" panose="02020500000000000000" pitchFamily="18" charset="-120"/>
                        </a:rPr>
                        <a:t>\</a:t>
                      </a: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加退選</a:t>
                      </a:r>
                      <a:r>
                        <a:rPr lang="en-US" altLang="zh-TW" sz="1400" b="0" i="0" u="none" strike="noStrike" dirty="0">
                          <a:solidFill>
                            <a:srgbClr val="000000"/>
                          </a:solidFill>
                          <a:effectLst/>
                          <a:latin typeface="新細明體" panose="02020500000000000000" pitchFamily="18" charset="-120"/>
                          <a:ea typeface="新細明體" panose="02020500000000000000" pitchFamily="18" charset="-120"/>
                        </a:rPr>
                        <a:t>\</a:t>
                      </a: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棄選階段之設計，感覺</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3.766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3.900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4.130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extLst>
                  <a:ext uri="{0D108BD9-81ED-4DB2-BD59-A6C34878D82A}">
                    <a16:rowId xmlns:a16="http://schemas.microsoft.com/office/drawing/2014/main" xmlns="" val="4081514164"/>
                  </a:ext>
                </a:extLst>
              </a:tr>
              <a:tr h="468899">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您對教務</a:t>
                      </a:r>
                      <a:r>
                        <a:rPr lang="en-US" altLang="zh-TW" sz="1400" b="0" i="0" u="none" strike="noStrike" dirty="0">
                          <a:solidFill>
                            <a:srgbClr val="000000"/>
                          </a:solidFill>
                          <a:effectLst/>
                          <a:latin typeface="新細明體" panose="02020500000000000000" pitchFamily="18" charset="-120"/>
                          <a:ea typeface="新細明體" panose="02020500000000000000" pitchFamily="18" charset="-120"/>
                        </a:rPr>
                        <a:t>e</a:t>
                      </a: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化操作的便利性感覺</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3.892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4.200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3.826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4.000 </a:t>
                      </a:r>
                    </a:p>
                  </a:txBody>
                  <a:tcPr marL="9525" marR="9525" marT="9525" marB="0" anchor="ctr"/>
                </a:tc>
                <a:extLst>
                  <a:ext uri="{0D108BD9-81ED-4DB2-BD59-A6C34878D82A}">
                    <a16:rowId xmlns:a16="http://schemas.microsoft.com/office/drawing/2014/main" xmlns="" val="4157247073"/>
                  </a:ext>
                </a:extLst>
              </a:tr>
              <a:tr h="468899">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您對數位學園之功能對教學互動的需求感覺</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3.729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4.100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3.522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3.500 </a:t>
                      </a:r>
                    </a:p>
                  </a:txBody>
                  <a:tcPr marL="9525" marR="9525" marT="9525" marB="0" anchor="ctr"/>
                </a:tc>
                <a:extLst>
                  <a:ext uri="{0D108BD9-81ED-4DB2-BD59-A6C34878D82A}">
                    <a16:rowId xmlns:a16="http://schemas.microsoft.com/office/drawing/2014/main" xmlns="" val="2799617936"/>
                  </a:ext>
                </a:extLst>
              </a:tr>
              <a:tr h="468899">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您認為本校行事曆整體編訂感覺</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3.947 </a:t>
                      </a:r>
                    </a:p>
                  </a:txBody>
                  <a:tcPr marL="9525" marR="9525" marT="9525" marB="0" anchor="ctr"/>
                </a:tc>
                <a:tc>
                  <a:txBody>
                    <a:bodyPr/>
                    <a:lstStyle/>
                    <a:p>
                      <a:pPr algn="ctr" fontAlgn="ctr"/>
                      <a:r>
                        <a:rPr lang="en-US" altLang="zh-TW" sz="1700" b="0" i="0" u="none" strike="noStrike" dirty="0">
                          <a:solidFill>
                            <a:srgbClr val="5B9BD5"/>
                          </a:solidFill>
                          <a:effectLst/>
                          <a:latin typeface="新細明體" panose="02020500000000000000" pitchFamily="18" charset="-120"/>
                          <a:ea typeface="新細明體" panose="02020500000000000000" pitchFamily="18" charset="-120"/>
                        </a:rPr>
                        <a:t>4.250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3.957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3.500 </a:t>
                      </a:r>
                    </a:p>
                  </a:txBody>
                  <a:tcPr marL="9525" marR="9525" marT="9525" marB="0" anchor="ctr"/>
                </a:tc>
                <a:extLst>
                  <a:ext uri="{0D108BD9-81ED-4DB2-BD59-A6C34878D82A}">
                    <a16:rowId xmlns:a16="http://schemas.microsoft.com/office/drawing/2014/main" xmlns="" val="1227436075"/>
                  </a:ext>
                </a:extLst>
              </a:tr>
              <a:tr h="468899">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您認為本校招生簡章編排及內容，感覺</a:t>
                      </a:r>
                    </a:p>
                  </a:txBody>
                  <a:tcPr marL="9525" marR="9525" marT="9525" marB="0" anchor="ctr"/>
                </a:tc>
                <a:tc>
                  <a:txBody>
                    <a:bodyPr/>
                    <a:lstStyle/>
                    <a:p>
                      <a:pPr algn="ctr" fontAlgn="ctr"/>
                      <a:r>
                        <a:rPr lang="en-US" altLang="zh-TW" sz="1700" b="0" i="0" u="none" strike="noStrike">
                          <a:solidFill>
                            <a:srgbClr val="FF0000"/>
                          </a:solidFill>
                          <a:effectLst/>
                          <a:latin typeface="新細明體" panose="02020500000000000000" pitchFamily="18" charset="-120"/>
                          <a:ea typeface="新細明體" panose="02020500000000000000" pitchFamily="18" charset="-120"/>
                        </a:rPr>
                        <a:t>3.717 </a:t>
                      </a:r>
                    </a:p>
                  </a:txBody>
                  <a:tcPr marL="9525" marR="9525" marT="9525" marB="0" anchor="ctr"/>
                </a:tc>
                <a:tc>
                  <a:txBody>
                    <a:bodyPr/>
                    <a:lstStyle/>
                    <a:p>
                      <a:pPr algn="ctr" fontAlgn="ctr"/>
                      <a:r>
                        <a:rPr lang="en-US" altLang="zh-TW" sz="1700" b="0" i="0" u="none" strike="noStrike">
                          <a:solidFill>
                            <a:srgbClr val="5B9BD5"/>
                          </a:solidFill>
                          <a:effectLst/>
                          <a:latin typeface="新細明體" panose="02020500000000000000" pitchFamily="18" charset="-120"/>
                          <a:ea typeface="新細明體" panose="02020500000000000000" pitchFamily="18" charset="-120"/>
                        </a:rPr>
                        <a:t>4.100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3.826 </a:t>
                      </a:r>
                    </a:p>
                  </a:txBody>
                  <a:tcPr marL="9525" marR="9525" marT="9525" marB="0" anchor="ctr"/>
                </a:tc>
                <a:tc>
                  <a:txBody>
                    <a:bodyPr/>
                    <a:lstStyle/>
                    <a:p>
                      <a:pPr algn="ctr" fontAlgn="ctr"/>
                      <a:r>
                        <a:rPr lang="en-US" altLang="zh-TW" sz="1700" b="0" i="0" u="none" strike="noStrike" dirty="0">
                          <a:solidFill>
                            <a:srgbClr val="FF0000"/>
                          </a:solidFill>
                          <a:effectLst/>
                          <a:latin typeface="新細明體" panose="02020500000000000000" pitchFamily="18" charset="-120"/>
                          <a:ea typeface="新細明體" panose="02020500000000000000" pitchFamily="18" charset="-120"/>
                        </a:rPr>
                        <a:t>3.500 </a:t>
                      </a:r>
                    </a:p>
                  </a:txBody>
                  <a:tcPr marL="9525" marR="9525" marT="9525" marB="0" anchor="ctr"/>
                </a:tc>
                <a:extLst>
                  <a:ext uri="{0D108BD9-81ED-4DB2-BD59-A6C34878D82A}">
                    <a16:rowId xmlns:a16="http://schemas.microsoft.com/office/drawing/2014/main" xmlns="" val="3839756923"/>
                  </a:ext>
                </a:extLst>
              </a:tr>
              <a:tr h="468899">
                <a:tc>
                  <a:txBody>
                    <a:bodyPr/>
                    <a:lstStyle/>
                    <a:p>
                      <a:pPr algn="l" fontAlgn="ctr"/>
                      <a:r>
                        <a:rPr lang="zh-TW" altLang="en-US" sz="1400" b="0" i="0" u="none" strike="noStrike" dirty="0" smtClean="0">
                          <a:solidFill>
                            <a:srgbClr val="000000"/>
                          </a:solidFill>
                          <a:effectLst/>
                          <a:latin typeface="新細明體" panose="02020500000000000000" pitchFamily="18" charset="-120"/>
                          <a:ea typeface="新細明體" panose="02020500000000000000" pitchFamily="18" charset="-120"/>
                        </a:rPr>
                        <a:t>平均</a:t>
                      </a:r>
                      <a:endParaRPr lang="zh-TW" altLang="en-US" sz="14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3.84</a:t>
                      </a:r>
                    </a:p>
                  </a:txBody>
                  <a:tcPr marL="7620" marR="7620" marT="7620" marB="0" anchor="b"/>
                </a:tc>
                <a:tc>
                  <a:txBody>
                    <a:bodyPr/>
                    <a:lstStyle/>
                    <a:p>
                      <a:pPr algn="ctr" rtl="0" fontAlgn="b"/>
                      <a:r>
                        <a:rPr lang="en-US" altLang="zh-TW" sz="1700" b="0" i="0" u="none" strike="noStrike">
                          <a:solidFill>
                            <a:srgbClr val="000000"/>
                          </a:solidFill>
                          <a:effectLst/>
                          <a:latin typeface="Arial" panose="020B0604020202020204" pitchFamily="34" charset="0"/>
                          <a:ea typeface="新細明體" panose="02020500000000000000" pitchFamily="18" charset="-120"/>
                        </a:rPr>
                        <a:t>4.13</a:t>
                      </a:r>
                    </a:p>
                  </a:txBody>
                  <a:tcPr marL="7620" marR="7620" marT="7620" marB="0" anchor="b"/>
                </a:tc>
                <a:tc>
                  <a:txBody>
                    <a:bodyPr/>
                    <a:lstStyle/>
                    <a:p>
                      <a:pPr algn="ctr" rtl="0" fontAlgn="b"/>
                      <a:r>
                        <a:rPr lang="en-US" altLang="zh-TW" sz="1700" b="0" i="0" u="none" strike="noStrike">
                          <a:solidFill>
                            <a:srgbClr val="000000"/>
                          </a:solidFill>
                          <a:effectLst/>
                          <a:latin typeface="Arial" panose="020B0604020202020204" pitchFamily="34" charset="0"/>
                          <a:ea typeface="新細明體" panose="02020500000000000000" pitchFamily="18" charset="-120"/>
                        </a:rPr>
                        <a:t>3.85</a:t>
                      </a:r>
                    </a:p>
                  </a:txBody>
                  <a:tcPr marL="7620" marR="7620" marT="7620" marB="0" anchor="b"/>
                </a:tc>
                <a:tc>
                  <a:txBody>
                    <a:bodyPr/>
                    <a:lstStyle/>
                    <a:p>
                      <a:pPr algn="ctr" rtl="0" fontAlgn="b"/>
                      <a:r>
                        <a:rPr lang="en-US" altLang="zh-TW" sz="1700" b="0" i="0" u="none" strike="noStrike" dirty="0">
                          <a:solidFill>
                            <a:srgbClr val="000000"/>
                          </a:solidFill>
                          <a:effectLst/>
                          <a:latin typeface="Arial" panose="020B0604020202020204" pitchFamily="34" charset="0"/>
                          <a:ea typeface="新細明體" panose="02020500000000000000" pitchFamily="18" charset="-120"/>
                        </a:rPr>
                        <a:t>3.75</a:t>
                      </a:r>
                    </a:p>
                  </a:txBody>
                  <a:tcPr marL="7620" marR="7620" marT="7620" marB="0" anchor="b"/>
                </a:tc>
              </a:tr>
              <a:tr h="407670">
                <a:tc>
                  <a:txBody>
                    <a:bodyPr/>
                    <a:lstStyle/>
                    <a:p>
                      <a:pPr algn="l" fontAlgn="ctr"/>
                      <a:r>
                        <a:rPr lang="zh-TW" altLang="en-US" sz="1700" b="1" u="none" strike="noStrike" dirty="0">
                          <a:effectLst/>
                        </a:rPr>
                        <a:t>各單位專業服務滿意度平均</a:t>
                      </a:r>
                      <a:endParaRPr lang="zh-TW" altLang="en-US" sz="1700" b="1" i="0" u="none" strike="noStrike" dirty="0">
                        <a:solidFill>
                          <a:srgbClr val="00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2">
                        <a:lumMod val="20000"/>
                        <a:lumOff val="80000"/>
                      </a:schemeClr>
                    </a:solidFill>
                  </a:tcPr>
                </a:tc>
                <a:tc gridSpan="4">
                  <a:txBody>
                    <a:bodyPr/>
                    <a:lstStyle/>
                    <a:p>
                      <a:pPr algn="ctr" fontAlgn="ctr"/>
                      <a:r>
                        <a:rPr lang="en-US" altLang="zh-TW" sz="1700" b="1" i="0" u="none" strike="noStrike" dirty="0">
                          <a:solidFill>
                            <a:schemeClr val="tx1"/>
                          </a:solidFill>
                          <a:effectLst/>
                          <a:latin typeface="+mn-ea"/>
                          <a:ea typeface="+mn-ea"/>
                        </a:rPr>
                        <a:t>4.031</a:t>
                      </a:r>
                      <a:endParaRPr lang="en-US" altLang="zh-TW" sz="1700" b="1" i="0" u="none" strike="noStrike" dirty="0">
                        <a:solidFill>
                          <a:srgbClr val="FF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2">
                        <a:lumMod val="20000"/>
                        <a:lumOff val="80000"/>
                      </a:schemeClr>
                    </a:solidFill>
                  </a:tcPr>
                </a:tc>
                <a:tc hMerge="1">
                  <a:txBody>
                    <a:bodyPr/>
                    <a:lstStyle/>
                    <a:p>
                      <a:endParaRPr lang="zh-TW" altLang="en-US"/>
                    </a:p>
                  </a:txBody>
                  <a:tcPr/>
                </a:tc>
                <a:tc hMerge="1">
                  <a:txBody>
                    <a:bodyPr/>
                    <a:lstStyle/>
                    <a:p>
                      <a:pPr algn="ctr" fontAlgn="ctr"/>
                      <a:endParaRPr lang="en-US" altLang="zh-TW" sz="1600" b="0" i="0" u="none" strike="noStrike" dirty="0">
                        <a:solidFill>
                          <a:srgbClr val="FF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4">
                        <a:lumMod val="60000"/>
                        <a:lumOff val="40000"/>
                      </a:schemeClr>
                    </a:solidFill>
                  </a:tcPr>
                </a:tc>
                <a:tc hMerge="1">
                  <a:txBody>
                    <a:bodyPr/>
                    <a:lstStyle/>
                    <a:p>
                      <a:pPr algn="ctr" fontAlgn="ctr"/>
                      <a:endParaRPr lang="en-US" altLang="zh-TW" sz="1600" b="0" i="0" u="none" strike="noStrike" dirty="0">
                        <a:solidFill>
                          <a:srgbClr val="FF0000"/>
                        </a:solidFill>
                        <a:effectLst/>
                        <a:latin typeface="新細明體" panose="02020500000000000000" pitchFamily="18" charset="-120"/>
                        <a:ea typeface="新細明體" panose="02020500000000000000" pitchFamily="18" charset="-120"/>
                      </a:endParaRPr>
                    </a:p>
                  </a:txBody>
                  <a:tcPr marL="9525" marR="9525" marT="9525" marB="0" anchor="ctr">
                    <a:solidFill>
                      <a:schemeClr val="accent4">
                        <a:lumMod val="60000"/>
                        <a:lumOff val="40000"/>
                      </a:schemeClr>
                    </a:solidFill>
                  </a:tcPr>
                </a:tc>
                <a:extLst>
                  <a:ext uri="{0D108BD9-81ED-4DB2-BD59-A6C34878D82A}">
                    <a16:rowId xmlns:a16="http://schemas.microsoft.com/office/drawing/2014/main" xmlns="" val="3331496473"/>
                  </a:ext>
                </a:extLst>
              </a:tr>
            </a:tbl>
          </a:graphicData>
        </a:graphic>
      </p:graphicFrame>
      <p:sp>
        <p:nvSpPr>
          <p:cNvPr id="9" name="爆炸 1 8"/>
          <p:cNvSpPr/>
          <p:nvPr/>
        </p:nvSpPr>
        <p:spPr>
          <a:xfrm>
            <a:off x="5954886" y="5264928"/>
            <a:ext cx="5501707" cy="1899319"/>
          </a:xfrm>
          <a:prstGeom prst="irregularSeal1">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zh-TW" altLang="en-US" b="1" dirty="0" smtClean="0">
                <a:ln w="9525">
                  <a:solidFill>
                    <a:schemeClr val="tx2"/>
                  </a:solidFill>
                  <a:prstDash val="solid"/>
                </a:ln>
                <a:solidFill>
                  <a:schemeClr val="tx2"/>
                </a:solidFill>
                <a:effectLst>
                  <a:outerShdw blurRad="12700" dist="38100" dir="2700000" algn="tl" rotWithShape="0">
                    <a:schemeClr val="bg1">
                      <a:lumMod val="50000"/>
                    </a:schemeClr>
                  </a:outerShdw>
                </a:effectLst>
              </a:rPr>
              <a:t>今年好像又比去年低，要</a:t>
            </a:r>
            <a:r>
              <a:rPr lang="en-US" altLang="zh-TW" b="1" dirty="0" smtClean="0">
                <a:ln w="9525">
                  <a:solidFill>
                    <a:schemeClr val="tx2"/>
                  </a:solidFill>
                  <a:prstDash val="solid"/>
                </a:ln>
                <a:solidFill>
                  <a:schemeClr val="tx2"/>
                </a:solidFill>
                <a:effectLst>
                  <a:outerShdw blurRad="12700" dist="38100" dir="2700000" algn="tl" rotWithShape="0">
                    <a:schemeClr val="bg1">
                      <a:lumMod val="50000"/>
                    </a:schemeClr>
                  </a:outerShdw>
                </a:effectLst>
              </a:rPr>
              <a:t>HOLD</a:t>
            </a:r>
            <a:r>
              <a:rPr lang="zh-TW" altLang="en-US" b="1" dirty="0" smtClean="0">
                <a:ln w="9525">
                  <a:solidFill>
                    <a:schemeClr val="tx2"/>
                  </a:solidFill>
                  <a:prstDash val="solid"/>
                </a:ln>
                <a:solidFill>
                  <a:schemeClr val="tx2"/>
                </a:solidFill>
                <a:effectLst>
                  <a:outerShdw blurRad="12700" dist="38100" dir="2700000" algn="tl" rotWithShape="0">
                    <a:schemeClr val="bg1">
                      <a:lumMod val="50000"/>
                    </a:schemeClr>
                  </a:outerShdw>
                </a:effectLst>
              </a:rPr>
              <a:t>住啊</a:t>
            </a:r>
            <a:r>
              <a:rPr lang="en-US" altLang="zh-TW" b="1" dirty="0" smtClean="0">
                <a:ln w="9525">
                  <a:solidFill>
                    <a:schemeClr val="tx2"/>
                  </a:solidFill>
                  <a:prstDash val="solid"/>
                </a:ln>
                <a:solidFill>
                  <a:schemeClr val="tx2"/>
                </a:solidFill>
                <a:effectLst>
                  <a:outerShdw blurRad="12700" dist="38100" dir="2700000" algn="tl" rotWithShape="0">
                    <a:schemeClr val="bg1">
                      <a:lumMod val="50000"/>
                    </a:schemeClr>
                  </a:outerShdw>
                </a:effectLst>
              </a:rPr>
              <a:t>~~</a:t>
            </a:r>
            <a:endParaRPr lang="zh-TW" altLang="en-US" b="1" dirty="0">
              <a:ln w="9525">
                <a:solidFill>
                  <a:schemeClr val="tx2"/>
                </a:solidFill>
                <a:prstDash val="solid"/>
              </a:ln>
              <a:solidFill>
                <a:schemeClr val="tx2"/>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580666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906087" y="128261"/>
            <a:ext cx="4288353" cy="707886"/>
          </a:xfrm>
          <a:prstGeom prst="rect">
            <a:avLst/>
          </a:prstGeom>
        </p:spPr>
        <p:txBody>
          <a:bodyPr wrap="none">
            <a:spAutoFit/>
          </a:bodyPr>
          <a:lstStyle/>
          <a:p>
            <a:r>
              <a:rPr lang="zh-TW" altLang="en-US" sz="4000" b="1" dirty="0"/>
              <a:t>教務處開放性題</a:t>
            </a:r>
            <a:r>
              <a:rPr lang="zh-TW" altLang="en-US" sz="4000" b="1" dirty="0" smtClean="0"/>
              <a:t>項</a:t>
            </a:r>
            <a:endParaRPr lang="zh-TW" altLang="en-US" sz="4000" b="1" dirty="0"/>
          </a:p>
        </p:txBody>
      </p:sp>
      <p:sp>
        <p:nvSpPr>
          <p:cNvPr id="4" name="日期版面配置區 3"/>
          <p:cNvSpPr>
            <a:spLocks noGrp="1"/>
          </p:cNvSpPr>
          <p:nvPr>
            <p:ph type="dt" sz="half" idx="4294967295"/>
          </p:nvPr>
        </p:nvSpPr>
        <p:spPr>
          <a:xfrm>
            <a:off x="9808856" y="6492874"/>
            <a:ext cx="1143000" cy="365125"/>
          </a:xfrm>
        </p:spPr>
        <p:txBody>
          <a:bodyPr/>
          <a:lstStyle/>
          <a:p>
            <a:fld id="{8DCAF586-4C3D-44EE-8451-103B7181ED0A}" type="datetime1">
              <a:rPr lang="en-US" altLang="zh-TW" smtClean="0"/>
              <a:t>6/25/2018</a:t>
            </a:fld>
            <a:endParaRPr lang="en-US" dirty="0"/>
          </a:p>
        </p:txBody>
      </p:sp>
      <p:sp>
        <p:nvSpPr>
          <p:cNvPr id="6" name="投影片編號版面配置區 5"/>
          <p:cNvSpPr>
            <a:spLocks noGrp="1"/>
          </p:cNvSpPr>
          <p:nvPr>
            <p:ph type="sldNum" sz="quarter" idx="12"/>
          </p:nvPr>
        </p:nvSpPr>
        <p:spPr/>
        <p:txBody>
          <a:bodyPr/>
          <a:lstStyle/>
          <a:p>
            <a:fld id="{4FAB73BC-B049-4115-A692-8D63A059BFB8}" type="slidenum">
              <a:rPr lang="en-US" smtClean="0"/>
              <a:t>46</a:t>
            </a:fld>
            <a:endParaRPr lang="en-US"/>
          </a:p>
        </p:txBody>
      </p:sp>
      <p:sp>
        <p:nvSpPr>
          <p:cNvPr id="5" name="矩形 4"/>
          <p:cNvSpPr/>
          <p:nvPr/>
        </p:nvSpPr>
        <p:spPr>
          <a:xfrm>
            <a:off x="1345721" y="1449576"/>
            <a:ext cx="10846279" cy="2677656"/>
          </a:xfrm>
          <a:prstGeom prst="rect">
            <a:avLst/>
          </a:prstGeom>
        </p:spPr>
        <p:txBody>
          <a:bodyPr wrap="square">
            <a:spAutoFit/>
          </a:bodyPr>
          <a:lstStyle/>
          <a:p>
            <a:pPr marL="717550" indent="-717550"/>
            <a:r>
              <a:rPr lang="zh-TW" altLang="en-US" sz="2400" dirty="0" smtClean="0"/>
              <a:t>Ｑ：成績單</a:t>
            </a:r>
            <a:r>
              <a:rPr lang="zh-TW" altLang="en-US" sz="2400" dirty="0"/>
              <a:t>影印機希望可以多一台，或者在印成績時系統可以一次印上下學期成績，不需要按兩次才能印上+下學期成績單，成績單列印機有很多人排隊 希 望可以增加設備 分散人群。 </a:t>
            </a:r>
            <a:endParaRPr lang="en-US" altLang="zh-TW" sz="2400" dirty="0" smtClean="0"/>
          </a:p>
          <a:p>
            <a:r>
              <a:rPr lang="zh-TW" altLang="en-US" sz="2400" dirty="0" smtClean="0">
                <a:solidFill>
                  <a:srgbClr val="FF0000"/>
                </a:solidFill>
              </a:rPr>
              <a:t>回覆：</a:t>
            </a:r>
            <a:endParaRPr lang="en-US" altLang="zh-TW" sz="2400" dirty="0">
              <a:solidFill>
                <a:srgbClr val="FF0000"/>
              </a:solidFill>
            </a:endParaRPr>
          </a:p>
          <a:p>
            <a:pPr lvl="2"/>
            <a:r>
              <a:rPr lang="zh-TW" altLang="en-US" sz="2400" dirty="0">
                <a:solidFill>
                  <a:srgbClr val="FF0000"/>
                </a:solidFill>
              </a:rPr>
              <a:t>經評估使用頻率，目前暫無購置第二台之規劃。教務處已協調總務處出納</a:t>
            </a:r>
            <a:r>
              <a:rPr lang="zh-TW" altLang="en-US" sz="2400" dirty="0" smtClean="0">
                <a:solidFill>
                  <a:srgbClr val="FF0000"/>
                </a:solidFill>
              </a:rPr>
              <a:t>組，</a:t>
            </a:r>
            <a:r>
              <a:rPr lang="zh-TW" altLang="en-US" sz="2400" dirty="0">
                <a:solidFill>
                  <a:srgbClr val="FF0000"/>
                </a:solidFill>
              </a:rPr>
              <a:t>日後於開學初，於教務處將增設人工申辦及繳費專櫃，解決高峰期之申請人流。</a:t>
            </a:r>
          </a:p>
        </p:txBody>
      </p:sp>
    </p:spTree>
    <p:extLst>
      <p:ext uri="{BB962C8B-B14F-4D97-AF65-F5344CB8AC3E}">
        <p14:creationId xmlns:p14="http://schemas.microsoft.com/office/powerpoint/2010/main" val="4871185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1851" y="1712425"/>
            <a:ext cx="10515600" cy="1553291"/>
          </a:xfrm>
        </p:spPr>
        <p:txBody>
          <a:bodyPr/>
          <a:lstStyle/>
          <a:p>
            <a:pPr algn="ctr"/>
            <a:r>
              <a:rPr lang="zh-TW" altLang="en-US" dirty="0"/>
              <a:t>報告完畢，謝謝聆聽。</a:t>
            </a:r>
          </a:p>
        </p:txBody>
      </p:sp>
      <p:sp>
        <p:nvSpPr>
          <p:cNvPr id="3" name="文字版面配置區 2"/>
          <p:cNvSpPr>
            <a:spLocks noGrp="1"/>
          </p:cNvSpPr>
          <p:nvPr>
            <p:ph type="body" idx="1"/>
          </p:nvPr>
        </p:nvSpPr>
        <p:spPr/>
        <p:txBody>
          <a:bodyPr/>
          <a:lstStyle/>
          <a:p>
            <a:endParaRPr lang="zh-TW" altLang="en-US"/>
          </a:p>
        </p:txBody>
      </p:sp>
      <p:sp>
        <p:nvSpPr>
          <p:cNvPr id="4" name="日期版面配置區 3"/>
          <p:cNvSpPr>
            <a:spLocks noGrp="1"/>
          </p:cNvSpPr>
          <p:nvPr>
            <p:ph type="dt" sz="half" idx="10"/>
          </p:nvPr>
        </p:nvSpPr>
        <p:spPr/>
        <p:txBody>
          <a:bodyPr/>
          <a:lstStyle/>
          <a:p>
            <a:fld id="{9D6ABBD8-9110-41C2-8451-DFD128A29E9E}" type="datetime1">
              <a:rPr lang="en-US" altLang="zh-TW" smtClean="0"/>
              <a:t>6/25/2018</a:t>
            </a:fld>
            <a:endParaRPr lang="en-US" dirty="0"/>
          </a:p>
        </p:txBody>
      </p:sp>
      <p:sp>
        <p:nvSpPr>
          <p:cNvPr id="6" name="投影片編號版面配置區 5"/>
          <p:cNvSpPr>
            <a:spLocks noGrp="1"/>
          </p:cNvSpPr>
          <p:nvPr>
            <p:ph type="sldNum" sz="quarter" idx="12"/>
          </p:nvPr>
        </p:nvSpPr>
        <p:spPr/>
        <p:txBody>
          <a:bodyPr/>
          <a:lstStyle/>
          <a:p>
            <a:fld id="{4FAB73BC-B049-4115-A692-8D63A059BFB8}" type="slidenum">
              <a:rPr lang="en-US" smtClean="0"/>
              <a:t>47</a:t>
            </a:fld>
            <a:endParaRPr lang="en-US" dirty="0"/>
          </a:p>
        </p:txBody>
      </p:sp>
    </p:spTree>
    <p:extLst>
      <p:ext uri="{BB962C8B-B14F-4D97-AF65-F5344CB8AC3E}">
        <p14:creationId xmlns:p14="http://schemas.microsoft.com/office/powerpoint/2010/main" val="2118065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360428" y="370506"/>
            <a:ext cx="7793665" cy="769441"/>
          </a:xfrm>
          <a:prstGeom prst="rect">
            <a:avLst/>
          </a:prstGeom>
        </p:spPr>
        <p:txBody>
          <a:bodyPr wrap="square">
            <a:spAutoFit/>
          </a:bodyPr>
          <a:lstStyle/>
          <a:p>
            <a:pPr algn="ctr"/>
            <a:r>
              <a:rPr lang="zh-TW" altLang="en-US" sz="4400" b="1" dirty="0"/>
              <a:t>調查進行步驟及執行進度</a:t>
            </a:r>
          </a:p>
        </p:txBody>
      </p:sp>
      <p:sp>
        <p:nvSpPr>
          <p:cNvPr id="3" name="日期版面配置區 2"/>
          <p:cNvSpPr>
            <a:spLocks noGrp="1"/>
          </p:cNvSpPr>
          <p:nvPr>
            <p:ph type="dt" sz="half" idx="4294967295"/>
          </p:nvPr>
        </p:nvSpPr>
        <p:spPr>
          <a:xfrm>
            <a:off x="9808856" y="6492874"/>
            <a:ext cx="1143000" cy="365125"/>
          </a:xfrm>
        </p:spPr>
        <p:txBody>
          <a:bodyPr/>
          <a:lstStyle/>
          <a:p>
            <a:fld id="{34659B6E-1BF1-44D7-B3B3-6225E36DF1CF}" type="datetime1">
              <a:rPr lang="en-US" altLang="zh-TW" smtClean="0"/>
              <a:t>6/25/2018</a:t>
            </a:fld>
            <a:endParaRPr lang="en-US"/>
          </a:p>
        </p:txBody>
      </p:sp>
      <p:sp>
        <p:nvSpPr>
          <p:cNvPr id="6" name="投影片編號版面配置區 5"/>
          <p:cNvSpPr>
            <a:spLocks noGrp="1"/>
          </p:cNvSpPr>
          <p:nvPr>
            <p:ph type="sldNum" sz="quarter" idx="12"/>
          </p:nvPr>
        </p:nvSpPr>
        <p:spPr/>
        <p:txBody>
          <a:bodyPr/>
          <a:lstStyle/>
          <a:p>
            <a:fld id="{4FAB73BC-B049-4115-A692-8D63A059BFB8}" type="slidenum">
              <a:rPr lang="en-US" smtClean="0"/>
              <a:t>5</a:t>
            </a:fld>
            <a:endParaRPr lang="en-US"/>
          </a:p>
        </p:txBody>
      </p:sp>
      <p:pic>
        <p:nvPicPr>
          <p:cNvPr id="8" name="圖片 7">
            <a:extLst>
              <a:ext uri="{FF2B5EF4-FFF2-40B4-BE49-F238E27FC236}">
                <a16:creationId xmlns:a16="http://schemas.microsoft.com/office/drawing/2014/main" xmlns="" id="{751695FA-91A4-4151-AE62-6B653D98F1DE}"/>
              </a:ext>
            </a:extLst>
          </p:cNvPr>
          <p:cNvPicPr>
            <a:picLocks noChangeAspect="1"/>
          </p:cNvPicPr>
          <p:nvPr/>
        </p:nvPicPr>
        <p:blipFill>
          <a:blip r:embed="rId2"/>
          <a:stretch>
            <a:fillRect/>
          </a:stretch>
        </p:blipFill>
        <p:spPr>
          <a:xfrm>
            <a:off x="1344954" y="1537814"/>
            <a:ext cx="10767864" cy="4558185"/>
          </a:xfrm>
          <a:prstGeom prst="rect">
            <a:avLst/>
          </a:prstGeom>
        </p:spPr>
      </p:pic>
    </p:spTree>
    <p:extLst>
      <p:ext uri="{BB962C8B-B14F-4D97-AF65-F5344CB8AC3E}">
        <p14:creationId xmlns:p14="http://schemas.microsoft.com/office/powerpoint/2010/main" val="1052236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65683" y="370507"/>
            <a:ext cx="4237095" cy="769441"/>
          </a:xfrm>
          <a:prstGeom prst="rect">
            <a:avLst/>
          </a:prstGeom>
        </p:spPr>
        <p:txBody>
          <a:bodyPr wrap="square">
            <a:spAutoFit/>
          </a:bodyPr>
          <a:lstStyle/>
          <a:p>
            <a:pPr algn="ctr"/>
            <a:r>
              <a:rPr lang="zh-TW" altLang="en-US" sz="4400" b="1" dirty="0"/>
              <a:t>教職員樣本資料</a:t>
            </a:r>
          </a:p>
        </p:txBody>
      </p:sp>
      <p:graphicFrame>
        <p:nvGraphicFramePr>
          <p:cNvPr id="3" name="表格 2"/>
          <p:cNvGraphicFramePr>
            <a:graphicFrameLocks noGrp="1"/>
          </p:cNvGraphicFramePr>
          <p:nvPr>
            <p:extLst>
              <p:ext uri="{D42A27DB-BD31-4B8C-83A1-F6EECF244321}">
                <p14:modId xmlns:p14="http://schemas.microsoft.com/office/powerpoint/2010/main" val="3842694718"/>
              </p:ext>
            </p:extLst>
          </p:nvPr>
        </p:nvGraphicFramePr>
        <p:xfrm>
          <a:off x="228601" y="1415363"/>
          <a:ext cx="11711357" cy="4719053"/>
        </p:xfrm>
        <a:graphic>
          <a:graphicData uri="http://schemas.openxmlformats.org/drawingml/2006/table">
            <a:tbl>
              <a:tblPr/>
              <a:tblGrid>
                <a:gridCol w="2671013">
                  <a:extLst>
                    <a:ext uri="{9D8B030D-6E8A-4147-A177-3AD203B41FA5}">
                      <a16:colId xmlns:a16="http://schemas.microsoft.com/office/drawing/2014/main" xmlns="" val="20000"/>
                    </a:ext>
                  </a:extLst>
                </a:gridCol>
                <a:gridCol w="1130043">
                  <a:extLst>
                    <a:ext uri="{9D8B030D-6E8A-4147-A177-3AD203B41FA5}">
                      <a16:colId xmlns:a16="http://schemas.microsoft.com/office/drawing/2014/main" xmlns="" val="20001"/>
                    </a:ext>
                  </a:extLst>
                </a:gridCol>
                <a:gridCol w="1130043">
                  <a:extLst>
                    <a:ext uri="{9D8B030D-6E8A-4147-A177-3AD203B41FA5}">
                      <a16:colId xmlns:a16="http://schemas.microsoft.com/office/drawing/2014/main" xmlns="" val="20002"/>
                    </a:ext>
                  </a:extLst>
                </a:gridCol>
                <a:gridCol w="1130043">
                  <a:extLst>
                    <a:ext uri="{9D8B030D-6E8A-4147-A177-3AD203B41FA5}">
                      <a16:colId xmlns:a16="http://schemas.microsoft.com/office/drawing/2014/main" xmlns="" val="20003"/>
                    </a:ext>
                  </a:extLst>
                </a:gridCol>
                <a:gridCol w="1130043">
                  <a:extLst>
                    <a:ext uri="{9D8B030D-6E8A-4147-A177-3AD203B41FA5}">
                      <a16:colId xmlns:a16="http://schemas.microsoft.com/office/drawing/2014/main" xmlns="" val="20004"/>
                    </a:ext>
                  </a:extLst>
                </a:gridCol>
                <a:gridCol w="1130043">
                  <a:extLst>
                    <a:ext uri="{9D8B030D-6E8A-4147-A177-3AD203B41FA5}">
                      <a16:colId xmlns:a16="http://schemas.microsoft.com/office/drawing/2014/main" xmlns="" val="20005"/>
                    </a:ext>
                  </a:extLst>
                </a:gridCol>
                <a:gridCol w="1130043">
                  <a:extLst>
                    <a:ext uri="{9D8B030D-6E8A-4147-A177-3AD203B41FA5}">
                      <a16:colId xmlns:a16="http://schemas.microsoft.com/office/drawing/2014/main" xmlns="" val="20006"/>
                    </a:ext>
                  </a:extLst>
                </a:gridCol>
                <a:gridCol w="1130043">
                  <a:extLst>
                    <a:ext uri="{9D8B030D-6E8A-4147-A177-3AD203B41FA5}">
                      <a16:colId xmlns:a16="http://schemas.microsoft.com/office/drawing/2014/main" xmlns="" val="20007"/>
                    </a:ext>
                  </a:extLst>
                </a:gridCol>
                <a:gridCol w="1130043">
                  <a:extLst>
                    <a:ext uri="{9D8B030D-6E8A-4147-A177-3AD203B41FA5}">
                      <a16:colId xmlns:a16="http://schemas.microsoft.com/office/drawing/2014/main" xmlns="" val="20008"/>
                    </a:ext>
                  </a:extLst>
                </a:gridCol>
              </a:tblGrid>
              <a:tr h="1255318">
                <a:tc>
                  <a:txBody>
                    <a:bodyPr/>
                    <a:lstStyle/>
                    <a:p>
                      <a:pPr algn="l" fontAlgn="ctr"/>
                      <a:r>
                        <a:rPr lang="zh-TW" altLang="en-US" sz="1600" b="1" i="0" u="none" strike="noStrike" dirty="0">
                          <a:solidFill>
                            <a:srgbClr val="000000"/>
                          </a:solidFill>
                          <a:effectLst/>
                          <a:latin typeface="新細明體" panose="02020500000000000000" pitchFamily="18" charset="-120"/>
                          <a:ea typeface="新細明體" panose="02020500000000000000" pitchFamily="18" charset="-120"/>
                        </a:rPr>
                        <a:t>是否與行政單位有業務接觸</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zh-TW" altLang="en-US" sz="1400" b="1" i="0" u="none" strike="noStrike" dirty="0">
                          <a:solidFill>
                            <a:srgbClr val="000000"/>
                          </a:solidFill>
                          <a:effectLst/>
                          <a:latin typeface="新細明體" panose="02020500000000000000" pitchFamily="18" charset="-120"/>
                          <a:ea typeface="新細明體" panose="02020500000000000000" pitchFamily="18" charset="-120"/>
                        </a:rPr>
                        <a:t>行政單位</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zh-TW" altLang="en-US" sz="1400" b="1" i="0" u="none" strike="noStrike" dirty="0">
                          <a:solidFill>
                            <a:srgbClr val="000000"/>
                          </a:solidFill>
                          <a:effectLst/>
                          <a:latin typeface="新細明體" panose="02020500000000000000" pitchFamily="18" charset="-120"/>
                          <a:ea typeface="新細明體" panose="02020500000000000000" pitchFamily="18" charset="-120"/>
                        </a:rPr>
                        <a:t>校內其他單位</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zh-TW" altLang="en-US" sz="1400" b="1" i="0" u="none" strike="noStrike" dirty="0">
                          <a:solidFill>
                            <a:srgbClr val="000000"/>
                          </a:solidFill>
                          <a:effectLst/>
                          <a:latin typeface="新細明體" panose="02020500000000000000" pitchFamily="18" charset="-120"/>
                          <a:ea typeface="新細明體" panose="02020500000000000000" pitchFamily="18" charset="-120"/>
                        </a:rPr>
                        <a:t>設計學院</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zh-TW" altLang="en-US" sz="1400" b="1" i="0" u="none" strike="noStrike" dirty="0">
                          <a:solidFill>
                            <a:srgbClr val="000000"/>
                          </a:solidFill>
                          <a:effectLst/>
                          <a:latin typeface="新細明體" panose="02020500000000000000" pitchFamily="18" charset="-120"/>
                          <a:ea typeface="新細明體" panose="02020500000000000000" pitchFamily="18" charset="-120"/>
                        </a:rPr>
                        <a:t>通識教育學院</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zh-TW" altLang="en-US" sz="1400" b="1" i="0" u="none" strike="noStrike" dirty="0">
                          <a:solidFill>
                            <a:srgbClr val="000000"/>
                          </a:solidFill>
                          <a:effectLst/>
                          <a:latin typeface="新細明體" panose="02020500000000000000" pitchFamily="18" charset="-120"/>
                          <a:ea typeface="新細明體" panose="02020500000000000000" pitchFamily="18" charset="-120"/>
                        </a:rPr>
                        <a:t>資訊學院</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zh-TW" altLang="en-US" sz="1400" b="1" i="0" u="none" strike="noStrike" dirty="0">
                          <a:solidFill>
                            <a:srgbClr val="000000"/>
                          </a:solidFill>
                          <a:effectLst/>
                          <a:latin typeface="新細明體" panose="02020500000000000000" pitchFamily="18" charset="-120"/>
                          <a:ea typeface="新細明體" panose="02020500000000000000" pitchFamily="18" charset="-120"/>
                        </a:rPr>
                        <a:t>管理學院</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zh-TW" altLang="en-US" sz="1400" b="1" i="0" u="none" strike="noStrike" dirty="0">
                          <a:solidFill>
                            <a:srgbClr val="000000"/>
                          </a:solidFill>
                          <a:effectLst/>
                          <a:latin typeface="新細明體" panose="02020500000000000000" pitchFamily="18" charset="-120"/>
                          <a:ea typeface="新細明體" panose="02020500000000000000" pitchFamily="18" charset="-120"/>
                        </a:rPr>
                        <a:t>應用社會學院</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zh-TW" altLang="en-US" sz="1400" b="1" i="0" u="none" strike="noStrike" dirty="0">
                          <a:solidFill>
                            <a:srgbClr val="000000"/>
                          </a:solidFill>
                          <a:effectLst/>
                          <a:latin typeface="新細明體" panose="02020500000000000000" pitchFamily="18" charset="-120"/>
                          <a:ea typeface="新細明體" panose="02020500000000000000" pitchFamily="18" charset="-120"/>
                        </a:rPr>
                        <a:t>總計</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xmlns="" val="10000"/>
                  </a:ext>
                </a:extLst>
              </a:tr>
              <a:tr h="553670">
                <a:tc>
                  <a:txBody>
                    <a:bodyPr/>
                    <a:lstStyle/>
                    <a:p>
                      <a:pPr algn="l" fontAlgn="ctr"/>
                      <a:r>
                        <a:rPr lang="zh-TW" altLang="en-US" sz="1600" b="1" i="0" u="none" strike="noStrike" dirty="0">
                          <a:solidFill>
                            <a:srgbClr val="000000"/>
                          </a:solidFill>
                          <a:effectLst/>
                          <a:latin typeface="新細明體" panose="02020500000000000000" pitchFamily="18" charset="-120"/>
                          <a:ea typeface="新細明體" panose="02020500000000000000" pitchFamily="18" charset="-120"/>
                        </a:rPr>
                        <a:t>至少與一行政單位有業務接觸</a:t>
                      </a:r>
                    </a:p>
                  </a:txBody>
                  <a:tcPr marL="9525" marR="9525" marT="9525"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A9D08E"/>
                    </a:solidFill>
                  </a:tcPr>
                </a:tc>
                <a:tc>
                  <a:txBody>
                    <a:bodyPr/>
                    <a:lstStyle/>
                    <a:p>
                      <a:pPr algn="r" fontAlgn="b"/>
                      <a:r>
                        <a:rPr lang="en-US" altLang="zh-TW" sz="1600" b="1" i="0" u="none" strike="noStrike" dirty="0">
                          <a:solidFill>
                            <a:srgbClr val="000000"/>
                          </a:solidFill>
                          <a:effectLst/>
                          <a:latin typeface="Arial" panose="020B0604020202020204" pitchFamily="34" charset="0"/>
                        </a:rPr>
                        <a:t>74</a:t>
                      </a:r>
                    </a:p>
                  </a:txBody>
                  <a:tcPr marL="9525" marR="9525" marT="952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altLang="zh-TW" sz="1600" b="1" i="0" u="none" strike="noStrike" dirty="0">
                          <a:solidFill>
                            <a:srgbClr val="000000"/>
                          </a:solidFill>
                          <a:effectLst/>
                          <a:latin typeface="Arial" panose="020B0604020202020204" pitchFamily="34" charset="0"/>
                        </a:rPr>
                        <a:t>8</a:t>
                      </a:r>
                    </a:p>
                  </a:txBody>
                  <a:tcPr marL="9525" marR="9525" marT="952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altLang="zh-TW" sz="1600" b="1" i="0" u="none" strike="noStrike">
                          <a:solidFill>
                            <a:srgbClr val="000000"/>
                          </a:solidFill>
                          <a:effectLst/>
                          <a:latin typeface="Arial" panose="020B0604020202020204" pitchFamily="34" charset="0"/>
                        </a:rPr>
                        <a:t>15</a:t>
                      </a:r>
                    </a:p>
                  </a:txBody>
                  <a:tcPr marL="9525" marR="9525" marT="952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altLang="zh-TW" sz="1600" b="1" i="0" u="none" strike="noStrike">
                          <a:solidFill>
                            <a:srgbClr val="000000"/>
                          </a:solidFill>
                          <a:effectLst/>
                          <a:latin typeface="Arial" panose="020B0604020202020204" pitchFamily="34" charset="0"/>
                        </a:rPr>
                        <a:t>9</a:t>
                      </a:r>
                    </a:p>
                  </a:txBody>
                  <a:tcPr marL="9525" marR="9525" marT="952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altLang="zh-TW" sz="1600" b="0" i="0" u="none" strike="noStrike" kern="1200" dirty="0" smtClean="0">
                          <a:solidFill>
                            <a:srgbClr val="000000"/>
                          </a:solidFill>
                          <a:effectLst/>
                          <a:latin typeface="Arial" panose="020B0604020202020204" pitchFamily="34" charset="0"/>
                          <a:ea typeface="+mn-ea"/>
                          <a:cs typeface="+mn-cs"/>
                        </a:rPr>
                        <a:t>0</a:t>
                      </a:r>
                      <a:endParaRPr lang="zh-TW" altLang="en-US" sz="1600" b="0" i="0" u="none" strike="noStrike" kern="1200" dirty="0">
                        <a:solidFill>
                          <a:srgbClr val="000000"/>
                        </a:solidFill>
                        <a:effectLst/>
                        <a:latin typeface="Arial" panose="020B0604020202020204" pitchFamily="34" charset="0"/>
                        <a:ea typeface="+mn-ea"/>
                        <a:cs typeface="+mn-cs"/>
                      </a:endParaRPr>
                    </a:p>
                  </a:txBody>
                  <a:tcPr marL="9525" marR="9525" marT="952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altLang="zh-TW" sz="1600" b="1" i="0" u="none" strike="noStrike">
                          <a:solidFill>
                            <a:srgbClr val="000000"/>
                          </a:solidFill>
                          <a:effectLst/>
                          <a:latin typeface="Arial" panose="020B0604020202020204" pitchFamily="34" charset="0"/>
                        </a:rPr>
                        <a:t>16</a:t>
                      </a:r>
                    </a:p>
                  </a:txBody>
                  <a:tcPr marL="9525" marR="9525" marT="952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altLang="zh-TW" sz="1600" b="1" i="0" u="none" strike="noStrike">
                          <a:solidFill>
                            <a:srgbClr val="000000"/>
                          </a:solidFill>
                          <a:effectLst/>
                          <a:latin typeface="Arial" panose="020B0604020202020204" pitchFamily="34" charset="0"/>
                        </a:rPr>
                        <a:t>9</a:t>
                      </a:r>
                    </a:p>
                  </a:txBody>
                  <a:tcPr marL="9525" marR="9525" marT="952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altLang="zh-TW" sz="1600" b="1" i="0" u="none" strike="noStrike" dirty="0">
                          <a:solidFill>
                            <a:srgbClr val="FF0000"/>
                          </a:solidFill>
                          <a:effectLst/>
                          <a:latin typeface="Arial" panose="020B0604020202020204" pitchFamily="34" charset="0"/>
                        </a:rPr>
                        <a:t>131</a:t>
                      </a:r>
                    </a:p>
                  </a:txBody>
                  <a:tcPr marL="9525" marR="9525" marT="952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xmlns="" val="10001"/>
                  </a:ext>
                </a:extLst>
              </a:tr>
              <a:tr h="471279">
                <a:tc>
                  <a:txBody>
                    <a:bodyPr/>
                    <a:lstStyle/>
                    <a:p>
                      <a:pPr algn="l" fontAlgn="ct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行政職員</a:t>
                      </a:r>
                    </a:p>
                  </a:txBody>
                  <a:tcPr marL="142875" marR="9525" marT="9525" marB="0" anchor="ctr">
                    <a:lnL>
                      <a:noFill/>
                    </a:lnL>
                    <a:lnR>
                      <a:noFill/>
                    </a:lnR>
                    <a:lnT w="6350" cap="flat" cmpd="sng" algn="ctr">
                      <a:solidFill>
                        <a:srgbClr val="9BC2E6"/>
                      </a:solidFill>
                      <a:prstDash val="solid"/>
                      <a:round/>
                      <a:headEnd type="none" w="med" len="med"/>
                      <a:tailEnd type="none" w="med" len="med"/>
                    </a:lnT>
                    <a:lnB>
                      <a:noFill/>
                    </a:lnB>
                    <a:solidFill>
                      <a:srgbClr val="D9D9D9"/>
                    </a:solidFill>
                  </a:tcPr>
                </a:tc>
                <a:tc>
                  <a:txBody>
                    <a:bodyPr/>
                    <a:lstStyle/>
                    <a:p>
                      <a:pPr algn="r" fontAlgn="b"/>
                      <a:r>
                        <a:rPr lang="en-US" altLang="zh-TW" sz="1600" b="0" i="0" u="none" strike="noStrike" dirty="0">
                          <a:solidFill>
                            <a:srgbClr val="000000"/>
                          </a:solidFill>
                          <a:effectLst/>
                          <a:latin typeface="Arial" panose="020B0604020202020204" pitchFamily="34" charset="0"/>
                        </a:rPr>
                        <a:t>73</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b"/>
                      <a:r>
                        <a:rPr lang="en-US" altLang="zh-TW" sz="1600" b="0" i="0" u="none" strike="noStrike" dirty="0">
                          <a:solidFill>
                            <a:srgbClr val="000000"/>
                          </a:solidFill>
                          <a:effectLst/>
                          <a:latin typeface="Arial" panose="020B0604020202020204" pitchFamily="34" charset="0"/>
                        </a:rPr>
                        <a:t>6</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b"/>
                      <a:r>
                        <a:rPr lang="en-US" altLang="zh-TW" sz="1600" b="0" i="0" u="none" strike="noStrike">
                          <a:solidFill>
                            <a:srgbClr val="000000"/>
                          </a:solidFill>
                          <a:effectLst/>
                          <a:latin typeface="Arial" panose="020B0604020202020204" pitchFamily="34" charset="0"/>
                        </a:rPr>
                        <a:t>3</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b"/>
                      <a:r>
                        <a:rPr lang="en-US" altLang="zh-TW" sz="1600" b="0" i="0" u="none" strike="noStrike">
                          <a:solidFill>
                            <a:srgbClr val="000000"/>
                          </a:solidFill>
                          <a:effectLst/>
                          <a:latin typeface="Arial" panose="020B0604020202020204" pitchFamily="34" charset="0"/>
                        </a:rPr>
                        <a:t>2</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b"/>
                      <a:r>
                        <a:rPr lang="en-US" altLang="zh-TW" sz="1600" b="0" i="0" u="none" strike="noStrike" kern="1200" dirty="0" smtClean="0">
                          <a:solidFill>
                            <a:srgbClr val="000000"/>
                          </a:solidFill>
                          <a:effectLst/>
                          <a:latin typeface="Arial" panose="020B0604020202020204" pitchFamily="34" charset="0"/>
                          <a:ea typeface="+mn-ea"/>
                          <a:cs typeface="+mn-cs"/>
                        </a:rPr>
                        <a:t>0</a:t>
                      </a:r>
                      <a:endParaRPr lang="zh-TW" altLang="en-US" sz="1600" b="0" i="0" u="none" strike="noStrike" kern="1200" dirty="0">
                        <a:solidFill>
                          <a:srgbClr val="000000"/>
                        </a:solidFill>
                        <a:effectLst/>
                        <a:latin typeface="Arial" panose="020B0604020202020204" pitchFamily="34" charset="0"/>
                        <a:ea typeface="+mn-ea"/>
                        <a:cs typeface="+mn-cs"/>
                      </a:endParaRP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b"/>
                      <a:r>
                        <a:rPr lang="en-US" altLang="zh-TW" sz="1600" b="0" i="0" u="none" strike="noStrike">
                          <a:solidFill>
                            <a:srgbClr val="000000"/>
                          </a:solidFill>
                          <a:effectLst/>
                          <a:latin typeface="Arial" panose="020B0604020202020204" pitchFamily="34" charset="0"/>
                        </a:rPr>
                        <a:t>5</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b"/>
                      <a:r>
                        <a:rPr lang="en-US" altLang="zh-TW" sz="1600" b="0" i="0" u="none" strike="noStrike">
                          <a:solidFill>
                            <a:srgbClr val="000000"/>
                          </a:solidFill>
                          <a:effectLst/>
                          <a:latin typeface="Arial" panose="020B0604020202020204" pitchFamily="34" charset="0"/>
                        </a:rPr>
                        <a:t>4</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b"/>
                      <a:r>
                        <a:rPr lang="en-US" altLang="zh-TW" sz="1600" b="0" i="0" u="none" strike="noStrike" dirty="0">
                          <a:solidFill>
                            <a:srgbClr val="FF0000"/>
                          </a:solidFill>
                          <a:effectLst/>
                          <a:latin typeface="Arial" panose="020B0604020202020204" pitchFamily="34" charset="0"/>
                        </a:rPr>
                        <a:t>93</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xmlns="" val="10002"/>
                  </a:ext>
                </a:extLst>
              </a:tr>
              <a:tr h="471279">
                <a:tc>
                  <a:txBody>
                    <a:bodyPr/>
                    <a:lstStyle/>
                    <a:p>
                      <a:pPr algn="l" fontAlgn="ct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教師</a:t>
                      </a:r>
                    </a:p>
                  </a:txBody>
                  <a:tcPr marL="142875" marR="9525" marT="9525" marB="0" anchor="ctr">
                    <a:lnL>
                      <a:noFill/>
                    </a:lnL>
                    <a:lnR>
                      <a:noFill/>
                    </a:lnR>
                    <a:lnT>
                      <a:noFill/>
                    </a:lnT>
                    <a:lnB>
                      <a:noFill/>
                    </a:lnB>
                    <a:solidFill>
                      <a:srgbClr val="D9D9D9"/>
                    </a:solidFill>
                  </a:tcPr>
                </a:tc>
                <a:tc>
                  <a:txBody>
                    <a:bodyPr/>
                    <a:lstStyle/>
                    <a:p>
                      <a:pPr algn="r" fontAlgn="b"/>
                      <a:r>
                        <a:rPr lang="en-US" altLang="zh-TW" sz="1600" b="0" i="0" u="none" strike="noStrike">
                          <a:solidFill>
                            <a:srgbClr val="000000"/>
                          </a:solidFill>
                          <a:effectLst/>
                          <a:latin typeface="Arial" panose="020B0604020202020204" pitchFamily="34" charset="0"/>
                        </a:rPr>
                        <a:t>1</a:t>
                      </a:r>
                    </a:p>
                  </a:txBody>
                  <a:tcPr marL="9525" marR="9525" marT="9525" marB="0" anchor="b">
                    <a:lnL>
                      <a:noFill/>
                    </a:lnL>
                    <a:lnR>
                      <a:noFill/>
                    </a:lnR>
                    <a:lnT>
                      <a:noFill/>
                    </a:lnT>
                    <a:lnB>
                      <a:noFill/>
                    </a:lnB>
                  </a:tcPr>
                </a:tc>
                <a:tc>
                  <a:txBody>
                    <a:bodyPr/>
                    <a:lstStyle/>
                    <a:p>
                      <a:pPr algn="r" fontAlgn="b"/>
                      <a:r>
                        <a:rPr lang="en-US" altLang="zh-TW" sz="1600" b="0" i="0" u="none" strike="noStrike" dirty="0">
                          <a:solidFill>
                            <a:srgbClr val="000000"/>
                          </a:solidFill>
                          <a:effectLst/>
                          <a:latin typeface="Arial" panose="020B0604020202020204" pitchFamily="34" charset="0"/>
                        </a:rPr>
                        <a:t>2</a:t>
                      </a:r>
                    </a:p>
                  </a:txBody>
                  <a:tcPr marL="9525" marR="9525" marT="9525" marB="0" anchor="b">
                    <a:lnL>
                      <a:noFill/>
                    </a:lnL>
                    <a:lnR>
                      <a:noFill/>
                    </a:lnR>
                    <a:lnT>
                      <a:noFill/>
                    </a:lnT>
                    <a:lnB>
                      <a:noFill/>
                    </a:lnB>
                  </a:tcPr>
                </a:tc>
                <a:tc>
                  <a:txBody>
                    <a:bodyPr/>
                    <a:lstStyle/>
                    <a:p>
                      <a:pPr algn="r" fontAlgn="b"/>
                      <a:r>
                        <a:rPr lang="en-US" altLang="zh-TW" sz="1600" b="0" i="0" u="none" strike="noStrike" dirty="0">
                          <a:solidFill>
                            <a:srgbClr val="000000"/>
                          </a:solidFill>
                          <a:effectLst/>
                          <a:latin typeface="Arial" panose="020B0604020202020204" pitchFamily="34" charset="0"/>
                        </a:rPr>
                        <a:t>12</a:t>
                      </a:r>
                    </a:p>
                  </a:txBody>
                  <a:tcPr marL="9525" marR="9525" marT="9525" marB="0" anchor="b">
                    <a:lnL>
                      <a:noFill/>
                    </a:lnL>
                    <a:lnR>
                      <a:noFill/>
                    </a:lnR>
                    <a:lnT>
                      <a:noFill/>
                    </a:lnT>
                    <a:lnB>
                      <a:noFill/>
                    </a:lnB>
                  </a:tcPr>
                </a:tc>
                <a:tc>
                  <a:txBody>
                    <a:bodyPr/>
                    <a:lstStyle/>
                    <a:p>
                      <a:pPr algn="r" fontAlgn="b"/>
                      <a:r>
                        <a:rPr lang="en-US" altLang="zh-TW" sz="1600" b="0" i="0" u="none" strike="noStrike">
                          <a:solidFill>
                            <a:srgbClr val="000000"/>
                          </a:solidFill>
                          <a:effectLst/>
                          <a:latin typeface="Arial" panose="020B0604020202020204" pitchFamily="34" charset="0"/>
                        </a:rPr>
                        <a:t>7</a:t>
                      </a:r>
                    </a:p>
                  </a:txBody>
                  <a:tcPr marL="9525" marR="9525" marT="9525" marB="0" anchor="b">
                    <a:lnL>
                      <a:noFill/>
                    </a:lnL>
                    <a:lnR>
                      <a:noFill/>
                    </a:lnR>
                    <a:lnT>
                      <a:noFill/>
                    </a:lnT>
                    <a:lnB>
                      <a:noFill/>
                    </a:lnB>
                  </a:tcPr>
                </a:tc>
                <a:tc>
                  <a:txBody>
                    <a:bodyPr/>
                    <a:lstStyle/>
                    <a:p>
                      <a:pPr algn="r" fontAlgn="b"/>
                      <a:r>
                        <a:rPr lang="en-US" altLang="zh-TW" sz="1600" b="0" i="0" u="none" strike="noStrike" kern="1200" dirty="0" smtClean="0">
                          <a:solidFill>
                            <a:srgbClr val="000000"/>
                          </a:solidFill>
                          <a:effectLst/>
                          <a:latin typeface="Arial" panose="020B0604020202020204" pitchFamily="34" charset="0"/>
                          <a:ea typeface="+mn-ea"/>
                          <a:cs typeface="+mn-cs"/>
                        </a:rPr>
                        <a:t>0</a:t>
                      </a:r>
                      <a:endParaRPr lang="zh-TW" altLang="en-US" sz="1600" b="0" i="0" u="none" strike="noStrike" kern="1200" dirty="0">
                        <a:solidFill>
                          <a:srgbClr val="000000"/>
                        </a:solidFill>
                        <a:effectLst/>
                        <a:latin typeface="Arial" panose="020B0604020202020204" pitchFamily="34" charset="0"/>
                        <a:ea typeface="+mn-ea"/>
                        <a:cs typeface="+mn-cs"/>
                      </a:endParaRPr>
                    </a:p>
                  </a:txBody>
                  <a:tcPr marL="9525" marR="9525" marT="9525" marB="0" anchor="b">
                    <a:lnL>
                      <a:noFill/>
                    </a:lnL>
                    <a:lnR>
                      <a:noFill/>
                    </a:lnR>
                    <a:lnT>
                      <a:noFill/>
                    </a:lnT>
                    <a:lnB>
                      <a:noFill/>
                    </a:lnB>
                  </a:tcPr>
                </a:tc>
                <a:tc>
                  <a:txBody>
                    <a:bodyPr/>
                    <a:lstStyle/>
                    <a:p>
                      <a:pPr algn="r" fontAlgn="b"/>
                      <a:r>
                        <a:rPr lang="en-US" altLang="zh-TW" sz="1600" b="0" i="0" u="none" strike="noStrike">
                          <a:solidFill>
                            <a:srgbClr val="000000"/>
                          </a:solidFill>
                          <a:effectLst/>
                          <a:latin typeface="Arial" panose="020B0604020202020204" pitchFamily="34" charset="0"/>
                        </a:rPr>
                        <a:t>11</a:t>
                      </a:r>
                    </a:p>
                  </a:txBody>
                  <a:tcPr marL="9525" marR="9525" marT="9525" marB="0" anchor="b">
                    <a:lnL>
                      <a:noFill/>
                    </a:lnL>
                    <a:lnR>
                      <a:noFill/>
                    </a:lnR>
                    <a:lnT>
                      <a:noFill/>
                    </a:lnT>
                    <a:lnB>
                      <a:noFill/>
                    </a:lnB>
                  </a:tcPr>
                </a:tc>
                <a:tc>
                  <a:txBody>
                    <a:bodyPr/>
                    <a:lstStyle/>
                    <a:p>
                      <a:pPr algn="r" fontAlgn="b"/>
                      <a:r>
                        <a:rPr lang="en-US" altLang="zh-TW" sz="1600" b="0" i="0" u="none" strike="noStrike">
                          <a:solidFill>
                            <a:srgbClr val="000000"/>
                          </a:solidFill>
                          <a:effectLst/>
                          <a:latin typeface="Arial" panose="020B0604020202020204" pitchFamily="34" charset="0"/>
                        </a:rPr>
                        <a:t>5</a:t>
                      </a:r>
                    </a:p>
                  </a:txBody>
                  <a:tcPr marL="9525" marR="9525" marT="9525" marB="0" anchor="b">
                    <a:lnL>
                      <a:noFill/>
                    </a:lnL>
                    <a:lnR>
                      <a:noFill/>
                    </a:lnR>
                    <a:lnT>
                      <a:noFill/>
                    </a:lnT>
                    <a:lnB>
                      <a:noFill/>
                    </a:lnB>
                  </a:tcPr>
                </a:tc>
                <a:tc>
                  <a:txBody>
                    <a:bodyPr/>
                    <a:lstStyle/>
                    <a:p>
                      <a:pPr algn="r" fontAlgn="b"/>
                      <a:r>
                        <a:rPr lang="en-US" altLang="zh-TW" sz="1600" b="0" i="0" u="none" strike="noStrike" dirty="0">
                          <a:solidFill>
                            <a:srgbClr val="FF0000"/>
                          </a:solidFill>
                          <a:effectLst/>
                          <a:latin typeface="Arial" panose="020B0604020202020204" pitchFamily="34" charset="0"/>
                        </a:rPr>
                        <a:t>38</a:t>
                      </a:r>
                    </a:p>
                  </a:txBody>
                  <a:tcPr marL="9525" marR="9525" marT="9525" marB="0" anchor="b">
                    <a:lnL>
                      <a:noFill/>
                    </a:lnL>
                    <a:lnR>
                      <a:noFill/>
                    </a:lnR>
                    <a:lnT>
                      <a:noFill/>
                    </a:lnT>
                    <a:lnB>
                      <a:noFill/>
                    </a:lnB>
                  </a:tcPr>
                </a:tc>
                <a:extLst>
                  <a:ext uri="{0D108BD9-81ED-4DB2-BD59-A6C34878D82A}">
                    <a16:rowId xmlns:a16="http://schemas.microsoft.com/office/drawing/2014/main" xmlns="" val="10003"/>
                  </a:ext>
                </a:extLst>
              </a:tr>
              <a:tr h="553670">
                <a:tc>
                  <a:txBody>
                    <a:bodyPr/>
                    <a:lstStyle/>
                    <a:p>
                      <a:pPr algn="l" fontAlgn="ctr"/>
                      <a:r>
                        <a:rPr lang="zh-TW" altLang="en-US" sz="1600" b="1" i="0" u="none" strike="noStrike">
                          <a:solidFill>
                            <a:srgbClr val="000000"/>
                          </a:solidFill>
                          <a:effectLst/>
                          <a:latin typeface="新細明體" panose="02020500000000000000" pitchFamily="18" charset="-120"/>
                          <a:ea typeface="新細明體" panose="02020500000000000000" pitchFamily="18" charset="-120"/>
                        </a:rPr>
                        <a:t>與行政單位無任何業務接觸</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A9D08E"/>
                    </a:solidFill>
                  </a:tcPr>
                </a:tc>
                <a:tc>
                  <a:txBody>
                    <a:bodyPr/>
                    <a:lstStyle/>
                    <a:p>
                      <a:pPr algn="r" fontAlgn="b"/>
                      <a:r>
                        <a:rPr lang="en-US" altLang="zh-TW" sz="1600" b="1" i="0" u="none" strike="noStrike">
                          <a:solidFill>
                            <a:srgbClr val="000000"/>
                          </a:solidFill>
                          <a:effectLst/>
                          <a:latin typeface="Arial" panose="020B0604020202020204" pitchFamily="34" charset="0"/>
                        </a:rPr>
                        <a:t>2</a:t>
                      </a: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r>
                        <a:rPr lang="zh-TW" altLang="en-US" sz="1600" b="1" i="0" u="none" strike="noStrike">
                          <a:solidFill>
                            <a:srgbClr val="000000"/>
                          </a:solidFill>
                          <a:effectLst/>
                          <a:latin typeface="Arial" panose="020B0604020202020204" pitchFamily="34" charset="0"/>
                        </a:rPr>
                        <a:t>　</a:t>
                      </a: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r>
                        <a:rPr lang="zh-TW" altLang="en-US" sz="1600" b="1" i="0" u="none" strike="noStrike" dirty="0">
                          <a:solidFill>
                            <a:srgbClr val="000000"/>
                          </a:solidFill>
                          <a:effectLst/>
                          <a:latin typeface="Arial" panose="020B0604020202020204" pitchFamily="34" charset="0"/>
                        </a:rPr>
                        <a:t>　</a:t>
                      </a: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b"/>
                      <a:r>
                        <a:rPr lang="en-US" altLang="zh-TW" sz="1600" b="1" i="0" u="none" strike="noStrike" dirty="0">
                          <a:solidFill>
                            <a:srgbClr val="000000"/>
                          </a:solidFill>
                          <a:effectLst/>
                          <a:latin typeface="Arial" panose="020B0604020202020204" pitchFamily="34" charset="0"/>
                        </a:rPr>
                        <a:t>3</a:t>
                      </a: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b"/>
                      <a:r>
                        <a:rPr lang="en-US" altLang="zh-TW" sz="1600" b="0" i="0" u="none" strike="noStrike" kern="1200" dirty="0" smtClean="0">
                          <a:solidFill>
                            <a:srgbClr val="000000"/>
                          </a:solidFill>
                          <a:effectLst/>
                          <a:latin typeface="Arial" panose="020B0604020202020204" pitchFamily="34" charset="0"/>
                          <a:ea typeface="+mn-ea"/>
                          <a:cs typeface="+mn-cs"/>
                        </a:rPr>
                        <a:t>0</a:t>
                      </a:r>
                      <a:endParaRPr lang="zh-TW" altLang="en-US" sz="1600" b="0" i="0" u="none" strike="noStrike" kern="1200" dirty="0">
                        <a:solidFill>
                          <a:srgbClr val="000000"/>
                        </a:solidFill>
                        <a:effectLst/>
                        <a:latin typeface="Arial" panose="020B0604020202020204" pitchFamily="34" charset="0"/>
                        <a:ea typeface="+mn-ea"/>
                        <a:cs typeface="+mn-cs"/>
                      </a:endParaRP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b"/>
                      <a:r>
                        <a:rPr lang="en-US" altLang="zh-TW" sz="1600" b="1" i="0" u="none" strike="noStrike">
                          <a:solidFill>
                            <a:srgbClr val="000000"/>
                          </a:solidFill>
                          <a:effectLst/>
                          <a:latin typeface="Arial" panose="020B0604020202020204" pitchFamily="34" charset="0"/>
                        </a:rPr>
                        <a:t>1</a:t>
                      </a: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b"/>
                      <a:r>
                        <a:rPr lang="en-US" altLang="zh-TW" sz="1600" b="1" i="0" u="none" strike="noStrike">
                          <a:solidFill>
                            <a:srgbClr val="000000"/>
                          </a:solidFill>
                          <a:effectLst/>
                          <a:latin typeface="Arial" panose="020B0604020202020204" pitchFamily="34" charset="0"/>
                        </a:rPr>
                        <a:t>1</a:t>
                      </a: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b"/>
                      <a:r>
                        <a:rPr lang="en-US" altLang="zh-TW" sz="1600" b="1" i="0" u="none" strike="noStrike" dirty="0">
                          <a:solidFill>
                            <a:srgbClr val="000000"/>
                          </a:solidFill>
                          <a:effectLst/>
                          <a:latin typeface="Arial" panose="020B0604020202020204" pitchFamily="34" charset="0"/>
                        </a:rPr>
                        <a:t>7</a:t>
                      </a: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xmlns="" val="10004"/>
                  </a:ext>
                </a:extLst>
              </a:tr>
              <a:tr h="471279">
                <a:tc>
                  <a:txBody>
                    <a:bodyPr/>
                    <a:lstStyle/>
                    <a:p>
                      <a:pPr algn="l" fontAlgn="ct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行政職員</a:t>
                      </a:r>
                    </a:p>
                  </a:txBody>
                  <a:tcPr marL="142875" marR="9525" marT="9525" marB="0" anchor="ctr">
                    <a:lnL>
                      <a:noFill/>
                    </a:lnL>
                    <a:lnR>
                      <a:noFill/>
                    </a:lnR>
                    <a:lnT w="6350" cap="flat" cmpd="sng" algn="ctr">
                      <a:solidFill>
                        <a:srgbClr val="9BC2E6"/>
                      </a:solidFill>
                      <a:prstDash val="solid"/>
                      <a:round/>
                      <a:headEnd type="none" w="med" len="med"/>
                      <a:tailEnd type="none" w="med" len="med"/>
                    </a:lnT>
                    <a:lnB>
                      <a:noFill/>
                    </a:lnB>
                    <a:solidFill>
                      <a:srgbClr val="D9D9D9"/>
                    </a:solidFill>
                  </a:tcPr>
                </a:tc>
                <a:tc>
                  <a:txBody>
                    <a:bodyPr/>
                    <a:lstStyle/>
                    <a:p>
                      <a:pPr algn="r" fontAlgn="b"/>
                      <a:r>
                        <a:rPr lang="en-US" altLang="zh-TW" sz="1600" b="0" i="0" u="none" strike="noStrike">
                          <a:solidFill>
                            <a:srgbClr val="000000"/>
                          </a:solidFill>
                          <a:effectLst/>
                          <a:latin typeface="Arial" panose="020B0604020202020204" pitchFamily="34" charset="0"/>
                        </a:rPr>
                        <a:t>2</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endParaRPr lang="zh-TW" altLang="en-US" sz="16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endParaRPr lang="zh-TW" altLang="en-US" sz="16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endParaRPr lang="zh-TW" altLang="en-US" sz="16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b"/>
                      <a:r>
                        <a:rPr lang="en-US" altLang="zh-TW" sz="1600" b="0" i="0" u="none" strike="noStrike" kern="1200" dirty="0" smtClean="0">
                          <a:solidFill>
                            <a:srgbClr val="000000"/>
                          </a:solidFill>
                          <a:effectLst/>
                          <a:latin typeface="Arial" panose="020B0604020202020204" pitchFamily="34" charset="0"/>
                          <a:ea typeface="+mn-ea"/>
                          <a:cs typeface="+mn-cs"/>
                        </a:rPr>
                        <a:t>0</a:t>
                      </a:r>
                      <a:endParaRPr lang="zh-TW" altLang="en-US" sz="1600" b="0" i="0" u="none" strike="noStrike" kern="1200" dirty="0">
                        <a:solidFill>
                          <a:srgbClr val="000000"/>
                        </a:solidFill>
                        <a:effectLst/>
                        <a:latin typeface="Arial" panose="020B0604020202020204" pitchFamily="34" charset="0"/>
                        <a:ea typeface="+mn-ea"/>
                        <a:cs typeface="+mn-cs"/>
                      </a:endParaRP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endParaRPr lang="zh-TW" altLang="en-US" sz="16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endParaRPr lang="zh-TW" altLang="en-US" sz="16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b"/>
                      <a:r>
                        <a:rPr lang="en-US" altLang="zh-TW" sz="1600" b="0" i="0" u="none" strike="noStrike" dirty="0">
                          <a:solidFill>
                            <a:srgbClr val="000000"/>
                          </a:solidFill>
                          <a:effectLst/>
                          <a:latin typeface="Arial" panose="020B0604020202020204" pitchFamily="34" charset="0"/>
                        </a:rPr>
                        <a:t>2</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xmlns="" val="10005"/>
                  </a:ext>
                </a:extLst>
              </a:tr>
              <a:tr h="471279">
                <a:tc>
                  <a:txBody>
                    <a:bodyPr/>
                    <a:lstStyle/>
                    <a:p>
                      <a:pPr algn="l" fontAlgn="ct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教師</a:t>
                      </a:r>
                    </a:p>
                  </a:txBody>
                  <a:tcPr marL="14287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9D9D9"/>
                    </a:solidFill>
                  </a:tcPr>
                </a:tc>
                <a:tc>
                  <a:txBody>
                    <a:bodyPr/>
                    <a:lstStyle/>
                    <a:p>
                      <a:pPr algn="l" fontAlgn="b"/>
                      <a:endParaRPr lang="zh-TW" altLang="en-US" sz="16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endParaRPr lang="zh-TW" altLang="en-US" sz="16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endParaRPr lang="zh-TW" altLang="en-US" sz="16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panose="020B0604020202020204" pitchFamily="34" charset="0"/>
                        </a:rPr>
                        <a:t>3</a:t>
                      </a: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b"/>
                      <a:r>
                        <a:rPr lang="en-US" altLang="zh-TW" sz="1600" b="0" i="0" u="none" strike="noStrike" kern="1200" dirty="0" smtClean="0">
                          <a:solidFill>
                            <a:srgbClr val="000000"/>
                          </a:solidFill>
                          <a:effectLst/>
                          <a:latin typeface="Arial" panose="020B0604020202020204" pitchFamily="34" charset="0"/>
                          <a:ea typeface="+mn-ea"/>
                          <a:cs typeface="+mn-cs"/>
                        </a:rPr>
                        <a:t>0</a:t>
                      </a:r>
                      <a:endParaRPr lang="zh-TW" altLang="en-US" sz="1600" b="0" i="0" u="none" strike="noStrike" kern="1200" dirty="0">
                        <a:solidFill>
                          <a:srgbClr val="000000"/>
                        </a:solidFill>
                        <a:effectLst/>
                        <a:latin typeface="Arial" panose="020B0604020202020204" pitchFamily="34" charset="0"/>
                        <a:ea typeface="+mn-ea"/>
                        <a:cs typeface="+mn-cs"/>
                      </a:endParaRP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b"/>
                      <a:r>
                        <a:rPr lang="en-US" altLang="zh-TW" sz="1600" b="0" i="0" u="none" strike="noStrike" dirty="0">
                          <a:solidFill>
                            <a:srgbClr val="000000"/>
                          </a:solidFill>
                          <a:effectLst/>
                          <a:latin typeface="Arial" panose="020B0604020202020204" pitchFamily="34" charset="0"/>
                        </a:rPr>
                        <a:t>1</a:t>
                      </a: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panose="020B0604020202020204" pitchFamily="34" charset="0"/>
                        </a:rPr>
                        <a:t>1</a:t>
                      </a: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b"/>
                      <a:r>
                        <a:rPr lang="en-US" altLang="zh-TW" sz="1600" b="0" i="0" u="none" strike="noStrike" dirty="0">
                          <a:solidFill>
                            <a:srgbClr val="000000"/>
                          </a:solidFill>
                          <a:effectLst/>
                          <a:latin typeface="Arial" panose="020B0604020202020204" pitchFamily="34" charset="0"/>
                        </a:rPr>
                        <a:t>5</a:t>
                      </a: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xmlns="" val="10006"/>
                  </a:ext>
                </a:extLst>
              </a:tr>
              <a:tr h="471279">
                <a:tc>
                  <a:txBody>
                    <a:bodyPr/>
                    <a:lstStyle/>
                    <a:p>
                      <a:pPr algn="l" fontAlgn="ctr"/>
                      <a:r>
                        <a:rPr lang="zh-TW" altLang="en-US" sz="1600" b="1" i="0" u="none" strike="noStrike">
                          <a:solidFill>
                            <a:srgbClr val="000000"/>
                          </a:solidFill>
                          <a:effectLst/>
                          <a:latin typeface="新細明體" panose="02020500000000000000" pitchFamily="18" charset="-120"/>
                          <a:ea typeface="新細明體" panose="02020500000000000000" pitchFamily="18" charset="-120"/>
                        </a:rPr>
                        <a:t>總計</a:t>
                      </a:r>
                    </a:p>
                  </a:txBody>
                  <a:tcPr marL="9525" marR="9525" marT="9525" marB="0" anchor="ctr">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b"/>
                      <a:r>
                        <a:rPr lang="en-US" altLang="zh-TW" sz="1600" b="1" i="0" u="none" strike="noStrike">
                          <a:solidFill>
                            <a:srgbClr val="000000"/>
                          </a:solidFill>
                          <a:effectLst/>
                          <a:latin typeface="Arial" panose="020B0604020202020204" pitchFamily="34" charset="0"/>
                        </a:rPr>
                        <a:t>76</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b"/>
                      <a:r>
                        <a:rPr lang="en-US" altLang="zh-TW" sz="1600" b="1" i="0" u="none" strike="noStrike">
                          <a:solidFill>
                            <a:srgbClr val="000000"/>
                          </a:solidFill>
                          <a:effectLst/>
                          <a:latin typeface="Arial" panose="020B0604020202020204" pitchFamily="34" charset="0"/>
                        </a:rPr>
                        <a:t>8</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b"/>
                      <a:r>
                        <a:rPr lang="en-US" altLang="zh-TW" sz="1600" b="1" i="0" u="none" strike="noStrike">
                          <a:solidFill>
                            <a:srgbClr val="000000"/>
                          </a:solidFill>
                          <a:effectLst/>
                          <a:latin typeface="Arial" panose="020B0604020202020204" pitchFamily="34" charset="0"/>
                        </a:rPr>
                        <a:t>15</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b"/>
                      <a:r>
                        <a:rPr lang="en-US" altLang="zh-TW" sz="1600" b="1" i="0" u="none" strike="noStrike">
                          <a:solidFill>
                            <a:srgbClr val="000000"/>
                          </a:solidFill>
                          <a:effectLst/>
                          <a:latin typeface="Arial" panose="020B0604020202020204" pitchFamily="34" charset="0"/>
                        </a:rPr>
                        <a:t>12</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b"/>
                      <a:r>
                        <a:rPr lang="en-US" altLang="zh-TW" sz="1600" b="0" i="0" u="none" strike="noStrike" kern="1200" dirty="0" smtClean="0">
                          <a:solidFill>
                            <a:srgbClr val="000000"/>
                          </a:solidFill>
                          <a:effectLst/>
                          <a:latin typeface="Arial" panose="020B0604020202020204" pitchFamily="34" charset="0"/>
                          <a:ea typeface="+mn-ea"/>
                          <a:cs typeface="+mn-cs"/>
                        </a:rPr>
                        <a:t>0</a:t>
                      </a:r>
                      <a:endParaRPr lang="zh-TW" altLang="en-US" sz="1600" b="0" i="0" u="none" strike="noStrike" kern="1200" dirty="0">
                        <a:solidFill>
                          <a:srgbClr val="000000"/>
                        </a:solidFill>
                        <a:effectLst/>
                        <a:latin typeface="Arial" panose="020B0604020202020204" pitchFamily="34" charset="0"/>
                        <a:ea typeface="+mn-ea"/>
                        <a:cs typeface="+mn-cs"/>
                      </a:endParaRP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b"/>
                      <a:r>
                        <a:rPr lang="en-US" altLang="zh-TW" sz="1600" b="1" i="0" u="none" strike="noStrike" dirty="0">
                          <a:solidFill>
                            <a:srgbClr val="000000"/>
                          </a:solidFill>
                          <a:effectLst/>
                          <a:latin typeface="Arial" panose="020B0604020202020204" pitchFamily="34" charset="0"/>
                        </a:rPr>
                        <a:t>17</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b"/>
                      <a:r>
                        <a:rPr lang="en-US" altLang="zh-TW" sz="1600" b="1" i="0" u="none" strike="noStrike" dirty="0">
                          <a:solidFill>
                            <a:srgbClr val="000000"/>
                          </a:solidFill>
                          <a:effectLst/>
                          <a:latin typeface="Arial" panose="020B0604020202020204" pitchFamily="34" charset="0"/>
                        </a:rPr>
                        <a:t>10</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b"/>
                      <a:r>
                        <a:rPr lang="en-US" altLang="zh-TW" sz="1600" b="1" i="0" u="none" strike="noStrike" dirty="0">
                          <a:solidFill>
                            <a:srgbClr val="000000"/>
                          </a:solidFill>
                          <a:effectLst/>
                          <a:latin typeface="Arial" panose="020B0604020202020204" pitchFamily="34" charset="0"/>
                        </a:rPr>
                        <a:t>138</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xmlns="" val="10007"/>
                  </a:ext>
                </a:extLst>
              </a:tr>
            </a:tbl>
          </a:graphicData>
        </a:graphic>
      </p:graphicFrame>
      <p:sp>
        <p:nvSpPr>
          <p:cNvPr id="4" name="日期版面配置區 3"/>
          <p:cNvSpPr>
            <a:spLocks noGrp="1"/>
          </p:cNvSpPr>
          <p:nvPr>
            <p:ph type="dt" sz="half" idx="4294967295"/>
          </p:nvPr>
        </p:nvSpPr>
        <p:spPr>
          <a:xfrm>
            <a:off x="9808856" y="6492874"/>
            <a:ext cx="1143000" cy="365125"/>
          </a:xfrm>
        </p:spPr>
        <p:txBody>
          <a:bodyPr/>
          <a:lstStyle/>
          <a:p>
            <a:fld id="{BB8EF14B-C529-4117-BBFE-6B8591C64DAC}" type="datetime1">
              <a:rPr lang="en-US" altLang="zh-TW" smtClean="0"/>
              <a:t>6/25/2018</a:t>
            </a:fld>
            <a:endParaRPr lang="en-US"/>
          </a:p>
        </p:txBody>
      </p:sp>
      <p:sp>
        <p:nvSpPr>
          <p:cNvPr id="5" name="頁尾版面配置區 4"/>
          <p:cNvSpPr>
            <a:spLocks noGrp="1"/>
          </p:cNvSpPr>
          <p:nvPr>
            <p:ph type="ftr" sz="quarter" idx="4294967295"/>
          </p:nvPr>
        </p:nvSpPr>
        <p:spPr>
          <a:xfrm>
            <a:off x="2219941" y="6492875"/>
            <a:ext cx="7084177" cy="365125"/>
          </a:xfrm>
        </p:spPr>
        <p:txBody>
          <a:bodyPr/>
          <a:lstStyle/>
          <a:p>
            <a:r>
              <a:rPr lang="en-US" altLang="zh-TW"/>
              <a:t>105</a:t>
            </a:r>
            <a:r>
              <a:rPr lang="zh-TW" altLang="en-US"/>
              <a:t>學年度行政單位服務品質滿意度調查報告</a:t>
            </a:r>
            <a:endParaRPr lang="en-US"/>
          </a:p>
        </p:txBody>
      </p:sp>
      <p:sp>
        <p:nvSpPr>
          <p:cNvPr id="6" name="投影片編號版面配置區 5"/>
          <p:cNvSpPr>
            <a:spLocks noGrp="1"/>
          </p:cNvSpPr>
          <p:nvPr>
            <p:ph type="sldNum" sz="quarter" idx="12"/>
          </p:nvPr>
        </p:nvSpPr>
        <p:spPr/>
        <p:txBody>
          <a:bodyPr/>
          <a:lstStyle/>
          <a:p>
            <a:fld id="{4FAB73BC-B049-4115-A692-8D63A059BFB8}" type="slidenum">
              <a:rPr lang="en-US" smtClean="0"/>
              <a:t>6</a:t>
            </a:fld>
            <a:endParaRPr lang="en-US"/>
          </a:p>
        </p:txBody>
      </p:sp>
    </p:spTree>
    <p:extLst>
      <p:ext uri="{BB962C8B-B14F-4D97-AF65-F5344CB8AC3E}">
        <p14:creationId xmlns:p14="http://schemas.microsoft.com/office/powerpoint/2010/main" val="292311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65683" y="389757"/>
            <a:ext cx="4237095" cy="769441"/>
          </a:xfrm>
          <a:prstGeom prst="rect">
            <a:avLst/>
          </a:prstGeom>
        </p:spPr>
        <p:txBody>
          <a:bodyPr wrap="square">
            <a:spAutoFit/>
          </a:bodyPr>
          <a:lstStyle/>
          <a:p>
            <a:pPr algn="ctr"/>
            <a:r>
              <a:rPr lang="zh-TW" altLang="en-US" sz="4400" b="1" dirty="0"/>
              <a:t>學生樣本資料</a:t>
            </a:r>
          </a:p>
        </p:txBody>
      </p:sp>
      <p:graphicFrame>
        <p:nvGraphicFramePr>
          <p:cNvPr id="4" name="表格 3"/>
          <p:cNvGraphicFramePr>
            <a:graphicFrameLocks noGrp="1"/>
          </p:cNvGraphicFramePr>
          <p:nvPr>
            <p:extLst>
              <p:ext uri="{D42A27DB-BD31-4B8C-83A1-F6EECF244321}">
                <p14:modId xmlns:p14="http://schemas.microsoft.com/office/powerpoint/2010/main" val="602527324"/>
              </p:ext>
            </p:extLst>
          </p:nvPr>
        </p:nvGraphicFramePr>
        <p:xfrm>
          <a:off x="509955" y="1224856"/>
          <a:ext cx="11222222" cy="5255911"/>
        </p:xfrm>
        <a:graphic>
          <a:graphicData uri="http://schemas.openxmlformats.org/drawingml/2006/table">
            <a:tbl>
              <a:tblPr/>
              <a:tblGrid>
                <a:gridCol w="3570547">
                  <a:extLst>
                    <a:ext uri="{9D8B030D-6E8A-4147-A177-3AD203B41FA5}">
                      <a16:colId xmlns:a16="http://schemas.microsoft.com/office/drawing/2014/main" xmlns="" val="20000"/>
                    </a:ext>
                  </a:extLst>
                </a:gridCol>
                <a:gridCol w="1356619">
                  <a:extLst>
                    <a:ext uri="{9D8B030D-6E8A-4147-A177-3AD203B41FA5}">
                      <a16:colId xmlns:a16="http://schemas.microsoft.com/office/drawing/2014/main" xmlns="" val="20001"/>
                    </a:ext>
                  </a:extLst>
                </a:gridCol>
                <a:gridCol w="1315371">
                  <a:extLst>
                    <a:ext uri="{9D8B030D-6E8A-4147-A177-3AD203B41FA5}">
                      <a16:colId xmlns:a16="http://schemas.microsoft.com/office/drawing/2014/main" xmlns="" val="20002"/>
                    </a:ext>
                  </a:extLst>
                </a:gridCol>
                <a:gridCol w="1266093">
                  <a:extLst>
                    <a:ext uri="{9D8B030D-6E8A-4147-A177-3AD203B41FA5}">
                      <a16:colId xmlns:a16="http://schemas.microsoft.com/office/drawing/2014/main" xmlns="" val="20003"/>
                    </a:ext>
                  </a:extLst>
                </a:gridCol>
                <a:gridCol w="1545878">
                  <a:extLst>
                    <a:ext uri="{9D8B030D-6E8A-4147-A177-3AD203B41FA5}">
                      <a16:colId xmlns:a16="http://schemas.microsoft.com/office/drawing/2014/main" xmlns="" val="1641566785"/>
                    </a:ext>
                  </a:extLst>
                </a:gridCol>
                <a:gridCol w="1133000">
                  <a:extLst>
                    <a:ext uri="{9D8B030D-6E8A-4147-A177-3AD203B41FA5}">
                      <a16:colId xmlns:a16="http://schemas.microsoft.com/office/drawing/2014/main" xmlns="" val="2819081222"/>
                    </a:ext>
                  </a:extLst>
                </a:gridCol>
                <a:gridCol w="1034714">
                  <a:extLst>
                    <a:ext uri="{9D8B030D-6E8A-4147-A177-3AD203B41FA5}">
                      <a16:colId xmlns:a16="http://schemas.microsoft.com/office/drawing/2014/main" xmlns="" val="20004"/>
                    </a:ext>
                  </a:extLst>
                </a:gridCol>
              </a:tblGrid>
              <a:tr h="489644">
                <a:tc>
                  <a:txBody>
                    <a:bodyPr/>
                    <a:lstStyle/>
                    <a:p>
                      <a:pPr algn="l" fontAlgn="ctr"/>
                      <a:r>
                        <a:rPr lang="zh-TW" altLang="en-US" sz="1800" b="1" i="0" u="none" strike="noStrike" dirty="0">
                          <a:solidFill>
                            <a:srgbClr val="000000"/>
                          </a:solidFill>
                          <a:effectLst/>
                          <a:latin typeface="新細明體" panose="02020500000000000000" pitchFamily="18" charset="-120"/>
                          <a:ea typeface="新細明體" panose="02020500000000000000" pitchFamily="18" charset="-120"/>
                        </a:rPr>
                        <a:t>是否與行政單位有接觸</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zh-TW" altLang="en-US" sz="1800" b="1" i="0" u="none" strike="noStrike" dirty="0">
                          <a:solidFill>
                            <a:srgbClr val="000000"/>
                          </a:solidFill>
                          <a:effectLst/>
                          <a:latin typeface="新細明體" panose="02020500000000000000" pitchFamily="18" charset="-120"/>
                          <a:ea typeface="新細明體" panose="02020500000000000000" pitchFamily="18" charset="-120"/>
                        </a:rPr>
                        <a:t>日間部</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zh-TW" altLang="en-US" sz="1800" b="1" i="0" u="none" strike="noStrike" dirty="0">
                          <a:solidFill>
                            <a:srgbClr val="000000"/>
                          </a:solidFill>
                          <a:effectLst/>
                          <a:latin typeface="新細明體" panose="02020500000000000000" pitchFamily="18" charset="-120"/>
                          <a:ea typeface="新細明體" panose="02020500000000000000" pitchFamily="18" charset="-120"/>
                        </a:rPr>
                        <a:t>進修部</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zh-TW" altLang="en-US" sz="1800" b="1" i="0" u="none" strike="noStrike" kern="1200" dirty="0">
                          <a:solidFill>
                            <a:srgbClr val="000000"/>
                          </a:solidFill>
                          <a:effectLst/>
                          <a:latin typeface="新細明體" panose="02020500000000000000" pitchFamily="18" charset="-120"/>
                          <a:ea typeface="+mn-ea"/>
                          <a:cs typeface="+mn-cs"/>
                        </a:rPr>
                        <a:t>碩士班</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TW" altLang="en-US" sz="1800" b="1" i="0" u="none" strike="noStrike" kern="1200" dirty="0">
                          <a:solidFill>
                            <a:srgbClr val="000000"/>
                          </a:solidFill>
                          <a:effectLst/>
                          <a:latin typeface="新細明體" panose="02020500000000000000" pitchFamily="18" charset="-120"/>
                          <a:ea typeface="+mn-ea"/>
                          <a:cs typeface="+mn-cs"/>
                        </a:rPr>
                        <a:t>碩士在職專班</a:t>
                      </a:r>
                      <a:endParaRPr lang="zh-TW" altLang="en-US" sz="1800" b="1" i="0" u="none" strike="noStrike" kern="1200" dirty="0">
                        <a:solidFill>
                          <a:srgbClr val="000000"/>
                        </a:solidFill>
                        <a:effectLst/>
                        <a:latin typeface="新細明體" panose="02020500000000000000" pitchFamily="18" charset="-120"/>
                        <a:ea typeface="新細明體" panose="02020500000000000000" pitchFamily="18" charset="-120"/>
                        <a:cs typeface="+mn-cs"/>
                      </a:endParaRP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TW" altLang="en-US" sz="1800" b="1" i="0" u="none" strike="noStrike" kern="1200" dirty="0">
                          <a:solidFill>
                            <a:srgbClr val="000000"/>
                          </a:solidFill>
                          <a:effectLst/>
                          <a:latin typeface="新細明體" panose="02020500000000000000" pitchFamily="18" charset="-120"/>
                          <a:ea typeface="新細明體" panose="02020500000000000000" pitchFamily="18" charset="-120"/>
                          <a:cs typeface="+mn-cs"/>
                        </a:rPr>
                        <a:t>其他</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zh-TW" altLang="en-US" sz="1800" b="1" i="0" u="none" strike="noStrike" dirty="0">
                          <a:solidFill>
                            <a:srgbClr val="000000"/>
                          </a:solidFill>
                          <a:effectLst/>
                          <a:latin typeface="新細明體" panose="02020500000000000000" pitchFamily="18" charset="-120"/>
                          <a:ea typeface="新細明體" panose="02020500000000000000" pitchFamily="18" charset="-120"/>
                        </a:rPr>
                        <a:t>總計</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xmlns="" val="10000"/>
                  </a:ext>
                </a:extLst>
              </a:tr>
              <a:tr h="433297">
                <a:tc>
                  <a:txBody>
                    <a:bodyPr/>
                    <a:lstStyle/>
                    <a:p>
                      <a:pPr algn="l" fontAlgn="ctr"/>
                      <a:r>
                        <a:rPr lang="zh-TW" altLang="en-US" sz="1800" b="1" i="0" u="none" strike="noStrike" dirty="0">
                          <a:solidFill>
                            <a:srgbClr val="000000"/>
                          </a:solidFill>
                          <a:effectLst/>
                          <a:latin typeface="新細明體" panose="02020500000000000000" pitchFamily="18" charset="-120"/>
                          <a:ea typeface="新細明體" panose="02020500000000000000" pitchFamily="18" charset="-120"/>
                        </a:rPr>
                        <a:t>至少與一行政單位有接觸</a:t>
                      </a:r>
                    </a:p>
                  </a:txBody>
                  <a:tcPr marL="9525" marR="9525" marT="9525"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A9D08E"/>
                    </a:solidFill>
                  </a:tcPr>
                </a:tc>
                <a:tc>
                  <a:txBody>
                    <a:bodyPr/>
                    <a:lstStyle/>
                    <a:p>
                      <a:pPr algn="ctr" fontAlgn="b"/>
                      <a:r>
                        <a:rPr lang="en-US" altLang="zh-TW" sz="1800" b="0" i="0" u="none" strike="noStrike" dirty="0">
                          <a:solidFill>
                            <a:srgbClr val="000000"/>
                          </a:solidFill>
                          <a:effectLst/>
                          <a:latin typeface="Arial" panose="020B0604020202020204" pitchFamily="34" charset="0"/>
                        </a:rPr>
                        <a:t>678</a:t>
                      </a:r>
                    </a:p>
                  </a:txBody>
                  <a:tcPr marL="9525" marR="9525" marT="952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ctr" fontAlgn="b"/>
                      <a:r>
                        <a:rPr lang="en-US" altLang="zh-TW" sz="1800" b="0" i="0" u="none" strike="noStrike" dirty="0">
                          <a:solidFill>
                            <a:srgbClr val="000000"/>
                          </a:solidFill>
                          <a:effectLst/>
                          <a:latin typeface="Arial" panose="020B0604020202020204" pitchFamily="34" charset="0"/>
                        </a:rPr>
                        <a:t>31</a:t>
                      </a:r>
                    </a:p>
                  </a:txBody>
                  <a:tcPr marL="9525" marR="9525" marT="952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ctr" fontAlgn="b"/>
                      <a:r>
                        <a:rPr lang="en-US" altLang="zh-TW" sz="1800" b="0" i="0" u="none" strike="noStrike" dirty="0">
                          <a:solidFill>
                            <a:srgbClr val="000000"/>
                          </a:solidFill>
                          <a:effectLst/>
                          <a:latin typeface="Arial" panose="020B0604020202020204" pitchFamily="34" charset="0"/>
                        </a:rPr>
                        <a:t>28</a:t>
                      </a:r>
                    </a:p>
                  </a:txBody>
                  <a:tcPr marL="9525" marR="9525" marT="952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ctr" fontAlgn="b"/>
                      <a:r>
                        <a:rPr lang="en-US" altLang="zh-TW" sz="1800" b="0" i="0" u="none" strike="noStrike" dirty="0">
                          <a:solidFill>
                            <a:srgbClr val="000000"/>
                          </a:solidFill>
                          <a:effectLst/>
                          <a:latin typeface="Arial" panose="020B0604020202020204" pitchFamily="34" charset="0"/>
                        </a:rPr>
                        <a:t>7</a:t>
                      </a:r>
                    </a:p>
                  </a:txBody>
                  <a:tcPr marL="9525" marR="9525" marT="952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ctr" fontAlgn="b"/>
                      <a:r>
                        <a:rPr lang="en-US" altLang="zh-TW" sz="1800" b="0" i="0" u="none" strike="noStrike" dirty="0">
                          <a:solidFill>
                            <a:srgbClr val="000000"/>
                          </a:solidFill>
                          <a:effectLst/>
                          <a:latin typeface="Arial" panose="020B0604020202020204" pitchFamily="34" charset="0"/>
                        </a:rPr>
                        <a:t>1</a:t>
                      </a:r>
                    </a:p>
                  </a:txBody>
                  <a:tcPr marL="9525" marR="9525" marT="952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ctr" fontAlgn="ctr"/>
                      <a:r>
                        <a:rPr lang="en-US" altLang="zh-TW" sz="1800" b="1" i="0" u="none" strike="noStrike" dirty="0">
                          <a:solidFill>
                            <a:srgbClr val="FF0000"/>
                          </a:solidFill>
                          <a:effectLst/>
                          <a:latin typeface="新細明體" panose="02020500000000000000" pitchFamily="18" charset="-120"/>
                          <a:ea typeface="新細明體" panose="02020500000000000000" pitchFamily="18" charset="-120"/>
                        </a:rPr>
                        <a:t>745</a:t>
                      </a:r>
                    </a:p>
                  </a:txBody>
                  <a:tcPr marL="9525" marR="9525" marT="9525"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xmlns="" val="10001"/>
                  </a:ext>
                </a:extLst>
              </a:tr>
              <a:tr h="433297">
                <a:tc>
                  <a:txBody>
                    <a:bodyPr/>
                    <a:lstStyle/>
                    <a:p>
                      <a:pPr algn="l" fontAlgn="ctr"/>
                      <a:r>
                        <a:rPr lang="zh-TW" altLang="en-US" sz="1800" b="0" i="0" u="none" strike="noStrike" dirty="0">
                          <a:solidFill>
                            <a:srgbClr val="000000"/>
                          </a:solidFill>
                          <a:effectLst/>
                          <a:latin typeface="新細明體" panose="02020500000000000000" pitchFamily="18" charset="-120"/>
                          <a:ea typeface="新細明體" panose="02020500000000000000" pitchFamily="18" charset="-120"/>
                        </a:rPr>
                        <a:t>二年級</a:t>
                      </a:r>
                    </a:p>
                  </a:txBody>
                  <a:tcPr marL="142875" marR="9525" marT="9525" marB="0" anchor="ctr">
                    <a:lnL>
                      <a:noFill/>
                    </a:lnL>
                    <a:lnR>
                      <a:noFill/>
                    </a:lnR>
                    <a:lnT w="6350" cap="flat" cmpd="sng" algn="ctr">
                      <a:solidFill>
                        <a:srgbClr val="9BC2E6"/>
                      </a:solidFill>
                      <a:prstDash val="solid"/>
                      <a:round/>
                      <a:headEnd type="none" w="med" len="med"/>
                      <a:tailEnd type="none" w="med" len="med"/>
                    </a:lnT>
                    <a:lnB>
                      <a:noFill/>
                    </a:lnB>
                    <a:solidFill>
                      <a:srgbClr val="DBDBDB"/>
                    </a:solidFill>
                  </a:tcPr>
                </a:tc>
                <a:tc>
                  <a:txBody>
                    <a:bodyPr/>
                    <a:lstStyle/>
                    <a:p>
                      <a:pPr algn="ctr" fontAlgn="b"/>
                      <a:r>
                        <a:rPr lang="en-US" altLang="zh-TW" sz="1800" b="0" i="0" u="none" strike="noStrike" dirty="0">
                          <a:solidFill>
                            <a:srgbClr val="000000"/>
                          </a:solidFill>
                          <a:effectLst/>
                          <a:latin typeface="Arial" panose="020B0604020202020204" pitchFamily="34" charset="0"/>
                        </a:rPr>
                        <a:t>286</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ctr" fontAlgn="b"/>
                      <a:r>
                        <a:rPr lang="en-US" altLang="zh-TW" sz="1800" b="0" i="0" u="none" strike="noStrike" dirty="0">
                          <a:solidFill>
                            <a:srgbClr val="000000"/>
                          </a:solidFill>
                          <a:effectLst/>
                          <a:latin typeface="Arial" panose="020B0604020202020204" pitchFamily="34" charset="0"/>
                        </a:rPr>
                        <a:t>11</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ctr" fontAlgn="b"/>
                      <a:r>
                        <a:rPr lang="en-US" altLang="zh-TW" sz="1800" b="0" i="0" u="none" strike="noStrike" dirty="0">
                          <a:solidFill>
                            <a:srgbClr val="000000"/>
                          </a:solidFill>
                          <a:effectLst/>
                          <a:latin typeface="Arial" panose="020B0604020202020204" pitchFamily="34" charset="0"/>
                        </a:rPr>
                        <a:t>24</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ctr" fontAlgn="b"/>
                      <a:r>
                        <a:rPr lang="en-US" altLang="zh-TW" sz="1800" b="0" i="0" u="none" strike="noStrike" dirty="0">
                          <a:solidFill>
                            <a:srgbClr val="000000"/>
                          </a:solidFill>
                          <a:effectLst/>
                          <a:latin typeface="Arial" panose="020B0604020202020204" pitchFamily="34" charset="0"/>
                        </a:rPr>
                        <a:t>2</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ctr" fontAlgn="b"/>
                      <a:r>
                        <a:rPr lang="en-US" altLang="zh-TW" sz="1800" b="0" i="0" u="none" strike="noStrike" dirty="0">
                          <a:solidFill>
                            <a:srgbClr val="000000"/>
                          </a:solidFill>
                          <a:effectLst/>
                          <a:latin typeface="Arial" panose="020B0604020202020204" pitchFamily="34" charset="0"/>
                        </a:rPr>
                        <a:t>1</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ctr" fontAlgn="ctr"/>
                      <a:r>
                        <a:rPr lang="en-US" altLang="zh-TW" sz="1800" b="0" i="0" u="none" strike="noStrike" dirty="0">
                          <a:solidFill>
                            <a:srgbClr val="FF0000"/>
                          </a:solidFill>
                          <a:effectLst/>
                          <a:latin typeface="新細明體" panose="02020500000000000000" pitchFamily="18" charset="-120"/>
                          <a:ea typeface="新細明體" panose="02020500000000000000" pitchFamily="18" charset="-120"/>
                        </a:rPr>
                        <a:t>324</a:t>
                      </a:r>
                    </a:p>
                  </a:txBody>
                  <a:tcPr marL="9525" marR="9525" marT="9525" marB="0" anchor="ctr">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xmlns="" val="10002"/>
                  </a:ext>
                </a:extLst>
              </a:tr>
              <a:tr h="433297">
                <a:tc>
                  <a:txBody>
                    <a:bodyPr/>
                    <a:lstStyle/>
                    <a:p>
                      <a:pPr algn="l" fontAlgn="ctr"/>
                      <a:r>
                        <a:rPr lang="zh-TW" altLang="en-US" sz="1800" b="0" i="0" u="none" strike="noStrike" dirty="0">
                          <a:solidFill>
                            <a:srgbClr val="000000"/>
                          </a:solidFill>
                          <a:effectLst/>
                          <a:latin typeface="新細明體" panose="02020500000000000000" pitchFamily="18" charset="-120"/>
                          <a:ea typeface="新細明體" panose="02020500000000000000" pitchFamily="18" charset="-120"/>
                        </a:rPr>
                        <a:t>三年級</a:t>
                      </a:r>
                    </a:p>
                  </a:txBody>
                  <a:tcPr marL="142875" marR="9525" marT="9525" marB="0" anchor="ctr">
                    <a:lnL>
                      <a:noFill/>
                    </a:lnL>
                    <a:lnR>
                      <a:noFill/>
                    </a:lnR>
                    <a:lnT>
                      <a:noFill/>
                    </a:lnT>
                    <a:lnB>
                      <a:noFill/>
                    </a:lnB>
                    <a:solidFill>
                      <a:srgbClr val="DBDBDB"/>
                    </a:solidFill>
                  </a:tcPr>
                </a:tc>
                <a:tc>
                  <a:txBody>
                    <a:bodyPr/>
                    <a:lstStyle/>
                    <a:p>
                      <a:pPr algn="ctr" fontAlgn="b"/>
                      <a:r>
                        <a:rPr lang="en-US" altLang="zh-TW" sz="1800" b="0" i="0" u="none" strike="noStrike" dirty="0">
                          <a:solidFill>
                            <a:srgbClr val="000000"/>
                          </a:solidFill>
                          <a:effectLst/>
                          <a:latin typeface="Arial" panose="020B0604020202020204" pitchFamily="34" charset="0"/>
                        </a:rPr>
                        <a:t>256</a:t>
                      </a:r>
                    </a:p>
                  </a:txBody>
                  <a:tcPr marL="9525" marR="9525" marT="9525" marB="0" anchor="b">
                    <a:lnL>
                      <a:noFill/>
                    </a:lnL>
                    <a:lnR>
                      <a:noFill/>
                    </a:lnR>
                    <a:lnT>
                      <a:noFill/>
                    </a:lnT>
                    <a:lnB>
                      <a:noFill/>
                    </a:lnB>
                  </a:tcPr>
                </a:tc>
                <a:tc>
                  <a:txBody>
                    <a:bodyPr/>
                    <a:lstStyle/>
                    <a:p>
                      <a:pPr algn="ctr" fontAlgn="b"/>
                      <a:r>
                        <a:rPr lang="en-US" altLang="zh-TW" sz="1800" b="0" i="0" u="none" strike="noStrike" dirty="0">
                          <a:solidFill>
                            <a:srgbClr val="000000"/>
                          </a:solidFill>
                          <a:effectLst/>
                          <a:latin typeface="Arial" panose="020B0604020202020204" pitchFamily="34" charset="0"/>
                        </a:rPr>
                        <a:t>8</a:t>
                      </a:r>
                    </a:p>
                  </a:txBody>
                  <a:tcPr marL="9525" marR="9525" marT="9525" marB="0" anchor="b">
                    <a:lnL>
                      <a:noFill/>
                    </a:lnL>
                    <a:lnR>
                      <a:noFill/>
                    </a:lnR>
                    <a:lnT>
                      <a:noFill/>
                    </a:lnT>
                    <a:lnB>
                      <a:noFill/>
                    </a:lnB>
                  </a:tcPr>
                </a:tc>
                <a:tc>
                  <a:txBody>
                    <a:bodyPr/>
                    <a:lstStyle/>
                    <a:p>
                      <a:pPr algn="ctr" fontAlgn="b"/>
                      <a:r>
                        <a:rPr lang="en-US" altLang="zh-TW" sz="1800" b="0" i="0" u="none" strike="noStrike" dirty="0">
                          <a:solidFill>
                            <a:srgbClr val="000000"/>
                          </a:solidFill>
                          <a:effectLst/>
                          <a:latin typeface="Arial" panose="020B0604020202020204" pitchFamily="34" charset="0"/>
                        </a:rPr>
                        <a:t>2</a:t>
                      </a:r>
                    </a:p>
                  </a:txBody>
                  <a:tcPr marL="9525" marR="9525" marT="9525" marB="0" anchor="b">
                    <a:lnL>
                      <a:noFill/>
                    </a:lnL>
                    <a:lnR>
                      <a:noFill/>
                    </a:lnR>
                    <a:lnT>
                      <a:noFill/>
                    </a:lnT>
                    <a:lnB>
                      <a:noFill/>
                    </a:lnB>
                  </a:tcPr>
                </a:tc>
                <a:tc>
                  <a:txBody>
                    <a:bodyPr/>
                    <a:lstStyle/>
                    <a:p>
                      <a:pPr algn="ctr" fontAlgn="b"/>
                      <a:r>
                        <a:rPr lang="en-US" altLang="zh-TW" sz="1800" b="0" i="0" u="none" strike="noStrike" dirty="0">
                          <a:solidFill>
                            <a:srgbClr val="000000"/>
                          </a:solidFill>
                          <a:effectLst/>
                          <a:latin typeface="Arial" panose="020B0604020202020204" pitchFamily="34" charset="0"/>
                        </a:rPr>
                        <a:t>3</a:t>
                      </a:r>
                    </a:p>
                  </a:txBody>
                  <a:tcPr marL="9525" marR="9525" marT="9525" marB="0" anchor="b">
                    <a:lnL>
                      <a:noFill/>
                    </a:lnL>
                    <a:lnR>
                      <a:noFill/>
                    </a:lnR>
                    <a:lnT>
                      <a:noFill/>
                    </a:lnT>
                    <a:lnB>
                      <a:noFill/>
                    </a:lnB>
                  </a:tcPr>
                </a:tc>
                <a:tc>
                  <a:txBody>
                    <a:bodyPr/>
                    <a:lstStyle/>
                    <a:p>
                      <a:pPr algn="ctr" fontAlgn="b"/>
                      <a:endParaRPr lang="zh-TW" altLang="en-US" sz="18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ctr"/>
                      <a:r>
                        <a:rPr lang="en-US" altLang="zh-TW" sz="1800" b="0" i="0" u="none" strike="noStrike" dirty="0">
                          <a:solidFill>
                            <a:srgbClr val="FF0000"/>
                          </a:solidFill>
                          <a:effectLst/>
                          <a:latin typeface="新細明體" panose="02020500000000000000" pitchFamily="18" charset="-120"/>
                          <a:ea typeface="新細明體" panose="02020500000000000000" pitchFamily="18" charset="-120"/>
                        </a:rPr>
                        <a:t>269</a:t>
                      </a:r>
                    </a:p>
                  </a:txBody>
                  <a:tcPr marL="9525" marR="9525" marT="9525" marB="0" anchor="ctr">
                    <a:lnL>
                      <a:noFill/>
                    </a:lnL>
                    <a:lnR>
                      <a:noFill/>
                    </a:lnR>
                    <a:lnT>
                      <a:noFill/>
                    </a:lnT>
                    <a:lnB>
                      <a:noFill/>
                    </a:lnB>
                  </a:tcPr>
                </a:tc>
                <a:extLst>
                  <a:ext uri="{0D108BD9-81ED-4DB2-BD59-A6C34878D82A}">
                    <a16:rowId xmlns:a16="http://schemas.microsoft.com/office/drawing/2014/main" xmlns="" val="10003"/>
                  </a:ext>
                </a:extLst>
              </a:tr>
              <a:tr h="433297">
                <a:tc>
                  <a:txBody>
                    <a:bodyPr/>
                    <a:lstStyle/>
                    <a:p>
                      <a:pPr algn="l" fontAlgn="ctr"/>
                      <a:r>
                        <a:rPr lang="zh-TW" altLang="en-US" sz="1800" b="0" i="0" u="none" strike="noStrike" dirty="0">
                          <a:solidFill>
                            <a:srgbClr val="000000"/>
                          </a:solidFill>
                          <a:effectLst/>
                          <a:latin typeface="新細明體" panose="02020500000000000000" pitchFamily="18" charset="-120"/>
                          <a:ea typeface="新細明體" panose="02020500000000000000" pitchFamily="18" charset="-120"/>
                        </a:rPr>
                        <a:t>四年級</a:t>
                      </a:r>
                    </a:p>
                  </a:txBody>
                  <a:tcPr marL="142875" marR="9525" marT="9525" marB="0" anchor="ctr">
                    <a:lnL>
                      <a:noFill/>
                    </a:lnL>
                    <a:lnR>
                      <a:noFill/>
                    </a:lnR>
                    <a:lnT>
                      <a:noFill/>
                    </a:lnT>
                    <a:lnB>
                      <a:noFill/>
                    </a:lnB>
                    <a:solidFill>
                      <a:srgbClr val="DBDBDB"/>
                    </a:solidFill>
                  </a:tcPr>
                </a:tc>
                <a:tc>
                  <a:txBody>
                    <a:bodyPr/>
                    <a:lstStyle/>
                    <a:p>
                      <a:pPr algn="ctr" fontAlgn="b"/>
                      <a:r>
                        <a:rPr lang="en-US" altLang="zh-TW" sz="1800" b="0" i="0" u="none" strike="noStrike" dirty="0">
                          <a:solidFill>
                            <a:srgbClr val="000000"/>
                          </a:solidFill>
                          <a:effectLst/>
                          <a:latin typeface="Arial" panose="020B0604020202020204" pitchFamily="34" charset="0"/>
                        </a:rPr>
                        <a:t>123</a:t>
                      </a:r>
                    </a:p>
                  </a:txBody>
                  <a:tcPr marL="9525" marR="9525" marT="9525" marB="0" anchor="b">
                    <a:lnL>
                      <a:noFill/>
                    </a:lnL>
                    <a:lnR>
                      <a:noFill/>
                    </a:lnR>
                    <a:lnT>
                      <a:noFill/>
                    </a:lnT>
                    <a:lnB>
                      <a:noFill/>
                    </a:lnB>
                  </a:tcPr>
                </a:tc>
                <a:tc>
                  <a:txBody>
                    <a:bodyPr/>
                    <a:lstStyle/>
                    <a:p>
                      <a:pPr algn="ctr" fontAlgn="b"/>
                      <a:r>
                        <a:rPr lang="en-US" altLang="zh-TW" sz="1800" b="0" i="0" u="none" strike="noStrike" dirty="0">
                          <a:solidFill>
                            <a:srgbClr val="000000"/>
                          </a:solidFill>
                          <a:effectLst/>
                          <a:latin typeface="Arial" panose="020B0604020202020204" pitchFamily="34" charset="0"/>
                        </a:rPr>
                        <a:t>12</a:t>
                      </a:r>
                    </a:p>
                  </a:txBody>
                  <a:tcPr marL="9525" marR="9525" marT="9525" marB="0" anchor="b">
                    <a:lnL>
                      <a:noFill/>
                    </a:lnL>
                    <a:lnR>
                      <a:noFill/>
                    </a:lnR>
                    <a:lnT>
                      <a:noFill/>
                    </a:lnT>
                    <a:lnB>
                      <a:noFill/>
                    </a:lnB>
                  </a:tcPr>
                </a:tc>
                <a:tc>
                  <a:txBody>
                    <a:bodyPr/>
                    <a:lstStyle/>
                    <a:p>
                      <a:pPr algn="ctr" fontAlgn="b"/>
                      <a:endParaRPr lang="zh-TW" altLang="en-US" sz="18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r>
                        <a:rPr lang="en-US" altLang="zh-TW" sz="1800" b="0" i="0" u="none" strike="noStrike">
                          <a:solidFill>
                            <a:srgbClr val="000000"/>
                          </a:solidFill>
                          <a:effectLst/>
                          <a:latin typeface="Arial" panose="020B0604020202020204" pitchFamily="34" charset="0"/>
                        </a:rPr>
                        <a:t>1</a:t>
                      </a:r>
                    </a:p>
                  </a:txBody>
                  <a:tcPr marL="9525" marR="9525" marT="9525" marB="0" anchor="b">
                    <a:lnL>
                      <a:noFill/>
                    </a:lnL>
                    <a:lnR>
                      <a:noFill/>
                    </a:lnR>
                    <a:lnT>
                      <a:noFill/>
                    </a:lnT>
                    <a:lnB>
                      <a:noFill/>
                    </a:lnB>
                  </a:tcPr>
                </a:tc>
                <a:tc>
                  <a:txBody>
                    <a:bodyPr/>
                    <a:lstStyle/>
                    <a:p>
                      <a:pPr algn="ctr" fontAlgn="b"/>
                      <a:endParaRPr lang="zh-TW" altLang="en-US" sz="18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ctr"/>
                      <a:r>
                        <a:rPr lang="en-US" altLang="zh-TW" sz="1800" b="0" i="0" u="none" strike="noStrike" dirty="0">
                          <a:solidFill>
                            <a:srgbClr val="FF0000"/>
                          </a:solidFill>
                          <a:effectLst/>
                          <a:latin typeface="新細明體" panose="02020500000000000000" pitchFamily="18" charset="-120"/>
                          <a:ea typeface="新細明體" panose="02020500000000000000" pitchFamily="18" charset="-120"/>
                        </a:rPr>
                        <a:t>136</a:t>
                      </a:r>
                    </a:p>
                  </a:txBody>
                  <a:tcPr marL="9525" marR="9525" marT="9525" marB="0" anchor="ctr">
                    <a:lnL>
                      <a:noFill/>
                    </a:lnL>
                    <a:lnR>
                      <a:noFill/>
                    </a:lnR>
                    <a:lnT>
                      <a:noFill/>
                    </a:lnT>
                    <a:lnB>
                      <a:noFill/>
                    </a:lnB>
                  </a:tcPr>
                </a:tc>
                <a:extLst>
                  <a:ext uri="{0D108BD9-81ED-4DB2-BD59-A6C34878D82A}">
                    <a16:rowId xmlns:a16="http://schemas.microsoft.com/office/drawing/2014/main" xmlns="" val="10004"/>
                  </a:ext>
                </a:extLst>
              </a:tr>
              <a:tr h="433297">
                <a:tc>
                  <a:txBody>
                    <a:bodyPr/>
                    <a:lstStyle/>
                    <a:p>
                      <a:pPr algn="l" fontAlgn="ctr"/>
                      <a:r>
                        <a:rPr lang="zh-TW" altLang="en-US" sz="1800" b="0" i="0" u="none" strike="noStrike" dirty="0">
                          <a:solidFill>
                            <a:srgbClr val="000000"/>
                          </a:solidFill>
                          <a:effectLst/>
                          <a:latin typeface="新細明體" panose="02020500000000000000" pitchFamily="18" charset="-120"/>
                          <a:ea typeface="新細明體" panose="02020500000000000000" pitchFamily="18" charset="-120"/>
                        </a:rPr>
                        <a:t>其他</a:t>
                      </a:r>
                    </a:p>
                  </a:txBody>
                  <a:tcPr marL="142875" marR="9525" marT="9525" marB="0" anchor="ctr">
                    <a:lnL>
                      <a:noFill/>
                    </a:lnL>
                    <a:lnR>
                      <a:noFill/>
                    </a:lnR>
                    <a:lnT>
                      <a:noFill/>
                    </a:lnT>
                    <a:lnB>
                      <a:noFill/>
                    </a:lnB>
                    <a:solidFill>
                      <a:srgbClr val="DBDBDB"/>
                    </a:solidFill>
                  </a:tcPr>
                </a:tc>
                <a:tc>
                  <a:txBody>
                    <a:bodyPr/>
                    <a:lstStyle/>
                    <a:p>
                      <a:pPr algn="ctr" fontAlgn="b"/>
                      <a:r>
                        <a:rPr lang="en-US" altLang="zh-TW" sz="1800" b="0" i="0" u="none" strike="noStrike" dirty="0">
                          <a:solidFill>
                            <a:srgbClr val="000000"/>
                          </a:solidFill>
                          <a:effectLst/>
                          <a:latin typeface="Arial" panose="020B0604020202020204" pitchFamily="34" charset="0"/>
                        </a:rPr>
                        <a:t>13</a:t>
                      </a:r>
                    </a:p>
                  </a:txBody>
                  <a:tcPr marL="9525" marR="9525" marT="9525" marB="0" anchor="b">
                    <a:lnL>
                      <a:noFill/>
                    </a:lnL>
                    <a:lnR>
                      <a:noFill/>
                    </a:lnR>
                    <a:lnT>
                      <a:noFill/>
                    </a:lnT>
                    <a:lnB>
                      <a:noFill/>
                    </a:lnB>
                  </a:tcPr>
                </a:tc>
                <a:tc>
                  <a:txBody>
                    <a:bodyPr/>
                    <a:lstStyle/>
                    <a:p>
                      <a:pPr algn="ctr" fontAlgn="b"/>
                      <a:endParaRPr lang="zh-TW" altLang="en-US" sz="18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r>
                        <a:rPr lang="en-US" altLang="zh-TW" sz="1800" b="0" i="0" u="none" strike="noStrike" dirty="0">
                          <a:solidFill>
                            <a:srgbClr val="000000"/>
                          </a:solidFill>
                          <a:effectLst/>
                          <a:latin typeface="Arial" panose="020B0604020202020204" pitchFamily="34" charset="0"/>
                        </a:rPr>
                        <a:t>2</a:t>
                      </a:r>
                    </a:p>
                  </a:txBody>
                  <a:tcPr marL="9525" marR="9525" marT="9525" marB="0" anchor="b">
                    <a:lnL>
                      <a:noFill/>
                    </a:lnL>
                    <a:lnR>
                      <a:noFill/>
                    </a:lnR>
                    <a:lnT>
                      <a:noFill/>
                    </a:lnT>
                    <a:lnB>
                      <a:noFill/>
                    </a:lnB>
                  </a:tcPr>
                </a:tc>
                <a:tc>
                  <a:txBody>
                    <a:bodyPr/>
                    <a:lstStyle/>
                    <a:p>
                      <a:pPr algn="ctr" fontAlgn="b"/>
                      <a:r>
                        <a:rPr lang="en-US" altLang="zh-TW" sz="1800" b="0" i="0" u="none" strike="noStrike" dirty="0">
                          <a:solidFill>
                            <a:srgbClr val="000000"/>
                          </a:solidFill>
                          <a:effectLst/>
                          <a:latin typeface="Arial" panose="020B0604020202020204" pitchFamily="34" charset="0"/>
                        </a:rPr>
                        <a:t>1</a:t>
                      </a:r>
                    </a:p>
                  </a:txBody>
                  <a:tcPr marL="9525" marR="9525" marT="9525" marB="0" anchor="b">
                    <a:lnL>
                      <a:noFill/>
                    </a:lnL>
                    <a:lnR>
                      <a:noFill/>
                    </a:lnR>
                    <a:lnT>
                      <a:noFill/>
                    </a:lnT>
                    <a:lnB>
                      <a:noFill/>
                    </a:lnB>
                  </a:tcPr>
                </a:tc>
                <a:tc>
                  <a:txBody>
                    <a:bodyPr/>
                    <a:lstStyle/>
                    <a:p>
                      <a:pPr algn="ctr" fontAlgn="b"/>
                      <a:endParaRPr lang="zh-TW" altLang="en-US" sz="18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ctr"/>
                      <a:r>
                        <a:rPr lang="en-US" altLang="zh-TW" sz="1800" b="0" i="0" u="none" strike="noStrike" dirty="0">
                          <a:solidFill>
                            <a:srgbClr val="FF0000"/>
                          </a:solidFill>
                          <a:effectLst/>
                          <a:latin typeface="新細明體" panose="02020500000000000000" pitchFamily="18" charset="-120"/>
                          <a:ea typeface="新細明體" panose="02020500000000000000" pitchFamily="18" charset="-120"/>
                        </a:rPr>
                        <a:t>16</a:t>
                      </a:r>
                    </a:p>
                  </a:txBody>
                  <a:tcPr marL="9525" marR="9525" marT="9525" marB="0" anchor="ctr">
                    <a:lnL>
                      <a:noFill/>
                    </a:lnL>
                    <a:lnR>
                      <a:noFill/>
                    </a:lnR>
                    <a:lnT>
                      <a:noFill/>
                    </a:lnT>
                    <a:lnB>
                      <a:noFill/>
                    </a:lnB>
                  </a:tcPr>
                </a:tc>
                <a:extLst>
                  <a:ext uri="{0D108BD9-81ED-4DB2-BD59-A6C34878D82A}">
                    <a16:rowId xmlns:a16="http://schemas.microsoft.com/office/drawing/2014/main" xmlns="" val="10005"/>
                  </a:ext>
                </a:extLst>
              </a:tr>
              <a:tr h="433297">
                <a:tc>
                  <a:txBody>
                    <a:bodyPr/>
                    <a:lstStyle/>
                    <a:p>
                      <a:pPr algn="l" fontAlgn="ctr"/>
                      <a:r>
                        <a:rPr lang="zh-TW" altLang="en-US" sz="1800" b="1" i="0" u="none" strike="noStrike" dirty="0">
                          <a:solidFill>
                            <a:srgbClr val="000000"/>
                          </a:solidFill>
                          <a:effectLst/>
                          <a:latin typeface="新細明體" panose="02020500000000000000" pitchFamily="18" charset="-120"/>
                          <a:ea typeface="新細明體" panose="02020500000000000000" pitchFamily="18" charset="-120"/>
                        </a:rPr>
                        <a:t>與行政單位無任何接觸</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A9D08E"/>
                    </a:solidFill>
                  </a:tcPr>
                </a:tc>
                <a:tc>
                  <a:txBody>
                    <a:bodyPr/>
                    <a:lstStyle/>
                    <a:p>
                      <a:pPr algn="ctr" rtl="0" fontAlgn="b"/>
                      <a:r>
                        <a:rPr lang="en-US" altLang="zh-TW" sz="1800" b="0" i="0" u="none" strike="noStrike" dirty="0">
                          <a:solidFill>
                            <a:srgbClr val="000000"/>
                          </a:solidFill>
                          <a:effectLst/>
                          <a:latin typeface="Arial" panose="020B0604020202020204" pitchFamily="34" charset="0"/>
                          <a:ea typeface="新細明體" panose="02020500000000000000" pitchFamily="18" charset="-120"/>
                        </a:rPr>
                        <a:t>105</a:t>
                      </a: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ctr" rtl="0" fontAlgn="b"/>
                      <a:r>
                        <a:rPr lang="en-US" altLang="zh-TW" sz="1800" b="0" i="0" u="none" strike="noStrike">
                          <a:solidFill>
                            <a:srgbClr val="000000"/>
                          </a:solidFill>
                          <a:effectLst/>
                          <a:latin typeface="Arial" panose="020B0604020202020204" pitchFamily="34" charset="0"/>
                          <a:ea typeface="新細明體" panose="02020500000000000000" pitchFamily="18" charset="-120"/>
                        </a:rPr>
                        <a:t>3</a:t>
                      </a: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ctr" rtl="0" fontAlgn="b"/>
                      <a:r>
                        <a:rPr lang="en-US" altLang="zh-TW" sz="1800" b="0" i="0" u="none" strike="noStrike" dirty="0">
                          <a:solidFill>
                            <a:srgbClr val="000000"/>
                          </a:solidFill>
                          <a:effectLst/>
                          <a:latin typeface="Arial" panose="020B0604020202020204" pitchFamily="34" charset="0"/>
                          <a:ea typeface="新細明體" panose="02020500000000000000" pitchFamily="18" charset="-120"/>
                        </a:rPr>
                        <a:t>4</a:t>
                      </a: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ctr" fontAlgn="b"/>
                      <a:r>
                        <a:rPr lang="zh-TW" altLang="en-US" sz="1800" b="0" i="0" u="none" strike="noStrike">
                          <a:solidFill>
                            <a:srgbClr val="000000"/>
                          </a:solidFill>
                          <a:effectLst/>
                          <a:latin typeface="Arial" panose="020B0604020202020204" pitchFamily="34" charset="0"/>
                          <a:ea typeface="新細明體" panose="02020500000000000000" pitchFamily="18" charset="-120"/>
                        </a:rPr>
                        <a:t>　</a:t>
                      </a: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ctr" rtl="0" fontAlgn="b"/>
                      <a:r>
                        <a:rPr lang="en-US" altLang="zh-TW" sz="1800" b="0" i="0" u="none" strike="noStrike" dirty="0">
                          <a:solidFill>
                            <a:srgbClr val="000000"/>
                          </a:solidFill>
                          <a:effectLst/>
                          <a:latin typeface="Arial" panose="020B0604020202020204" pitchFamily="34" charset="0"/>
                          <a:ea typeface="新細明體" panose="02020500000000000000" pitchFamily="18" charset="-120"/>
                        </a:rPr>
                        <a:t>1</a:t>
                      </a: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ctr" fontAlgn="ctr"/>
                      <a:r>
                        <a:rPr lang="en-US" altLang="zh-TW" sz="1800" b="1" i="0" u="none" strike="noStrike" dirty="0">
                          <a:solidFill>
                            <a:srgbClr val="FF0000"/>
                          </a:solidFill>
                          <a:effectLst/>
                          <a:latin typeface="新細明體" panose="02020500000000000000" pitchFamily="18" charset="-120"/>
                          <a:ea typeface="新細明體" panose="02020500000000000000" pitchFamily="18" charset="-120"/>
                        </a:rPr>
                        <a:t>113</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xmlns="" val="10006"/>
                  </a:ext>
                </a:extLst>
              </a:tr>
              <a:tr h="433297">
                <a:tc>
                  <a:txBody>
                    <a:bodyPr/>
                    <a:lstStyle/>
                    <a:p>
                      <a:pPr algn="l" fontAlgn="ctr"/>
                      <a:r>
                        <a:rPr lang="zh-TW" altLang="en-US" sz="1800" b="0" i="0" u="none" strike="noStrike" dirty="0">
                          <a:solidFill>
                            <a:srgbClr val="000000"/>
                          </a:solidFill>
                          <a:effectLst/>
                          <a:latin typeface="新細明體" panose="02020500000000000000" pitchFamily="18" charset="-120"/>
                          <a:ea typeface="新細明體" panose="02020500000000000000" pitchFamily="18" charset="-120"/>
                        </a:rPr>
                        <a:t>二年級</a:t>
                      </a:r>
                    </a:p>
                  </a:txBody>
                  <a:tcPr marL="142875" marR="9525" marT="9525" marB="0" anchor="ctr">
                    <a:lnL>
                      <a:noFill/>
                    </a:lnL>
                    <a:lnR>
                      <a:noFill/>
                    </a:lnR>
                    <a:lnT w="6350" cap="flat" cmpd="sng" algn="ctr">
                      <a:solidFill>
                        <a:srgbClr val="9BC2E6"/>
                      </a:solidFill>
                      <a:prstDash val="solid"/>
                      <a:round/>
                      <a:headEnd type="none" w="med" len="med"/>
                      <a:tailEnd type="none" w="med" len="med"/>
                    </a:lnT>
                    <a:lnB>
                      <a:noFill/>
                    </a:lnB>
                    <a:solidFill>
                      <a:srgbClr val="DBDBDB"/>
                    </a:solidFill>
                  </a:tcPr>
                </a:tc>
                <a:tc>
                  <a:txBody>
                    <a:bodyPr/>
                    <a:lstStyle/>
                    <a:p>
                      <a:pPr algn="ctr" rtl="0" fontAlgn="b"/>
                      <a:r>
                        <a:rPr lang="en-US" altLang="zh-TW" sz="1800" b="0" i="0" u="none" strike="noStrike" dirty="0">
                          <a:solidFill>
                            <a:srgbClr val="000000"/>
                          </a:solidFill>
                          <a:effectLst/>
                          <a:latin typeface="Arial" panose="020B0604020202020204" pitchFamily="34" charset="0"/>
                          <a:ea typeface="新細明體" panose="02020500000000000000" pitchFamily="18" charset="-120"/>
                        </a:rPr>
                        <a:t>56</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ctr" rtl="0" fontAlgn="b"/>
                      <a:r>
                        <a:rPr lang="en-US" altLang="zh-TW" sz="1800" b="0" i="0" u="none" strike="noStrike" dirty="0">
                          <a:solidFill>
                            <a:srgbClr val="000000"/>
                          </a:solidFill>
                          <a:effectLst/>
                          <a:latin typeface="Arial" panose="020B0604020202020204" pitchFamily="34" charset="0"/>
                          <a:ea typeface="新細明體" panose="02020500000000000000" pitchFamily="18" charset="-120"/>
                        </a:rPr>
                        <a:t>2</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ctr" rtl="0" fontAlgn="b"/>
                      <a:r>
                        <a:rPr lang="en-US" altLang="zh-TW" sz="1800" b="0" i="0" u="none" strike="noStrike" dirty="0">
                          <a:solidFill>
                            <a:srgbClr val="000000"/>
                          </a:solidFill>
                          <a:effectLst/>
                          <a:latin typeface="Arial" panose="020B0604020202020204" pitchFamily="34" charset="0"/>
                          <a:ea typeface="新細明體" panose="02020500000000000000" pitchFamily="18" charset="-120"/>
                        </a:rPr>
                        <a:t>4</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ctr" fontAlgn="b"/>
                      <a:r>
                        <a:rPr lang="zh-TW" altLang="en-US" sz="1800" b="0" i="0" u="none" strike="noStrike">
                          <a:solidFill>
                            <a:srgbClr val="000000"/>
                          </a:solidFill>
                          <a:effectLst/>
                          <a:latin typeface="Arial" panose="020B0604020202020204" pitchFamily="34" charset="0"/>
                          <a:ea typeface="新細明體" panose="02020500000000000000" pitchFamily="18" charset="-120"/>
                        </a:rPr>
                        <a:t>　</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ctr" fontAlgn="b"/>
                      <a:r>
                        <a:rPr lang="zh-TW" altLang="en-US" sz="1800" b="0" i="0" u="none" strike="noStrike" dirty="0">
                          <a:solidFill>
                            <a:srgbClr val="000000"/>
                          </a:solidFill>
                          <a:effectLst/>
                          <a:latin typeface="Arial" panose="020B0604020202020204" pitchFamily="34" charset="0"/>
                          <a:ea typeface="新細明體" panose="02020500000000000000" pitchFamily="18" charset="-120"/>
                        </a:rPr>
                        <a:t>　</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ctr" fontAlgn="ctr"/>
                      <a:r>
                        <a:rPr lang="en-US" altLang="zh-TW" sz="1800" b="0" i="0" u="none" strike="noStrike" dirty="0">
                          <a:solidFill>
                            <a:schemeClr val="tx2"/>
                          </a:solidFill>
                          <a:effectLst/>
                          <a:latin typeface="新細明體" panose="02020500000000000000" pitchFamily="18" charset="-120"/>
                          <a:ea typeface="新細明體" panose="02020500000000000000" pitchFamily="18" charset="-120"/>
                        </a:rPr>
                        <a:t>62</a:t>
                      </a:r>
                    </a:p>
                  </a:txBody>
                  <a:tcPr marL="9525" marR="9525" marT="9525" marB="0" anchor="ctr">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xmlns="" val="10008"/>
                  </a:ext>
                </a:extLst>
              </a:tr>
              <a:tr h="433297">
                <a:tc>
                  <a:txBody>
                    <a:bodyPr/>
                    <a:lstStyle/>
                    <a:p>
                      <a:pPr algn="l" fontAlgn="ctr"/>
                      <a:r>
                        <a:rPr lang="zh-TW" altLang="en-US" sz="1800" b="0" i="0" u="none" strike="noStrike" dirty="0">
                          <a:solidFill>
                            <a:srgbClr val="000000"/>
                          </a:solidFill>
                          <a:effectLst/>
                          <a:latin typeface="新細明體" panose="02020500000000000000" pitchFamily="18" charset="-120"/>
                          <a:ea typeface="新細明體" panose="02020500000000000000" pitchFamily="18" charset="-120"/>
                        </a:rPr>
                        <a:t>三年級</a:t>
                      </a:r>
                    </a:p>
                  </a:txBody>
                  <a:tcPr marL="142875" marR="9525" marT="9525" marB="0" anchor="ctr">
                    <a:lnL>
                      <a:noFill/>
                    </a:lnL>
                    <a:lnR>
                      <a:noFill/>
                    </a:lnR>
                    <a:lnT>
                      <a:noFill/>
                    </a:lnT>
                    <a:lnB>
                      <a:noFill/>
                    </a:lnB>
                    <a:solidFill>
                      <a:srgbClr val="DBDBDB"/>
                    </a:solidFill>
                  </a:tcPr>
                </a:tc>
                <a:tc>
                  <a:txBody>
                    <a:bodyPr/>
                    <a:lstStyle/>
                    <a:p>
                      <a:pPr algn="ctr" rtl="0" fontAlgn="b"/>
                      <a:r>
                        <a:rPr lang="en-US" altLang="zh-TW" sz="1800" b="0" i="0" u="none" strike="noStrike">
                          <a:solidFill>
                            <a:srgbClr val="000000"/>
                          </a:solidFill>
                          <a:effectLst/>
                          <a:latin typeface="Arial" panose="020B0604020202020204" pitchFamily="34" charset="0"/>
                          <a:ea typeface="新細明體" panose="02020500000000000000" pitchFamily="18" charset="-120"/>
                        </a:rPr>
                        <a:t>28</a:t>
                      </a:r>
                    </a:p>
                  </a:txBody>
                  <a:tcPr marL="9525" marR="9525" marT="9525" marB="0" anchor="b">
                    <a:lnL>
                      <a:noFill/>
                    </a:lnL>
                    <a:lnR>
                      <a:noFill/>
                    </a:lnR>
                    <a:lnT>
                      <a:noFill/>
                    </a:lnT>
                    <a:lnB>
                      <a:noFill/>
                    </a:lnB>
                  </a:tcPr>
                </a:tc>
                <a:tc>
                  <a:txBody>
                    <a:bodyPr/>
                    <a:lstStyle/>
                    <a:p>
                      <a:pPr algn="ctr" fontAlgn="b"/>
                      <a:r>
                        <a:rPr lang="zh-TW" altLang="en-US" sz="1800" b="0" i="0" u="none" strike="noStrike" dirty="0">
                          <a:solidFill>
                            <a:srgbClr val="000000"/>
                          </a:solidFill>
                          <a:effectLst/>
                          <a:latin typeface="Arial" panose="020B0604020202020204" pitchFamily="34" charset="0"/>
                          <a:ea typeface="新細明體" panose="02020500000000000000" pitchFamily="18" charset="-120"/>
                        </a:rPr>
                        <a:t>　</a:t>
                      </a:r>
                    </a:p>
                  </a:txBody>
                  <a:tcPr marL="9525" marR="9525" marT="9525" marB="0" anchor="b">
                    <a:lnL>
                      <a:noFill/>
                    </a:lnL>
                    <a:lnR>
                      <a:noFill/>
                    </a:lnR>
                    <a:lnT>
                      <a:noFill/>
                    </a:lnT>
                    <a:lnB>
                      <a:noFill/>
                    </a:lnB>
                  </a:tcPr>
                </a:tc>
                <a:tc>
                  <a:txBody>
                    <a:bodyPr/>
                    <a:lstStyle/>
                    <a:p>
                      <a:pPr algn="ctr" fontAlgn="b"/>
                      <a:r>
                        <a:rPr lang="zh-TW" altLang="en-US" sz="1800" b="0" i="0" u="none" strike="noStrike" dirty="0">
                          <a:solidFill>
                            <a:srgbClr val="000000"/>
                          </a:solidFill>
                          <a:effectLst/>
                          <a:latin typeface="Arial" panose="020B0604020202020204" pitchFamily="34" charset="0"/>
                          <a:ea typeface="新細明體" panose="02020500000000000000" pitchFamily="18" charset="-120"/>
                        </a:rPr>
                        <a:t>　</a:t>
                      </a:r>
                    </a:p>
                  </a:txBody>
                  <a:tcPr marL="9525" marR="9525" marT="9525" marB="0" anchor="b">
                    <a:lnL>
                      <a:noFill/>
                    </a:lnL>
                    <a:lnR>
                      <a:noFill/>
                    </a:lnR>
                    <a:lnT>
                      <a:noFill/>
                    </a:lnT>
                    <a:lnB>
                      <a:noFill/>
                    </a:lnB>
                  </a:tcPr>
                </a:tc>
                <a:tc>
                  <a:txBody>
                    <a:bodyPr/>
                    <a:lstStyle/>
                    <a:p>
                      <a:pPr algn="ctr" fontAlgn="b"/>
                      <a:r>
                        <a:rPr lang="zh-TW" altLang="en-US" sz="1800" b="0" i="0" u="none" strike="noStrike" dirty="0">
                          <a:solidFill>
                            <a:srgbClr val="000000"/>
                          </a:solidFill>
                          <a:effectLst/>
                          <a:latin typeface="Arial" panose="020B0604020202020204" pitchFamily="34" charset="0"/>
                          <a:ea typeface="新細明體" panose="02020500000000000000" pitchFamily="18" charset="-120"/>
                        </a:rPr>
                        <a:t>　</a:t>
                      </a:r>
                    </a:p>
                  </a:txBody>
                  <a:tcPr marL="9525" marR="9525" marT="9525" marB="0" anchor="b">
                    <a:lnL>
                      <a:noFill/>
                    </a:lnL>
                    <a:lnR>
                      <a:noFill/>
                    </a:lnR>
                    <a:lnT>
                      <a:noFill/>
                    </a:lnT>
                    <a:lnB>
                      <a:noFill/>
                    </a:lnB>
                  </a:tcPr>
                </a:tc>
                <a:tc>
                  <a:txBody>
                    <a:bodyPr/>
                    <a:lstStyle/>
                    <a:p>
                      <a:pPr algn="ctr" rtl="0" fontAlgn="b"/>
                      <a:r>
                        <a:rPr lang="en-US" altLang="zh-TW" sz="1800" b="0" i="0" u="none" strike="noStrike" dirty="0">
                          <a:solidFill>
                            <a:srgbClr val="000000"/>
                          </a:solidFill>
                          <a:effectLst/>
                          <a:latin typeface="Arial" panose="020B0604020202020204" pitchFamily="34" charset="0"/>
                          <a:ea typeface="新細明體" panose="02020500000000000000" pitchFamily="18" charset="-120"/>
                        </a:rPr>
                        <a:t>1</a:t>
                      </a:r>
                    </a:p>
                  </a:txBody>
                  <a:tcPr marL="9525" marR="9525" marT="9525" marB="0" anchor="b">
                    <a:lnL>
                      <a:noFill/>
                    </a:lnL>
                    <a:lnR>
                      <a:noFill/>
                    </a:lnR>
                    <a:lnT>
                      <a:noFill/>
                    </a:lnT>
                    <a:lnB>
                      <a:noFill/>
                    </a:lnB>
                  </a:tcPr>
                </a:tc>
                <a:tc>
                  <a:txBody>
                    <a:bodyPr/>
                    <a:lstStyle/>
                    <a:p>
                      <a:pPr algn="ctr" fontAlgn="ctr"/>
                      <a:r>
                        <a:rPr lang="en-US" altLang="zh-TW" sz="1800" b="0" i="0" u="none" strike="noStrike" dirty="0">
                          <a:solidFill>
                            <a:schemeClr val="tx2"/>
                          </a:solidFill>
                          <a:effectLst/>
                          <a:latin typeface="新細明體" panose="02020500000000000000" pitchFamily="18" charset="-120"/>
                          <a:ea typeface="新細明體" panose="02020500000000000000" pitchFamily="18" charset="-120"/>
                        </a:rPr>
                        <a:t>29</a:t>
                      </a:r>
                    </a:p>
                  </a:txBody>
                  <a:tcPr marL="9525" marR="9525" marT="9525" marB="0" anchor="ctr">
                    <a:lnL>
                      <a:noFill/>
                    </a:lnL>
                    <a:lnR>
                      <a:noFill/>
                    </a:lnR>
                    <a:lnT>
                      <a:noFill/>
                    </a:lnT>
                    <a:lnB>
                      <a:noFill/>
                    </a:lnB>
                  </a:tcPr>
                </a:tc>
                <a:extLst>
                  <a:ext uri="{0D108BD9-81ED-4DB2-BD59-A6C34878D82A}">
                    <a16:rowId xmlns:a16="http://schemas.microsoft.com/office/drawing/2014/main" xmlns="" val="10009"/>
                  </a:ext>
                </a:extLst>
              </a:tr>
              <a:tr h="433297">
                <a:tc>
                  <a:txBody>
                    <a:bodyPr/>
                    <a:lstStyle/>
                    <a:p>
                      <a:pPr algn="l" fontAlgn="ctr"/>
                      <a:r>
                        <a:rPr lang="zh-TW" altLang="en-US" sz="1800" b="0" i="0" u="none" strike="noStrike" dirty="0">
                          <a:solidFill>
                            <a:srgbClr val="000000"/>
                          </a:solidFill>
                          <a:effectLst/>
                          <a:latin typeface="新細明體" panose="02020500000000000000" pitchFamily="18" charset="-120"/>
                          <a:ea typeface="新細明體" panose="02020500000000000000" pitchFamily="18" charset="-120"/>
                        </a:rPr>
                        <a:t>四年級</a:t>
                      </a:r>
                    </a:p>
                  </a:txBody>
                  <a:tcPr marL="142875" marR="9525" marT="9525" marB="0" anchor="ctr">
                    <a:lnL>
                      <a:noFill/>
                    </a:lnL>
                    <a:lnR>
                      <a:noFill/>
                    </a:lnR>
                    <a:lnT>
                      <a:noFill/>
                    </a:lnT>
                    <a:lnB>
                      <a:noFill/>
                    </a:lnB>
                    <a:solidFill>
                      <a:srgbClr val="DBDBDB"/>
                    </a:solidFill>
                  </a:tcPr>
                </a:tc>
                <a:tc>
                  <a:txBody>
                    <a:bodyPr/>
                    <a:lstStyle/>
                    <a:p>
                      <a:pPr algn="ctr" rtl="0" fontAlgn="b"/>
                      <a:r>
                        <a:rPr lang="en-US" altLang="zh-TW" sz="1800" b="0" i="0" u="none" strike="noStrike">
                          <a:solidFill>
                            <a:srgbClr val="000000"/>
                          </a:solidFill>
                          <a:effectLst/>
                          <a:latin typeface="Arial" panose="020B0604020202020204" pitchFamily="34" charset="0"/>
                          <a:ea typeface="新細明體" panose="02020500000000000000" pitchFamily="18" charset="-120"/>
                        </a:rPr>
                        <a:t>18</a:t>
                      </a:r>
                    </a:p>
                  </a:txBody>
                  <a:tcPr marL="9525" marR="9525" marT="9525" marB="0" anchor="b">
                    <a:lnL>
                      <a:noFill/>
                    </a:lnL>
                    <a:lnR>
                      <a:noFill/>
                    </a:lnR>
                    <a:lnT>
                      <a:noFill/>
                    </a:lnT>
                    <a:lnB>
                      <a:noFill/>
                    </a:lnB>
                  </a:tcPr>
                </a:tc>
                <a:tc>
                  <a:txBody>
                    <a:bodyPr/>
                    <a:lstStyle/>
                    <a:p>
                      <a:pPr algn="ctr" rtl="0" fontAlgn="b"/>
                      <a:r>
                        <a:rPr lang="en-US" altLang="zh-TW" sz="1800" b="0" i="0" u="none" strike="noStrike">
                          <a:solidFill>
                            <a:srgbClr val="000000"/>
                          </a:solidFill>
                          <a:effectLst/>
                          <a:latin typeface="Arial" panose="020B0604020202020204" pitchFamily="34" charset="0"/>
                          <a:ea typeface="新細明體" panose="02020500000000000000" pitchFamily="18" charset="-120"/>
                        </a:rPr>
                        <a:t>1</a:t>
                      </a:r>
                    </a:p>
                  </a:txBody>
                  <a:tcPr marL="9525" marR="9525" marT="9525" marB="0" anchor="b">
                    <a:lnL>
                      <a:noFill/>
                    </a:lnL>
                    <a:lnR>
                      <a:noFill/>
                    </a:lnR>
                    <a:lnT>
                      <a:noFill/>
                    </a:lnT>
                    <a:lnB>
                      <a:noFill/>
                    </a:lnB>
                  </a:tcPr>
                </a:tc>
                <a:tc>
                  <a:txBody>
                    <a:bodyPr/>
                    <a:lstStyle/>
                    <a:p>
                      <a:pPr algn="ctr" fontAlgn="b"/>
                      <a:endParaRPr lang="zh-TW" altLang="en-US" sz="1800" b="0" i="0" u="none" strike="noStrike" dirty="0">
                        <a:solidFill>
                          <a:srgbClr val="000000"/>
                        </a:solidFill>
                        <a:effectLst/>
                        <a:latin typeface="Arial" panose="020B0604020202020204" pitchFamily="34" charset="0"/>
                        <a:ea typeface="新細明體" panose="02020500000000000000" pitchFamily="18" charset="-120"/>
                      </a:endParaRPr>
                    </a:p>
                  </a:txBody>
                  <a:tcPr marL="9525" marR="9525" marT="9525" marB="0" anchor="b">
                    <a:lnL>
                      <a:noFill/>
                    </a:lnL>
                    <a:lnR>
                      <a:noFill/>
                    </a:lnR>
                    <a:lnT>
                      <a:noFill/>
                    </a:lnT>
                    <a:lnB>
                      <a:noFill/>
                    </a:lnB>
                  </a:tcPr>
                </a:tc>
                <a:tc>
                  <a:txBody>
                    <a:bodyPr/>
                    <a:lstStyle/>
                    <a:p>
                      <a:pPr algn="ctr" fontAlgn="b"/>
                      <a:endParaRPr lang="zh-TW" altLang="en-US" sz="1800" b="0" i="0" u="none" strike="noStrike" dirty="0">
                        <a:solidFill>
                          <a:srgbClr val="000000"/>
                        </a:solidFill>
                        <a:effectLst/>
                        <a:latin typeface="Arial" panose="020B0604020202020204" pitchFamily="34" charset="0"/>
                        <a:ea typeface="新細明體" panose="02020500000000000000" pitchFamily="18" charset="-120"/>
                      </a:endParaRPr>
                    </a:p>
                  </a:txBody>
                  <a:tcPr marL="9525" marR="9525" marT="9525" marB="0" anchor="b">
                    <a:lnL>
                      <a:noFill/>
                    </a:lnL>
                    <a:lnR>
                      <a:noFill/>
                    </a:lnR>
                    <a:lnT>
                      <a:noFill/>
                    </a:lnT>
                    <a:lnB>
                      <a:noFill/>
                    </a:lnB>
                  </a:tcPr>
                </a:tc>
                <a:tc>
                  <a:txBody>
                    <a:bodyPr/>
                    <a:lstStyle/>
                    <a:p>
                      <a:pPr algn="ctr" fontAlgn="b"/>
                      <a:endParaRPr lang="zh-TW" altLang="en-US" sz="1800" b="0" i="0" u="none" strike="noStrike" dirty="0">
                        <a:solidFill>
                          <a:srgbClr val="000000"/>
                        </a:solidFill>
                        <a:effectLst/>
                        <a:latin typeface="Arial" panose="020B0604020202020204" pitchFamily="34" charset="0"/>
                        <a:ea typeface="新細明體" panose="02020500000000000000" pitchFamily="18" charset="-120"/>
                      </a:endParaRPr>
                    </a:p>
                  </a:txBody>
                  <a:tcPr marL="9525" marR="9525" marT="9525" marB="0" anchor="b">
                    <a:lnL>
                      <a:noFill/>
                    </a:lnL>
                    <a:lnR>
                      <a:noFill/>
                    </a:lnR>
                    <a:lnT>
                      <a:noFill/>
                    </a:lnT>
                    <a:lnB>
                      <a:noFill/>
                    </a:lnB>
                  </a:tcPr>
                </a:tc>
                <a:tc>
                  <a:txBody>
                    <a:bodyPr/>
                    <a:lstStyle/>
                    <a:p>
                      <a:pPr algn="ctr" fontAlgn="ctr"/>
                      <a:r>
                        <a:rPr lang="en-US" altLang="zh-TW" sz="1800" b="0" i="0" u="none" strike="noStrike" dirty="0">
                          <a:solidFill>
                            <a:schemeClr val="tx2"/>
                          </a:solidFill>
                          <a:effectLst/>
                          <a:latin typeface="新細明體" panose="02020500000000000000" pitchFamily="18" charset="-120"/>
                          <a:ea typeface="新細明體" panose="02020500000000000000" pitchFamily="18" charset="-120"/>
                        </a:rPr>
                        <a:t>19</a:t>
                      </a:r>
                    </a:p>
                  </a:txBody>
                  <a:tcPr marL="9525" marR="9525" marT="9525" marB="0" anchor="ctr">
                    <a:lnL>
                      <a:noFill/>
                    </a:lnL>
                    <a:lnR>
                      <a:noFill/>
                    </a:lnR>
                    <a:lnT>
                      <a:noFill/>
                    </a:lnT>
                    <a:lnB>
                      <a:noFill/>
                    </a:lnB>
                  </a:tcPr>
                </a:tc>
                <a:extLst>
                  <a:ext uri="{0D108BD9-81ED-4DB2-BD59-A6C34878D82A}">
                    <a16:rowId xmlns:a16="http://schemas.microsoft.com/office/drawing/2014/main" xmlns="" val="10010"/>
                  </a:ext>
                </a:extLst>
              </a:tr>
              <a:tr h="433297">
                <a:tc>
                  <a:txBody>
                    <a:bodyPr/>
                    <a:lstStyle/>
                    <a:p>
                      <a:pPr algn="l" fontAlgn="ctr"/>
                      <a:r>
                        <a:rPr lang="zh-TW" altLang="en-US" sz="1800" b="0" i="0" u="none" strike="noStrike" dirty="0">
                          <a:solidFill>
                            <a:srgbClr val="000000"/>
                          </a:solidFill>
                          <a:effectLst/>
                          <a:latin typeface="新細明體" panose="02020500000000000000" pitchFamily="18" charset="-120"/>
                          <a:ea typeface="+mn-ea"/>
                        </a:rPr>
                        <a:t>其他</a:t>
                      </a:r>
                    </a:p>
                  </a:txBody>
                  <a:tcPr marL="14287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BDBDB"/>
                    </a:solidFill>
                  </a:tcPr>
                </a:tc>
                <a:tc>
                  <a:txBody>
                    <a:bodyPr/>
                    <a:lstStyle/>
                    <a:p>
                      <a:pPr algn="ctr" rtl="0" fontAlgn="b"/>
                      <a:r>
                        <a:rPr lang="en-US" altLang="zh-TW" sz="1800" b="0" i="0" u="none" strike="noStrike">
                          <a:solidFill>
                            <a:srgbClr val="000000"/>
                          </a:solidFill>
                          <a:effectLst/>
                          <a:latin typeface="Arial" panose="020B0604020202020204" pitchFamily="34" charset="0"/>
                          <a:ea typeface="新細明體" panose="02020500000000000000" pitchFamily="18" charset="-120"/>
                        </a:rPr>
                        <a:t>3</a:t>
                      </a: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ctr" fontAlgn="b"/>
                      <a:endParaRPr lang="zh-TW" altLang="en-US" sz="1800" b="0" i="0" u="none" strike="noStrike">
                        <a:solidFill>
                          <a:srgbClr val="000000"/>
                        </a:solidFill>
                        <a:effectLst/>
                        <a:latin typeface="Arial" panose="020B0604020202020204" pitchFamily="34" charset="0"/>
                        <a:ea typeface="新細明體" panose="02020500000000000000" pitchFamily="18" charset="-120"/>
                      </a:endParaRP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ctr" fontAlgn="b"/>
                      <a:endParaRPr lang="zh-TW" altLang="en-US" sz="1800" b="0" i="0" u="none" strike="noStrike">
                        <a:solidFill>
                          <a:srgbClr val="000000"/>
                        </a:solidFill>
                        <a:effectLst/>
                        <a:latin typeface="Arial" panose="020B0604020202020204" pitchFamily="34" charset="0"/>
                        <a:ea typeface="新細明體" panose="02020500000000000000" pitchFamily="18" charset="-120"/>
                      </a:endParaRP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ctr" fontAlgn="b"/>
                      <a:endParaRPr lang="zh-TW" altLang="en-US" sz="1800" b="0" i="0" u="none" strike="noStrike" dirty="0">
                        <a:solidFill>
                          <a:srgbClr val="000000"/>
                        </a:solidFill>
                        <a:effectLst/>
                        <a:latin typeface="Arial" panose="020B0604020202020204" pitchFamily="34" charset="0"/>
                        <a:ea typeface="新細明體" panose="02020500000000000000" pitchFamily="18" charset="-120"/>
                      </a:endParaRP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ctr" fontAlgn="b"/>
                      <a:endParaRPr lang="zh-TW" altLang="en-US" sz="1800" b="0" i="0" u="none" strike="noStrike" dirty="0">
                        <a:solidFill>
                          <a:srgbClr val="000000"/>
                        </a:solidFill>
                        <a:effectLst/>
                        <a:latin typeface="Arial" panose="020B0604020202020204" pitchFamily="34" charset="0"/>
                        <a:ea typeface="新細明體" panose="02020500000000000000" pitchFamily="18" charset="-120"/>
                      </a:endParaRPr>
                    </a:p>
                  </a:txBody>
                  <a:tcPr marL="9525" marR="9525" marT="9525"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ctr" fontAlgn="ctr"/>
                      <a:r>
                        <a:rPr lang="en-US" altLang="zh-TW" sz="1800" b="0" i="0" u="none" strike="noStrike" dirty="0">
                          <a:solidFill>
                            <a:schemeClr val="tx2"/>
                          </a:solidFill>
                          <a:effectLst/>
                          <a:latin typeface="新細明體" panose="02020500000000000000" pitchFamily="18" charset="-120"/>
                          <a:ea typeface="新細明體" panose="02020500000000000000" pitchFamily="18" charset="-120"/>
                        </a:rPr>
                        <a:t>3</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xmlns="" val="10011"/>
                  </a:ext>
                </a:extLst>
              </a:tr>
              <a:tr h="433297">
                <a:tc>
                  <a:txBody>
                    <a:bodyPr/>
                    <a:lstStyle/>
                    <a:p>
                      <a:pPr algn="l" fontAlgn="ctr"/>
                      <a:r>
                        <a:rPr lang="zh-TW" altLang="en-US" sz="1800" b="1" i="0" u="none" strike="noStrike" dirty="0">
                          <a:solidFill>
                            <a:srgbClr val="000000"/>
                          </a:solidFill>
                          <a:effectLst/>
                          <a:latin typeface="新細明體" panose="02020500000000000000" pitchFamily="18" charset="-120"/>
                          <a:ea typeface="新細明體" panose="02020500000000000000" pitchFamily="18" charset="-120"/>
                        </a:rPr>
                        <a:t>總計</a:t>
                      </a:r>
                    </a:p>
                  </a:txBody>
                  <a:tcPr marL="9525" marR="9525" marT="9525" marB="0" anchor="ctr">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ctr" fontAlgn="ctr"/>
                      <a:r>
                        <a:rPr lang="en-US" altLang="zh-TW" sz="1800" b="0" i="0" u="none" strike="noStrike" dirty="0">
                          <a:solidFill>
                            <a:srgbClr val="000000"/>
                          </a:solidFill>
                          <a:effectLst/>
                          <a:latin typeface="新細明體" panose="02020500000000000000" pitchFamily="18" charset="-120"/>
                          <a:ea typeface="新細明體" panose="02020500000000000000" pitchFamily="18" charset="-120"/>
                        </a:rPr>
                        <a:t>1566</a:t>
                      </a:r>
                    </a:p>
                  </a:txBody>
                  <a:tcPr marL="7620" marR="7620" marT="7620" marB="0" anchor="ctr">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ctr" fontAlgn="ctr"/>
                      <a:r>
                        <a:rPr lang="en-US" altLang="zh-TW" sz="1800" b="0" i="0" u="none" strike="noStrike">
                          <a:solidFill>
                            <a:srgbClr val="000000"/>
                          </a:solidFill>
                          <a:effectLst/>
                          <a:latin typeface="新細明體" panose="02020500000000000000" pitchFamily="18" charset="-120"/>
                          <a:ea typeface="新細明體" panose="02020500000000000000" pitchFamily="18" charset="-120"/>
                        </a:rPr>
                        <a:t>68</a:t>
                      </a:r>
                    </a:p>
                  </a:txBody>
                  <a:tcPr marL="7620" marR="7620" marT="7620" marB="0" anchor="ctr">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ctr" fontAlgn="ctr"/>
                      <a:r>
                        <a:rPr lang="en-US" altLang="zh-TW" sz="1800" b="0" i="0" u="none" strike="noStrike">
                          <a:solidFill>
                            <a:srgbClr val="000000"/>
                          </a:solidFill>
                          <a:effectLst/>
                          <a:latin typeface="新細明體" panose="02020500000000000000" pitchFamily="18" charset="-120"/>
                          <a:ea typeface="新細明體" panose="02020500000000000000" pitchFamily="18" charset="-120"/>
                        </a:rPr>
                        <a:t>64</a:t>
                      </a:r>
                    </a:p>
                  </a:txBody>
                  <a:tcPr marL="7620" marR="7620" marT="7620" marB="0" anchor="ctr">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ctr" fontAlgn="ctr"/>
                      <a:r>
                        <a:rPr lang="en-US" altLang="zh-TW" sz="1800" b="0" i="0" u="none" strike="noStrike">
                          <a:solidFill>
                            <a:srgbClr val="000000"/>
                          </a:solidFill>
                          <a:effectLst/>
                          <a:latin typeface="新細明體" panose="02020500000000000000" pitchFamily="18" charset="-120"/>
                          <a:ea typeface="新細明體" panose="02020500000000000000" pitchFamily="18" charset="-120"/>
                        </a:rPr>
                        <a:t>14</a:t>
                      </a:r>
                    </a:p>
                  </a:txBody>
                  <a:tcPr marL="7620" marR="7620" marT="7620" marB="0" anchor="ctr">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ctr" fontAlgn="ctr"/>
                      <a:r>
                        <a:rPr lang="en-US" altLang="zh-TW" sz="1800" b="0" i="0" u="none" strike="noStrike" dirty="0">
                          <a:solidFill>
                            <a:srgbClr val="000000"/>
                          </a:solidFill>
                          <a:effectLst/>
                          <a:latin typeface="新細明體" panose="02020500000000000000" pitchFamily="18" charset="-120"/>
                          <a:ea typeface="新細明體" panose="02020500000000000000" pitchFamily="18" charset="-120"/>
                        </a:rPr>
                        <a:t>4</a:t>
                      </a:r>
                    </a:p>
                  </a:txBody>
                  <a:tcPr marL="7620" marR="7620" marT="7620" marB="0" anchor="ctr">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ctr" fontAlgn="ctr"/>
                      <a:r>
                        <a:rPr lang="en-US" altLang="zh-TW" sz="1800" b="1" i="0" u="none" strike="noStrike" dirty="0">
                          <a:solidFill>
                            <a:schemeClr val="tx2"/>
                          </a:solidFill>
                          <a:effectLst/>
                          <a:latin typeface="新細明體" panose="02020500000000000000" pitchFamily="18" charset="-120"/>
                          <a:ea typeface="新細明體" panose="02020500000000000000" pitchFamily="18" charset="-120"/>
                        </a:rPr>
                        <a:t>858</a:t>
                      </a:r>
                    </a:p>
                  </a:txBody>
                  <a:tcPr marL="9525" marR="9525" marT="9525" marB="0" anchor="ctr">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xmlns="" val="10012"/>
                  </a:ext>
                </a:extLst>
              </a:tr>
            </a:tbl>
          </a:graphicData>
        </a:graphic>
      </p:graphicFrame>
      <p:sp>
        <p:nvSpPr>
          <p:cNvPr id="3" name="日期版面配置區 2"/>
          <p:cNvSpPr>
            <a:spLocks noGrp="1"/>
          </p:cNvSpPr>
          <p:nvPr>
            <p:ph type="dt" sz="half" idx="4294967295"/>
          </p:nvPr>
        </p:nvSpPr>
        <p:spPr>
          <a:xfrm>
            <a:off x="9808856" y="6492874"/>
            <a:ext cx="1143000" cy="365125"/>
          </a:xfrm>
        </p:spPr>
        <p:txBody>
          <a:bodyPr/>
          <a:lstStyle/>
          <a:p>
            <a:fld id="{3EDC2DCF-DC81-4145-A1D6-3FD16AF1CDEC}" type="datetime1">
              <a:rPr lang="en-US" altLang="zh-TW" smtClean="0"/>
              <a:t>6/25/2018</a:t>
            </a:fld>
            <a:endParaRPr lang="en-US"/>
          </a:p>
        </p:txBody>
      </p:sp>
      <p:sp>
        <p:nvSpPr>
          <p:cNvPr id="5" name="頁尾版面配置區 4"/>
          <p:cNvSpPr>
            <a:spLocks noGrp="1"/>
          </p:cNvSpPr>
          <p:nvPr>
            <p:ph type="ftr" sz="quarter" idx="4294967295"/>
          </p:nvPr>
        </p:nvSpPr>
        <p:spPr>
          <a:xfrm>
            <a:off x="2219941" y="6492875"/>
            <a:ext cx="7084177" cy="365125"/>
          </a:xfrm>
        </p:spPr>
        <p:txBody>
          <a:bodyPr/>
          <a:lstStyle/>
          <a:p>
            <a:r>
              <a:rPr lang="en-US" altLang="zh-TW"/>
              <a:t>105</a:t>
            </a:r>
            <a:r>
              <a:rPr lang="zh-TW" altLang="en-US"/>
              <a:t>學年度行政單位服務品質滿意度調查報告</a:t>
            </a:r>
            <a:endParaRPr lang="en-US"/>
          </a:p>
        </p:txBody>
      </p:sp>
      <p:sp>
        <p:nvSpPr>
          <p:cNvPr id="6" name="投影片編號版面配置區 5"/>
          <p:cNvSpPr>
            <a:spLocks noGrp="1"/>
          </p:cNvSpPr>
          <p:nvPr>
            <p:ph type="sldNum" sz="quarter" idx="12"/>
          </p:nvPr>
        </p:nvSpPr>
        <p:spPr/>
        <p:txBody>
          <a:bodyPr/>
          <a:lstStyle/>
          <a:p>
            <a:fld id="{4FAB73BC-B049-4115-A692-8D63A059BFB8}" type="slidenum">
              <a:rPr lang="en-US" smtClean="0"/>
              <a:t>7</a:t>
            </a:fld>
            <a:endParaRPr lang="en-US"/>
          </a:p>
        </p:txBody>
      </p:sp>
    </p:spTree>
    <p:extLst>
      <p:ext uri="{BB962C8B-B14F-4D97-AF65-F5344CB8AC3E}">
        <p14:creationId xmlns:p14="http://schemas.microsoft.com/office/powerpoint/2010/main" val="346525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p:cNvSpPr>
            <a:spLocks noGrp="1"/>
          </p:cNvSpPr>
          <p:nvPr>
            <p:ph type="dt" sz="half" idx="4294967295"/>
          </p:nvPr>
        </p:nvSpPr>
        <p:spPr>
          <a:xfrm>
            <a:off x="9808856" y="6492874"/>
            <a:ext cx="1143000" cy="365125"/>
          </a:xfrm>
        </p:spPr>
        <p:txBody>
          <a:bodyPr/>
          <a:lstStyle/>
          <a:p>
            <a:fld id="{63AD6FA2-F118-4474-B07E-BE8D55FE4066}" type="datetime1">
              <a:rPr lang="en-US" altLang="zh-TW" smtClean="0"/>
              <a:t>6/25/2018</a:t>
            </a:fld>
            <a:endParaRPr lang="en-US"/>
          </a:p>
        </p:txBody>
      </p:sp>
      <p:sp>
        <p:nvSpPr>
          <p:cNvPr id="3" name="頁尾版面配置區 2"/>
          <p:cNvSpPr>
            <a:spLocks noGrp="1"/>
          </p:cNvSpPr>
          <p:nvPr>
            <p:ph type="ftr" sz="quarter" idx="4294967295"/>
          </p:nvPr>
        </p:nvSpPr>
        <p:spPr>
          <a:xfrm>
            <a:off x="2648479" y="6483088"/>
            <a:ext cx="7084177" cy="365125"/>
          </a:xfrm>
        </p:spPr>
        <p:txBody>
          <a:bodyPr/>
          <a:lstStyle/>
          <a:p>
            <a:r>
              <a:rPr lang="en-US" altLang="zh-TW"/>
              <a:t>105</a:t>
            </a:r>
            <a:r>
              <a:rPr lang="zh-TW" altLang="en-US"/>
              <a:t>學年度行政單位服務品質滿意度調查報告</a:t>
            </a:r>
            <a:endParaRPr lang="en-US" dirty="0"/>
          </a:p>
        </p:txBody>
      </p:sp>
      <p:sp>
        <p:nvSpPr>
          <p:cNvPr id="4" name="投影片編號版面配置區 3"/>
          <p:cNvSpPr>
            <a:spLocks noGrp="1"/>
          </p:cNvSpPr>
          <p:nvPr>
            <p:ph type="sldNum" sz="quarter" idx="12"/>
          </p:nvPr>
        </p:nvSpPr>
        <p:spPr/>
        <p:txBody>
          <a:bodyPr/>
          <a:lstStyle/>
          <a:p>
            <a:fld id="{4FAB73BC-B049-4115-A692-8D63A059BFB8}" type="slidenum">
              <a:rPr lang="en-US" smtClean="0"/>
              <a:t>8</a:t>
            </a:fld>
            <a:endParaRPr lang="en-US"/>
          </a:p>
        </p:txBody>
      </p:sp>
      <p:graphicFrame>
        <p:nvGraphicFramePr>
          <p:cNvPr id="5" name="表格 4"/>
          <p:cNvGraphicFramePr>
            <a:graphicFrameLocks noGrp="1"/>
          </p:cNvGraphicFramePr>
          <p:nvPr>
            <p:extLst>
              <p:ext uri="{D42A27DB-BD31-4B8C-83A1-F6EECF244321}">
                <p14:modId xmlns:p14="http://schemas.microsoft.com/office/powerpoint/2010/main" val="1247741251"/>
              </p:ext>
            </p:extLst>
          </p:nvPr>
        </p:nvGraphicFramePr>
        <p:xfrm>
          <a:off x="1295375" y="798852"/>
          <a:ext cx="6609786" cy="5630502"/>
        </p:xfrm>
        <a:graphic>
          <a:graphicData uri="http://schemas.openxmlformats.org/drawingml/2006/table">
            <a:tbl>
              <a:tblPr>
                <a:tableStyleId>{5C22544A-7EE6-4342-B048-85BDC9FD1C3A}</a:tableStyleId>
              </a:tblPr>
              <a:tblGrid>
                <a:gridCol w="2649259">
                  <a:extLst>
                    <a:ext uri="{9D8B030D-6E8A-4147-A177-3AD203B41FA5}">
                      <a16:colId xmlns:a16="http://schemas.microsoft.com/office/drawing/2014/main" xmlns="" val="1973704478"/>
                    </a:ext>
                  </a:extLst>
                </a:gridCol>
                <a:gridCol w="2023396">
                  <a:extLst>
                    <a:ext uri="{9D8B030D-6E8A-4147-A177-3AD203B41FA5}">
                      <a16:colId xmlns:a16="http://schemas.microsoft.com/office/drawing/2014/main" xmlns="" val="1254455444"/>
                    </a:ext>
                  </a:extLst>
                </a:gridCol>
                <a:gridCol w="1937131">
                  <a:extLst>
                    <a:ext uri="{9D8B030D-6E8A-4147-A177-3AD203B41FA5}">
                      <a16:colId xmlns:a16="http://schemas.microsoft.com/office/drawing/2014/main" xmlns="" val="3430244368"/>
                    </a:ext>
                  </a:extLst>
                </a:gridCol>
              </a:tblGrid>
              <a:tr h="277419">
                <a:tc>
                  <a:txBody>
                    <a:bodyPr/>
                    <a:lstStyle/>
                    <a:p>
                      <a:pPr algn="ctr" fontAlgn="ctr"/>
                      <a:r>
                        <a:rPr lang="zh-TW" altLang="en-US" sz="1800" u="none" strike="noStrike" dirty="0">
                          <a:effectLst/>
                        </a:rPr>
                        <a:t>單位</a:t>
                      </a:r>
                      <a:endParaRPr lang="zh-TW" altLang="en-US" sz="18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009" marR="9009" marT="9009" marB="0" anchor="ctr">
                    <a:solidFill>
                      <a:schemeClr val="accent6">
                        <a:lumMod val="60000"/>
                        <a:lumOff val="40000"/>
                      </a:schemeClr>
                    </a:solidFill>
                  </a:tcPr>
                </a:tc>
                <a:tc>
                  <a:txBody>
                    <a:bodyPr/>
                    <a:lstStyle/>
                    <a:p>
                      <a:pPr algn="ctr" fontAlgn="ctr"/>
                      <a:r>
                        <a:rPr lang="zh-TW" altLang="en-US" sz="1800" u="none" strike="noStrike" dirty="0">
                          <a:effectLst/>
                        </a:rPr>
                        <a:t>教職員人數</a:t>
                      </a:r>
                      <a:endParaRPr lang="zh-TW" altLang="en-US" sz="18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009" marR="9009" marT="9009" marB="0" anchor="ctr">
                    <a:solidFill>
                      <a:schemeClr val="accent6">
                        <a:lumMod val="60000"/>
                        <a:lumOff val="40000"/>
                      </a:schemeClr>
                    </a:solidFill>
                  </a:tcPr>
                </a:tc>
                <a:tc>
                  <a:txBody>
                    <a:bodyPr/>
                    <a:lstStyle/>
                    <a:p>
                      <a:pPr algn="ctr" fontAlgn="ctr"/>
                      <a:r>
                        <a:rPr lang="zh-TW" altLang="en-US" sz="1800" u="none" strike="noStrike" dirty="0">
                          <a:effectLst/>
                        </a:rPr>
                        <a:t>學生人數</a:t>
                      </a:r>
                      <a:endParaRPr lang="zh-TW" altLang="en-US" sz="18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009" marR="9009" marT="9009" marB="0" anchor="ctr">
                    <a:solidFill>
                      <a:schemeClr val="accent6">
                        <a:lumMod val="60000"/>
                        <a:lumOff val="40000"/>
                      </a:schemeClr>
                    </a:solidFill>
                  </a:tcPr>
                </a:tc>
                <a:extLst>
                  <a:ext uri="{0D108BD9-81ED-4DB2-BD59-A6C34878D82A}">
                    <a16:rowId xmlns:a16="http://schemas.microsoft.com/office/drawing/2014/main" xmlns="" val="2509026967"/>
                  </a:ext>
                </a:extLst>
              </a:tr>
              <a:tr h="277419">
                <a:tc>
                  <a:txBody>
                    <a:bodyPr/>
                    <a:lstStyle/>
                    <a:p>
                      <a:pPr algn="l" fontAlgn="ctr"/>
                      <a:r>
                        <a:rPr lang="zh-TW" altLang="en-US" sz="1800" u="none" strike="noStrike" dirty="0">
                          <a:effectLst/>
                        </a:rPr>
                        <a:t>教務處</a:t>
                      </a:r>
                      <a:endParaRPr lang="zh-TW" altLang="en-US" sz="18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009" marR="9009" marT="9009" marB="0" anchor="ctr">
                    <a:noFill/>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96</a:t>
                      </a:r>
                    </a:p>
                  </a:txBody>
                  <a:tcPr marL="9525" marR="9525" marT="9525" marB="0" anchor="b">
                    <a:noFill/>
                  </a:tcPr>
                </a:tc>
                <a:tc>
                  <a:txBody>
                    <a:bodyPr/>
                    <a:lstStyle/>
                    <a:p>
                      <a:pPr algn="ctr" fontAlgn="b"/>
                      <a:r>
                        <a:rPr lang="en-US" altLang="zh-TW" sz="1700" b="0" i="0" u="none" strike="noStrike" dirty="0">
                          <a:solidFill>
                            <a:srgbClr val="FF0000"/>
                          </a:solidFill>
                          <a:effectLst/>
                          <a:latin typeface="Times New Roman" panose="02020603050405020304" pitchFamily="18" charset="0"/>
                          <a:cs typeface="Times New Roman" panose="02020603050405020304" pitchFamily="18" charset="0"/>
                        </a:rPr>
                        <a:t>556</a:t>
                      </a:r>
                    </a:p>
                  </a:txBody>
                  <a:tcPr marL="9525" marR="9525" marT="9525" marB="0" anchor="b">
                    <a:noFill/>
                  </a:tcPr>
                </a:tc>
                <a:extLst>
                  <a:ext uri="{0D108BD9-81ED-4DB2-BD59-A6C34878D82A}">
                    <a16:rowId xmlns:a16="http://schemas.microsoft.com/office/drawing/2014/main" xmlns="" val="635133625"/>
                  </a:ext>
                </a:extLst>
              </a:tr>
              <a:tr h="389445">
                <a:tc>
                  <a:txBody>
                    <a:bodyPr/>
                    <a:lstStyle/>
                    <a:p>
                      <a:pPr algn="l" fontAlgn="ctr"/>
                      <a:r>
                        <a:rPr lang="zh-TW" altLang="en-US" sz="1800" u="none" strike="noStrike" dirty="0">
                          <a:effectLst/>
                        </a:rPr>
                        <a:t>學生事務處</a:t>
                      </a:r>
                      <a:endParaRPr lang="zh-TW" altLang="en-US" sz="18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009" marR="9009" marT="9009" marB="0" anchor="ctr">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93</a:t>
                      </a:r>
                    </a:p>
                  </a:txBody>
                  <a:tcPr marL="9525" marR="9525" marT="9525" marB="0" anchor="b">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417</a:t>
                      </a:r>
                    </a:p>
                  </a:txBody>
                  <a:tcPr marL="9525" marR="9525" marT="9525" marB="0" anchor="b">
                    <a:noFill/>
                  </a:tcPr>
                </a:tc>
                <a:extLst>
                  <a:ext uri="{0D108BD9-81ED-4DB2-BD59-A6C34878D82A}">
                    <a16:rowId xmlns:a16="http://schemas.microsoft.com/office/drawing/2014/main" xmlns="" val="1728373452"/>
                  </a:ext>
                </a:extLst>
              </a:tr>
              <a:tr h="277419">
                <a:tc>
                  <a:txBody>
                    <a:bodyPr/>
                    <a:lstStyle/>
                    <a:p>
                      <a:pPr algn="l" fontAlgn="ctr"/>
                      <a:r>
                        <a:rPr lang="zh-TW" altLang="en-US" sz="1800" u="none" strike="noStrike" dirty="0">
                          <a:effectLst/>
                        </a:rPr>
                        <a:t>總務處</a:t>
                      </a:r>
                      <a:endParaRPr lang="zh-TW" altLang="en-US" sz="18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009" marR="9009" marT="9009" marB="0" anchor="ctr">
                    <a:noFill/>
                  </a:tcPr>
                </a:tc>
                <a:tc>
                  <a:txBody>
                    <a:bodyPr/>
                    <a:lstStyle/>
                    <a:p>
                      <a:pPr algn="ctr" fontAlgn="b"/>
                      <a:r>
                        <a:rPr lang="en-US" altLang="zh-TW" sz="1700" b="0" i="0" u="none" strike="noStrike" dirty="0">
                          <a:solidFill>
                            <a:srgbClr val="FF0000"/>
                          </a:solidFill>
                          <a:effectLst/>
                          <a:latin typeface="Times New Roman" panose="02020603050405020304" pitchFamily="18" charset="0"/>
                          <a:cs typeface="Times New Roman" panose="02020603050405020304" pitchFamily="18" charset="0"/>
                        </a:rPr>
                        <a:t>106</a:t>
                      </a:r>
                    </a:p>
                  </a:txBody>
                  <a:tcPr marL="9525" marR="9525" marT="9525" marB="0" anchor="b">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375</a:t>
                      </a:r>
                    </a:p>
                  </a:txBody>
                  <a:tcPr marL="9525" marR="9525" marT="9525" marB="0" anchor="b">
                    <a:noFill/>
                  </a:tcPr>
                </a:tc>
                <a:extLst>
                  <a:ext uri="{0D108BD9-81ED-4DB2-BD59-A6C34878D82A}">
                    <a16:rowId xmlns:a16="http://schemas.microsoft.com/office/drawing/2014/main" xmlns="" val="801958599"/>
                  </a:ext>
                </a:extLst>
              </a:tr>
              <a:tr h="277419">
                <a:tc>
                  <a:txBody>
                    <a:bodyPr/>
                    <a:lstStyle/>
                    <a:p>
                      <a:pPr algn="l" fontAlgn="ctr"/>
                      <a:r>
                        <a:rPr lang="zh-TW" altLang="en-US" sz="1800" u="none" strike="noStrike" dirty="0">
                          <a:effectLst/>
                        </a:rPr>
                        <a:t>秘書室</a:t>
                      </a:r>
                      <a:endParaRPr lang="zh-TW" altLang="en-US" sz="18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009" marR="9009" marT="9009" marB="0" anchor="ctr">
                    <a:noFill/>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66</a:t>
                      </a:r>
                    </a:p>
                  </a:txBody>
                  <a:tcPr marL="9525" marR="9525" marT="9525" marB="0" anchor="b">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b">
                    <a:noFill/>
                  </a:tcPr>
                </a:tc>
                <a:extLst>
                  <a:ext uri="{0D108BD9-81ED-4DB2-BD59-A6C34878D82A}">
                    <a16:rowId xmlns:a16="http://schemas.microsoft.com/office/drawing/2014/main" xmlns="" val="53877635"/>
                  </a:ext>
                </a:extLst>
              </a:tr>
              <a:tr h="277419">
                <a:tc>
                  <a:txBody>
                    <a:bodyPr/>
                    <a:lstStyle/>
                    <a:p>
                      <a:pPr algn="l" fontAlgn="ctr"/>
                      <a:r>
                        <a:rPr lang="zh-TW" altLang="en-US" sz="1800" u="none" strike="noStrike" dirty="0">
                          <a:effectLst/>
                        </a:rPr>
                        <a:t>教資中心</a:t>
                      </a:r>
                      <a:endParaRPr lang="zh-TW" altLang="en-US" sz="18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009" marR="9009" marT="9009" marB="0" anchor="ctr">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53</a:t>
                      </a:r>
                    </a:p>
                  </a:txBody>
                  <a:tcPr marL="9525" marR="9525" marT="9525" marB="0" anchor="b">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b">
                    <a:noFill/>
                  </a:tcPr>
                </a:tc>
                <a:extLst>
                  <a:ext uri="{0D108BD9-81ED-4DB2-BD59-A6C34878D82A}">
                    <a16:rowId xmlns:a16="http://schemas.microsoft.com/office/drawing/2014/main" xmlns="" val="1080574808"/>
                  </a:ext>
                </a:extLst>
              </a:tr>
              <a:tr h="277419">
                <a:tc>
                  <a:txBody>
                    <a:bodyPr/>
                    <a:lstStyle/>
                    <a:p>
                      <a:pPr algn="l" fontAlgn="ctr"/>
                      <a:r>
                        <a:rPr lang="zh-TW" altLang="en-US" sz="1800" u="none" strike="noStrike" dirty="0">
                          <a:effectLst/>
                        </a:rPr>
                        <a:t>人事室</a:t>
                      </a:r>
                      <a:endParaRPr lang="zh-TW" altLang="en-US" sz="18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009" marR="9009" marT="9009" marB="0" anchor="ctr">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88</a:t>
                      </a:r>
                    </a:p>
                  </a:txBody>
                  <a:tcPr marL="9525" marR="9525" marT="9525" marB="0" anchor="b">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b">
                    <a:noFill/>
                  </a:tcPr>
                </a:tc>
                <a:extLst>
                  <a:ext uri="{0D108BD9-81ED-4DB2-BD59-A6C34878D82A}">
                    <a16:rowId xmlns:a16="http://schemas.microsoft.com/office/drawing/2014/main" xmlns="" val="2988569250"/>
                  </a:ext>
                </a:extLst>
              </a:tr>
              <a:tr h="277419">
                <a:tc>
                  <a:txBody>
                    <a:bodyPr/>
                    <a:lstStyle/>
                    <a:p>
                      <a:pPr algn="l" fontAlgn="ctr"/>
                      <a:r>
                        <a:rPr lang="zh-TW" altLang="en-US" sz="1800" u="none" strike="noStrike">
                          <a:effectLst/>
                        </a:rPr>
                        <a:t>會計室</a:t>
                      </a:r>
                      <a:endParaRPr lang="zh-TW" altLang="en-US" sz="1800" b="0" i="0" u="none" strike="noStrike">
                        <a:solidFill>
                          <a:srgbClr val="000000"/>
                        </a:solidFill>
                        <a:effectLst/>
                        <a:latin typeface="新細明體" panose="02020500000000000000" pitchFamily="18" charset="-120"/>
                        <a:ea typeface="新細明體" panose="02020500000000000000" pitchFamily="18" charset="-120"/>
                      </a:endParaRPr>
                    </a:p>
                  </a:txBody>
                  <a:tcPr marL="9009" marR="9009" marT="9009" marB="0" anchor="ctr">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93</a:t>
                      </a:r>
                    </a:p>
                  </a:txBody>
                  <a:tcPr marL="9525" marR="9525" marT="9525" marB="0" anchor="b">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b">
                    <a:noFill/>
                  </a:tcPr>
                </a:tc>
                <a:extLst>
                  <a:ext uri="{0D108BD9-81ED-4DB2-BD59-A6C34878D82A}">
                    <a16:rowId xmlns:a16="http://schemas.microsoft.com/office/drawing/2014/main" xmlns="" val="3826887197"/>
                  </a:ext>
                </a:extLst>
              </a:tr>
              <a:tr h="389445">
                <a:tc>
                  <a:txBody>
                    <a:bodyPr/>
                    <a:lstStyle/>
                    <a:p>
                      <a:pPr algn="l" fontAlgn="ctr"/>
                      <a:r>
                        <a:rPr lang="zh-TW" altLang="en-US" sz="1800" u="none" strike="noStrike" dirty="0">
                          <a:effectLst/>
                        </a:rPr>
                        <a:t>研究發展處</a:t>
                      </a:r>
                      <a:endParaRPr lang="zh-TW" altLang="en-US" sz="18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009" marR="9009" marT="9009" marB="0" anchor="ctr">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36</a:t>
                      </a:r>
                    </a:p>
                  </a:txBody>
                  <a:tcPr marL="9525" marR="9525" marT="9525" marB="0" anchor="b">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b">
                    <a:noFill/>
                  </a:tcPr>
                </a:tc>
                <a:extLst>
                  <a:ext uri="{0D108BD9-81ED-4DB2-BD59-A6C34878D82A}">
                    <a16:rowId xmlns:a16="http://schemas.microsoft.com/office/drawing/2014/main" xmlns="" val="1411648360"/>
                  </a:ext>
                </a:extLst>
              </a:tr>
              <a:tr h="389445">
                <a:tc>
                  <a:txBody>
                    <a:bodyPr/>
                    <a:lstStyle/>
                    <a:p>
                      <a:pPr algn="l" fontAlgn="ctr"/>
                      <a:r>
                        <a:rPr lang="zh-TW" altLang="en-US" sz="1800" u="none" strike="noStrike" dirty="0">
                          <a:effectLst/>
                        </a:rPr>
                        <a:t>國際及兩岸事務處</a:t>
                      </a:r>
                      <a:endParaRPr lang="zh-TW" altLang="en-US" sz="18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009" marR="9009" marT="9009" marB="0" anchor="ctr">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41</a:t>
                      </a:r>
                    </a:p>
                  </a:txBody>
                  <a:tcPr marL="9525" marR="9525" marT="9525" marB="0" anchor="b">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67</a:t>
                      </a:r>
                    </a:p>
                  </a:txBody>
                  <a:tcPr marL="9525" marR="9525" marT="9525" marB="0" anchor="b">
                    <a:noFill/>
                  </a:tcPr>
                </a:tc>
                <a:extLst>
                  <a:ext uri="{0D108BD9-81ED-4DB2-BD59-A6C34878D82A}">
                    <a16:rowId xmlns:a16="http://schemas.microsoft.com/office/drawing/2014/main" xmlns="" val="3281742184"/>
                  </a:ext>
                </a:extLst>
              </a:tr>
              <a:tr h="277419">
                <a:tc>
                  <a:txBody>
                    <a:bodyPr/>
                    <a:lstStyle/>
                    <a:p>
                      <a:pPr algn="l" fontAlgn="ctr"/>
                      <a:r>
                        <a:rPr lang="zh-TW" altLang="en-US" sz="1800" u="none" strike="noStrike" dirty="0">
                          <a:effectLst/>
                        </a:rPr>
                        <a:t>進修部</a:t>
                      </a:r>
                      <a:endParaRPr lang="zh-TW" altLang="en-US" sz="18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009" marR="9009" marT="9009" marB="0" anchor="ctr">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39</a:t>
                      </a:r>
                    </a:p>
                  </a:txBody>
                  <a:tcPr marL="9525" marR="9525" marT="9525" marB="0" anchor="b">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64</a:t>
                      </a:r>
                    </a:p>
                  </a:txBody>
                  <a:tcPr marL="9525" marR="9525" marT="9525" marB="0" anchor="b">
                    <a:noFill/>
                  </a:tcPr>
                </a:tc>
                <a:extLst>
                  <a:ext uri="{0D108BD9-81ED-4DB2-BD59-A6C34878D82A}">
                    <a16:rowId xmlns:a16="http://schemas.microsoft.com/office/drawing/2014/main" xmlns="" val="834207558"/>
                  </a:ext>
                </a:extLst>
              </a:tr>
              <a:tr h="389445">
                <a:tc>
                  <a:txBody>
                    <a:bodyPr/>
                    <a:lstStyle/>
                    <a:p>
                      <a:pPr algn="l" fontAlgn="ctr"/>
                      <a:r>
                        <a:rPr lang="zh-TW" altLang="en-US" sz="1800" u="none" strike="noStrike" dirty="0">
                          <a:effectLst/>
                        </a:rPr>
                        <a:t>推廣教育中心</a:t>
                      </a:r>
                      <a:endParaRPr lang="zh-TW" altLang="en-US" sz="18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009" marR="9009" marT="9009" marB="0" anchor="ctr">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33</a:t>
                      </a:r>
                    </a:p>
                  </a:txBody>
                  <a:tcPr marL="9525" marR="9525" marT="9525" marB="0" anchor="b">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67</a:t>
                      </a:r>
                    </a:p>
                  </a:txBody>
                  <a:tcPr marL="9525" marR="9525" marT="9525" marB="0" anchor="b">
                    <a:noFill/>
                  </a:tcPr>
                </a:tc>
                <a:extLst>
                  <a:ext uri="{0D108BD9-81ED-4DB2-BD59-A6C34878D82A}">
                    <a16:rowId xmlns:a16="http://schemas.microsoft.com/office/drawing/2014/main" xmlns="" val="494158444"/>
                  </a:ext>
                </a:extLst>
              </a:tr>
              <a:tr h="389445">
                <a:tc>
                  <a:txBody>
                    <a:bodyPr/>
                    <a:lstStyle/>
                    <a:p>
                      <a:pPr algn="l" fontAlgn="ctr"/>
                      <a:r>
                        <a:rPr lang="zh-TW" altLang="en-US" sz="1800" u="none" strike="noStrike" dirty="0">
                          <a:effectLst/>
                        </a:rPr>
                        <a:t>公共事務室</a:t>
                      </a:r>
                      <a:endParaRPr lang="zh-TW" altLang="en-US" sz="18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009" marR="9009" marT="9009" marB="0" anchor="ctr">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44</a:t>
                      </a:r>
                    </a:p>
                  </a:txBody>
                  <a:tcPr marL="9525" marR="9525" marT="9525" marB="0" anchor="b">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53</a:t>
                      </a:r>
                    </a:p>
                  </a:txBody>
                  <a:tcPr marL="9525" marR="9525" marT="9525" marB="0" anchor="b">
                    <a:noFill/>
                  </a:tcPr>
                </a:tc>
                <a:extLst>
                  <a:ext uri="{0D108BD9-81ED-4DB2-BD59-A6C34878D82A}">
                    <a16:rowId xmlns:a16="http://schemas.microsoft.com/office/drawing/2014/main" xmlns="" val="4032084003"/>
                  </a:ext>
                </a:extLst>
              </a:tr>
              <a:tr h="277419">
                <a:tc>
                  <a:txBody>
                    <a:bodyPr/>
                    <a:lstStyle/>
                    <a:p>
                      <a:pPr algn="l" fontAlgn="ctr"/>
                      <a:r>
                        <a:rPr lang="zh-TW" altLang="en-US" sz="1800" u="none" strike="noStrike" dirty="0">
                          <a:effectLst/>
                        </a:rPr>
                        <a:t>電算中心</a:t>
                      </a:r>
                      <a:endParaRPr lang="zh-TW" altLang="en-US" sz="18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009" marR="9009" marT="9009" marB="0" anchor="ctr">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79</a:t>
                      </a:r>
                    </a:p>
                  </a:txBody>
                  <a:tcPr marL="9525" marR="9525" marT="9525" marB="0" anchor="b">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233</a:t>
                      </a:r>
                    </a:p>
                  </a:txBody>
                  <a:tcPr marL="9525" marR="9525" marT="9525" marB="0" anchor="b">
                    <a:noFill/>
                  </a:tcPr>
                </a:tc>
                <a:extLst>
                  <a:ext uri="{0D108BD9-81ED-4DB2-BD59-A6C34878D82A}">
                    <a16:rowId xmlns:a16="http://schemas.microsoft.com/office/drawing/2014/main" xmlns="" val="535657613"/>
                  </a:ext>
                </a:extLst>
              </a:tr>
              <a:tr h="277419">
                <a:tc>
                  <a:txBody>
                    <a:bodyPr/>
                    <a:lstStyle/>
                    <a:p>
                      <a:pPr algn="l" fontAlgn="ctr"/>
                      <a:r>
                        <a:rPr lang="zh-TW" altLang="en-US" sz="1800" u="none" strike="noStrike" dirty="0">
                          <a:effectLst/>
                        </a:rPr>
                        <a:t>稽核室</a:t>
                      </a:r>
                      <a:endParaRPr lang="zh-TW" altLang="en-US" sz="18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009" marR="9009" marT="9009" marB="0" anchor="ctr">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43</a:t>
                      </a:r>
                    </a:p>
                  </a:txBody>
                  <a:tcPr marL="9525" marR="9525" marT="9525" marB="0" anchor="b">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b">
                    <a:noFill/>
                  </a:tcPr>
                </a:tc>
                <a:extLst>
                  <a:ext uri="{0D108BD9-81ED-4DB2-BD59-A6C34878D82A}">
                    <a16:rowId xmlns:a16="http://schemas.microsoft.com/office/drawing/2014/main" xmlns="" val="2946078699"/>
                  </a:ext>
                </a:extLst>
              </a:tr>
              <a:tr h="277419">
                <a:tc>
                  <a:txBody>
                    <a:bodyPr/>
                    <a:lstStyle/>
                    <a:p>
                      <a:pPr algn="l" fontAlgn="ctr"/>
                      <a:r>
                        <a:rPr lang="zh-TW" altLang="en-US" sz="1800" u="none" strike="noStrike" dirty="0">
                          <a:effectLst/>
                        </a:rPr>
                        <a:t>圖書館</a:t>
                      </a:r>
                      <a:endParaRPr lang="zh-TW" altLang="en-US" sz="18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009" marR="9009" marT="9009" marB="0" anchor="ctr">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42</a:t>
                      </a:r>
                    </a:p>
                  </a:txBody>
                  <a:tcPr marL="9525" marR="9525" marT="9525" marB="0" anchor="b">
                    <a:noFill/>
                  </a:tcPr>
                </a:tc>
                <a:tc>
                  <a:txBody>
                    <a:bodyPr/>
                    <a:lstStyle/>
                    <a:p>
                      <a:pPr algn="ctr" fontAlgn="b"/>
                      <a:r>
                        <a:rPr lang="en-US" altLang="zh-TW" sz="1700" b="0" i="0" u="none" strike="noStrike" dirty="0">
                          <a:solidFill>
                            <a:srgbClr val="FF0000"/>
                          </a:solidFill>
                          <a:effectLst/>
                          <a:latin typeface="Times New Roman" panose="02020603050405020304" pitchFamily="18" charset="0"/>
                          <a:cs typeface="Times New Roman" panose="02020603050405020304" pitchFamily="18" charset="0"/>
                        </a:rPr>
                        <a:t>552</a:t>
                      </a:r>
                    </a:p>
                  </a:txBody>
                  <a:tcPr marL="9525" marR="9525" marT="9525" marB="0" anchor="b">
                    <a:noFill/>
                  </a:tcPr>
                </a:tc>
                <a:extLst>
                  <a:ext uri="{0D108BD9-81ED-4DB2-BD59-A6C34878D82A}">
                    <a16:rowId xmlns:a16="http://schemas.microsoft.com/office/drawing/2014/main" xmlns="" val="2938750631"/>
                  </a:ext>
                </a:extLst>
              </a:tr>
              <a:tr h="277419">
                <a:tc>
                  <a:txBody>
                    <a:bodyPr/>
                    <a:lstStyle/>
                    <a:p>
                      <a:pPr algn="l" fontAlgn="ctr"/>
                      <a:r>
                        <a:rPr lang="zh-TW" altLang="en-US" sz="1800" u="none" strike="noStrike" dirty="0">
                          <a:effectLst/>
                        </a:rPr>
                        <a:t>語文中心</a:t>
                      </a:r>
                      <a:endParaRPr lang="zh-TW" altLang="en-US" sz="18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009" marR="9009" marT="9009" marB="0" anchor="ctr">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28</a:t>
                      </a:r>
                    </a:p>
                  </a:txBody>
                  <a:tcPr marL="9525" marR="9525" marT="9525" marB="0" anchor="b">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291</a:t>
                      </a:r>
                    </a:p>
                  </a:txBody>
                  <a:tcPr marL="9525" marR="9525" marT="9525" marB="0" anchor="b">
                    <a:noFill/>
                  </a:tcPr>
                </a:tc>
                <a:extLst>
                  <a:ext uri="{0D108BD9-81ED-4DB2-BD59-A6C34878D82A}">
                    <a16:rowId xmlns:a16="http://schemas.microsoft.com/office/drawing/2014/main" xmlns="" val="1852846960"/>
                  </a:ext>
                </a:extLst>
              </a:tr>
              <a:tr h="277419">
                <a:tc>
                  <a:txBody>
                    <a:bodyPr/>
                    <a:lstStyle/>
                    <a:p>
                      <a:pPr algn="l" fontAlgn="ctr"/>
                      <a:r>
                        <a:rPr lang="zh-TW" altLang="en-US" sz="1800" u="none" strike="noStrike" dirty="0">
                          <a:effectLst/>
                        </a:rPr>
                        <a:t>體育室</a:t>
                      </a:r>
                      <a:endParaRPr lang="zh-TW" altLang="en-US" sz="1800" b="0" i="0" u="none" strike="noStrike" dirty="0">
                        <a:solidFill>
                          <a:srgbClr val="000000"/>
                        </a:solidFill>
                        <a:effectLst/>
                        <a:latin typeface="新細明體" panose="02020500000000000000" pitchFamily="18" charset="-120"/>
                        <a:ea typeface="新細明體" panose="02020500000000000000" pitchFamily="18" charset="-120"/>
                      </a:endParaRPr>
                    </a:p>
                  </a:txBody>
                  <a:tcPr marL="9009" marR="9009" marT="9009" marB="0" anchor="ctr">
                    <a:noFill/>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27</a:t>
                      </a:r>
                    </a:p>
                  </a:txBody>
                  <a:tcPr marL="9525" marR="9525" marT="9525" marB="0" anchor="b">
                    <a:noFill/>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98</a:t>
                      </a:r>
                    </a:p>
                  </a:txBody>
                  <a:tcPr marL="9525" marR="9525" marT="9525" marB="0" anchor="b">
                    <a:noFill/>
                  </a:tcPr>
                </a:tc>
                <a:extLst>
                  <a:ext uri="{0D108BD9-81ED-4DB2-BD59-A6C34878D82A}">
                    <a16:rowId xmlns:a16="http://schemas.microsoft.com/office/drawing/2014/main" xmlns="" val="2832471688"/>
                  </a:ext>
                </a:extLst>
              </a:tr>
            </a:tbl>
          </a:graphicData>
        </a:graphic>
      </p:graphicFrame>
      <p:sp>
        <p:nvSpPr>
          <p:cNvPr id="6" name="矩形 5"/>
          <p:cNvSpPr/>
          <p:nvPr/>
        </p:nvSpPr>
        <p:spPr>
          <a:xfrm>
            <a:off x="1841803" y="98787"/>
            <a:ext cx="8121534" cy="646331"/>
          </a:xfrm>
          <a:prstGeom prst="rect">
            <a:avLst/>
          </a:prstGeom>
        </p:spPr>
        <p:txBody>
          <a:bodyPr wrap="square">
            <a:spAutoFit/>
          </a:bodyPr>
          <a:lstStyle/>
          <a:p>
            <a:pPr algn="ctr"/>
            <a:r>
              <a:rPr lang="zh-TW" altLang="en-US" sz="3600" b="1" dirty="0"/>
              <a:t>各行政單位單位調查人數彙整</a:t>
            </a:r>
          </a:p>
        </p:txBody>
      </p:sp>
      <p:sp>
        <p:nvSpPr>
          <p:cNvPr id="7" name="文字方塊 6"/>
          <p:cNvSpPr txBox="1"/>
          <p:nvPr/>
        </p:nvSpPr>
        <p:spPr>
          <a:xfrm>
            <a:off x="7905162" y="1147354"/>
            <a:ext cx="4039188" cy="5019387"/>
          </a:xfrm>
          <a:prstGeom prst="rect">
            <a:avLst/>
          </a:prstGeom>
          <a:noFill/>
        </p:spPr>
        <p:txBody>
          <a:bodyPr wrap="square" rtlCol="0">
            <a:spAutoFit/>
          </a:bodyPr>
          <a:lstStyle/>
          <a:p>
            <a:pPr>
              <a:lnSpc>
                <a:spcPct val="150000"/>
              </a:lnSpc>
            </a:pPr>
            <a:r>
              <a:rPr lang="zh-TW" altLang="en-US" sz="2400" b="1" dirty="0">
                <a:solidFill>
                  <a:srgbClr val="00B0F0"/>
                </a:solidFill>
              </a:rPr>
              <a:t>*學生填答最多份單位</a:t>
            </a:r>
            <a:r>
              <a:rPr lang="zh-TW" altLang="en-US" sz="2400" b="1" dirty="0" smtClean="0">
                <a:solidFill>
                  <a:srgbClr val="00B0F0"/>
                </a:solidFill>
              </a:rPr>
              <a:t>為：</a:t>
            </a:r>
            <a:endParaRPr lang="en-US" altLang="zh-TW" sz="2400" b="1" dirty="0" smtClean="0">
              <a:solidFill>
                <a:srgbClr val="00B0F0"/>
              </a:solidFill>
            </a:endParaRPr>
          </a:p>
          <a:p>
            <a:pPr>
              <a:lnSpc>
                <a:spcPct val="150000"/>
              </a:lnSpc>
            </a:pPr>
            <a:r>
              <a:rPr lang="zh-TW" altLang="en-US" sz="2400" b="1" dirty="0" smtClean="0">
                <a:solidFill>
                  <a:srgbClr val="00B0F0"/>
                </a:solidFill>
              </a:rPr>
              <a:t>教務處 </a:t>
            </a:r>
            <a:r>
              <a:rPr lang="en-US" altLang="zh-TW" sz="2400" b="1" dirty="0">
                <a:solidFill>
                  <a:srgbClr val="00B0F0"/>
                </a:solidFill>
              </a:rPr>
              <a:t>556</a:t>
            </a:r>
          </a:p>
          <a:p>
            <a:pPr>
              <a:lnSpc>
                <a:spcPct val="150000"/>
              </a:lnSpc>
            </a:pPr>
            <a:r>
              <a:rPr lang="zh-TW" altLang="en-US" sz="2400" b="1" dirty="0" smtClean="0">
                <a:solidFill>
                  <a:srgbClr val="00B0F0"/>
                </a:solidFill>
              </a:rPr>
              <a:t>圖書館</a:t>
            </a:r>
            <a:r>
              <a:rPr lang="en-US" altLang="zh-TW" sz="2400" b="1" dirty="0" smtClean="0">
                <a:solidFill>
                  <a:srgbClr val="00B0F0"/>
                </a:solidFill>
              </a:rPr>
              <a:t>552</a:t>
            </a:r>
          </a:p>
          <a:p>
            <a:pPr>
              <a:lnSpc>
                <a:spcPct val="150000"/>
              </a:lnSpc>
            </a:pPr>
            <a:endParaRPr lang="en-US" altLang="zh-TW" sz="2400" b="1" dirty="0">
              <a:solidFill>
                <a:srgbClr val="00B0F0"/>
              </a:solidFill>
            </a:endParaRPr>
          </a:p>
          <a:p>
            <a:pPr>
              <a:lnSpc>
                <a:spcPct val="150000"/>
              </a:lnSpc>
            </a:pPr>
            <a:endParaRPr lang="en-US" altLang="zh-TW" sz="2400" b="1" dirty="0" smtClean="0">
              <a:solidFill>
                <a:srgbClr val="00B0F0"/>
              </a:solidFill>
            </a:endParaRPr>
          </a:p>
          <a:p>
            <a:pPr>
              <a:lnSpc>
                <a:spcPct val="150000"/>
              </a:lnSpc>
            </a:pPr>
            <a:endParaRPr lang="en-US" altLang="zh-TW" sz="2400" b="1" dirty="0">
              <a:solidFill>
                <a:srgbClr val="00B0F0"/>
              </a:solidFill>
            </a:endParaRPr>
          </a:p>
          <a:p>
            <a:pPr>
              <a:lnSpc>
                <a:spcPct val="150000"/>
              </a:lnSpc>
            </a:pPr>
            <a:r>
              <a:rPr lang="zh-TW" altLang="en-US" sz="2400" b="1" dirty="0">
                <a:solidFill>
                  <a:srgbClr val="FF0000"/>
                </a:solidFill>
              </a:rPr>
              <a:t>*教職員填答最多份單位</a:t>
            </a:r>
            <a:r>
              <a:rPr lang="zh-TW" altLang="en-US" sz="2400" b="1" dirty="0" smtClean="0">
                <a:solidFill>
                  <a:srgbClr val="FF0000"/>
                </a:solidFill>
              </a:rPr>
              <a:t>為：</a:t>
            </a:r>
            <a:endParaRPr lang="en-US" altLang="zh-TW" sz="2400" b="1" dirty="0" smtClean="0">
              <a:solidFill>
                <a:srgbClr val="FF0000"/>
              </a:solidFill>
            </a:endParaRPr>
          </a:p>
          <a:p>
            <a:pPr>
              <a:lnSpc>
                <a:spcPct val="150000"/>
              </a:lnSpc>
            </a:pPr>
            <a:r>
              <a:rPr lang="zh-TW" altLang="en-US" sz="2400" b="1" dirty="0" smtClean="0">
                <a:solidFill>
                  <a:srgbClr val="FF0000"/>
                </a:solidFill>
              </a:rPr>
              <a:t>總務處</a:t>
            </a:r>
            <a:r>
              <a:rPr lang="en-US" altLang="zh-TW" sz="2400" b="1" dirty="0" smtClean="0">
                <a:solidFill>
                  <a:srgbClr val="FF0000"/>
                </a:solidFill>
              </a:rPr>
              <a:t>106</a:t>
            </a:r>
          </a:p>
          <a:p>
            <a:pPr>
              <a:lnSpc>
                <a:spcPct val="150000"/>
              </a:lnSpc>
            </a:pPr>
            <a:r>
              <a:rPr lang="zh-TW" altLang="en-US" sz="2400" b="1" dirty="0" smtClean="0">
                <a:solidFill>
                  <a:srgbClr val="FF0000"/>
                </a:solidFill>
              </a:rPr>
              <a:t>教務處</a:t>
            </a:r>
            <a:r>
              <a:rPr lang="en-US" altLang="zh-TW" sz="2400" b="1" dirty="0">
                <a:solidFill>
                  <a:srgbClr val="FF0000"/>
                </a:solidFill>
              </a:rPr>
              <a:t>96</a:t>
            </a:r>
            <a:endParaRPr lang="zh-TW" altLang="en-US" sz="2400" b="1" dirty="0">
              <a:solidFill>
                <a:srgbClr val="FF0000"/>
              </a:solidFill>
            </a:endParaRPr>
          </a:p>
        </p:txBody>
      </p:sp>
    </p:spTree>
    <p:extLst>
      <p:ext uri="{BB962C8B-B14F-4D97-AF65-F5344CB8AC3E}">
        <p14:creationId xmlns:p14="http://schemas.microsoft.com/office/powerpoint/2010/main" val="3151421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0496550" cy="1015663"/>
          </a:xfrm>
          <a:prstGeom prst="rect">
            <a:avLst/>
          </a:prstGeom>
        </p:spPr>
        <p:txBody>
          <a:bodyPr wrap="square">
            <a:spAutoFit/>
          </a:bodyPr>
          <a:lstStyle/>
          <a:p>
            <a:pPr algn="r"/>
            <a:r>
              <a:rPr lang="zh-TW" altLang="en-US" sz="4000" b="1" dirty="0"/>
              <a:t>各單位專業服務問卷題項信、效度</a:t>
            </a:r>
            <a:endParaRPr lang="en-US" altLang="zh-TW" sz="4000" b="1" dirty="0"/>
          </a:p>
          <a:p>
            <a:pPr algn="r"/>
            <a:r>
              <a:rPr lang="en-US" altLang="zh-TW" sz="2000" b="1" dirty="0">
                <a:solidFill>
                  <a:srgbClr val="FF0000"/>
                </a:solidFill>
              </a:rPr>
              <a:t>(</a:t>
            </a:r>
            <a:r>
              <a:rPr lang="zh-TW" altLang="en-US" sz="2000" b="1" dirty="0">
                <a:solidFill>
                  <a:srgbClr val="FF0000"/>
                </a:solidFill>
              </a:rPr>
              <a:t>受訪對象教職員</a:t>
            </a:r>
            <a:r>
              <a:rPr lang="en-US" altLang="zh-TW" sz="2000" b="1" dirty="0">
                <a:solidFill>
                  <a:srgbClr val="FF0000"/>
                </a:solidFill>
              </a:rPr>
              <a:t>)</a:t>
            </a:r>
            <a:endParaRPr lang="zh-TW" altLang="en-US" sz="4000" b="1" dirty="0"/>
          </a:p>
        </p:txBody>
      </p:sp>
      <p:graphicFrame>
        <p:nvGraphicFramePr>
          <p:cNvPr id="4" name="表格 3"/>
          <p:cNvGraphicFramePr>
            <a:graphicFrameLocks noGrp="1"/>
          </p:cNvGraphicFramePr>
          <p:nvPr>
            <p:extLst>
              <p:ext uri="{D42A27DB-BD31-4B8C-83A1-F6EECF244321}">
                <p14:modId xmlns:p14="http://schemas.microsoft.com/office/powerpoint/2010/main" val="2980306594"/>
              </p:ext>
            </p:extLst>
          </p:nvPr>
        </p:nvGraphicFramePr>
        <p:xfrm>
          <a:off x="1264843" y="1015663"/>
          <a:ext cx="10191750" cy="5187551"/>
        </p:xfrm>
        <a:graphic>
          <a:graphicData uri="http://schemas.openxmlformats.org/drawingml/2006/table">
            <a:tbl>
              <a:tblPr/>
              <a:tblGrid>
                <a:gridCol w="3643872">
                  <a:extLst>
                    <a:ext uri="{9D8B030D-6E8A-4147-A177-3AD203B41FA5}">
                      <a16:colId xmlns:a16="http://schemas.microsoft.com/office/drawing/2014/main" xmlns="" val="20000"/>
                    </a:ext>
                  </a:extLst>
                </a:gridCol>
                <a:gridCol w="2182626">
                  <a:extLst>
                    <a:ext uri="{9D8B030D-6E8A-4147-A177-3AD203B41FA5}">
                      <a16:colId xmlns:a16="http://schemas.microsoft.com/office/drawing/2014/main" xmlns="" val="20001"/>
                    </a:ext>
                  </a:extLst>
                </a:gridCol>
                <a:gridCol w="2182626">
                  <a:extLst>
                    <a:ext uri="{9D8B030D-6E8A-4147-A177-3AD203B41FA5}">
                      <a16:colId xmlns:a16="http://schemas.microsoft.com/office/drawing/2014/main" xmlns="" val="20002"/>
                    </a:ext>
                  </a:extLst>
                </a:gridCol>
                <a:gridCol w="2182626">
                  <a:extLst>
                    <a:ext uri="{9D8B030D-6E8A-4147-A177-3AD203B41FA5}">
                      <a16:colId xmlns:a16="http://schemas.microsoft.com/office/drawing/2014/main" xmlns="" val="20003"/>
                    </a:ext>
                  </a:extLst>
                </a:gridCol>
              </a:tblGrid>
              <a:tr h="420156">
                <a:tc>
                  <a:txBody>
                    <a:bodyPr/>
                    <a:lstStyle/>
                    <a:p>
                      <a:pPr algn="ctr"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單位</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平均變異萃取</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組合信度</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600" b="0" i="0" u="none" strike="noStrike" dirty="0">
                          <a:solidFill>
                            <a:srgbClr val="000000"/>
                          </a:solidFill>
                          <a:effectLst/>
                          <a:latin typeface="新細明體" panose="02020500000000000000" pitchFamily="18" charset="-120"/>
                          <a:ea typeface="新細明體" panose="02020500000000000000" pitchFamily="18" charset="-120"/>
                        </a:rPr>
                        <a:t>Cronbach's Alpha</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xmlns="" val="10000"/>
                  </a:ext>
                </a:extLst>
              </a:tr>
              <a:tr h="280435">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教務處專業服務共</a:t>
                      </a:r>
                      <a:r>
                        <a:rPr lang="en-US" altLang="zh-TW" sz="1600" b="0" i="0" u="none" strike="noStrike" dirty="0">
                          <a:solidFill>
                            <a:srgbClr val="000000"/>
                          </a:solidFill>
                          <a:effectLst/>
                          <a:latin typeface="新細明體" panose="02020500000000000000" pitchFamily="18" charset="-120"/>
                          <a:ea typeface="新細明體" panose="02020500000000000000" pitchFamily="18" charset="-120"/>
                        </a:rPr>
                        <a:t>6</a:t>
                      </a: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題</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1700" b="0" i="0" u="none" strike="noStrike" dirty="0" smtClean="0">
                          <a:solidFill>
                            <a:srgbClr val="FF0000"/>
                          </a:solidFill>
                          <a:effectLst/>
                          <a:latin typeface="Times New Roman" panose="02020603050405020304" pitchFamily="18" charset="0"/>
                          <a:cs typeface="Times New Roman" panose="02020603050405020304" pitchFamily="18" charset="0"/>
                        </a:rPr>
                        <a:t>0.714</a:t>
                      </a:r>
                      <a:r>
                        <a:rPr lang="zh-TW" altLang="en-US" sz="1700" b="0" i="0" u="none" strike="noStrike" dirty="0" smtClean="0">
                          <a:solidFill>
                            <a:srgbClr val="FF0000"/>
                          </a:solidFill>
                          <a:effectLst/>
                          <a:latin typeface="Times New Roman" panose="02020603050405020304" pitchFamily="18" charset="0"/>
                          <a:cs typeface="Times New Roman" panose="02020603050405020304" pitchFamily="18" charset="0"/>
                        </a:rPr>
                        <a:t>最低</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1700" b="0" i="0" u="none" strike="noStrike" dirty="0" smtClean="0">
                          <a:solidFill>
                            <a:srgbClr val="FF0000"/>
                          </a:solidFill>
                          <a:effectLst/>
                          <a:latin typeface="Times New Roman" panose="02020603050405020304" pitchFamily="18" charset="0"/>
                          <a:cs typeface="Times New Roman" panose="02020603050405020304" pitchFamily="18" charset="0"/>
                        </a:rPr>
                        <a:t>0.937</a:t>
                      </a:r>
                      <a:r>
                        <a:rPr lang="zh-TW" altLang="en-US" sz="1700" b="0" i="0" u="none" strike="noStrike" dirty="0" smtClean="0">
                          <a:solidFill>
                            <a:srgbClr val="FF0000"/>
                          </a:solidFill>
                          <a:effectLst/>
                          <a:latin typeface="Times New Roman" panose="02020603050405020304" pitchFamily="18" charset="0"/>
                          <a:cs typeface="Times New Roman" panose="02020603050405020304" pitchFamily="18" charset="0"/>
                        </a:rPr>
                        <a:t>最低</a:t>
                      </a:r>
                      <a:endParaRPr lang="en-US" altLang="zh-TW" sz="1700" b="0" i="0" u="none" strike="noStrike" dirty="0" smtClean="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altLang="zh-TW" sz="1700" b="0" i="0" u="none" strike="noStrike" dirty="0" smtClean="0">
                          <a:solidFill>
                            <a:srgbClr val="FF0000"/>
                          </a:solidFill>
                          <a:effectLst/>
                          <a:latin typeface="Times New Roman" panose="02020603050405020304" pitchFamily="18" charset="0"/>
                          <a:cs typeface="Times New Roman" panose="02020603050405020304" pitchFamily="18" charset="0"/>
                        </a:rPr>
                        <a:t>0.937</a:t>
                      </a:r>
                      <a:r>
                        <a:rPr lang="zh-TW" altLang="en-US" sz="1700" b="0" i="0" u="none" strike="noStrike" dirty="0" smtClean="0">
                          <a:solidFill>
                            <a:srgbClr val="FF0000"/>
                          </a:solidFill>
                          <a:effectLst/>
                          <a:latin typeface="Times New Roman" panose="02020603050405020304" pitchFamily="18" charset="0"/>
                          <a:cs typeface="Times New Roman" panose="02020603050405020304" pitchFamily="18" charset="0"/>
                        </a:rPr>
                        <a:t>　最低</a:t>
                      </a:r>
                      <a:endParaRPr lang="en-US" altLang="zh-TW" sz="17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280435">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學生事務處專業服務共</a:t>
                      </a:r>
                      <a:r>
                        <a:rPr lang="en-US" altLang="zh-TW" sz="1600" b="0" i="0" u="none" strike="noStrike" dirty="0">
                          <a:solidFill>
                            <a:srgbClr val="000000"/>
                          </a:solidFill>
                          <a:effectLst/>
                          <a:latin typeface="新細明體" panose="02020500000000000000" pitchFamily="18" charset="-120"/>
                          <a:ea typeface="新細明體" panose="02020500000000000000" pitchFamily="18" charset="-120"/>
                        </a:rPr>
                        <a:t>11</a:t>
                      </a: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題</a:t>
                      </a:r>
                    </a:p>
                  </a:txBody>
                  <a:tcPr marL="9525" marR="9525" marT="9525" marB="0" anchor="ctr">
                    <a:lnL>
                      <a:noFill/>
                    </a:lnL>
                    <a:lnR>
                      <a:noFill/>
                    </a:lnR>
                    <a:lnT>
                      <a:noFill/>
                    </a:lnT>
                    <a:lnB>
                      <a:noFill/>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0.674</a:t>
                      </a:r>
                    </a:p>
                  </a:txBody>
                  <a:tcPr marL="9525" marR="9525" marT="9525" marB="0" anchor="ctr">
                    <a:lnL>
                      <a:noFill/>
                    </a:lnL>
                    <a:lnR>
                      <a:noFill/>
                    </a:lnR>
                    <a:lnT>
                      <a:noFill/>
                    </a:lnT>
                    <a:lnB>
                      <a:noFill/>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0.958</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0.956</a:t>
                      </a:r>
                    </a:p>
                  </a:txBody>
                  <a:tcPr marL="9525" marR="9525" marT="9525" marB="0" anchor="ctr">
                    <a:lnL>
                      <a:noFill/>
                    </a:lnL>
                    <a:lnR>
                      <a:noFill/>
                    </a:lnR>
                    <a:lnT>
                      <a:noFill/>
                    </a:lnT>
                    <a:lnB>
                      <a:noFill/>
                    </a:lnB>
                  </a:tcPr>
                </a:tc>
                <a:extLst>
                  <a:ext uri="{0D108BD9-81ED-4DB2-BD59-A6C34878D82A}">
                    <a16:rowId xmlns:a16="http://schemas.microsoft.com/office/drawing/2014/main" xmlns="" val="10002"/>
                  </a:ext>
                </a:extLst>
              </a:tr>
              <a:tr h="280435">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總務處專業服務共</a:t>
                      </a:r>
                      <a:r>
                        <a:rPr lang="en-US" altLang="zh-TW" sz="1600" b="0" i="0" u="none" strike="noStrike" dirty="0">
                          <a:solidFill>
                            <a:srgbClr val="000000"/>
                          </a:solidFill>
                          <a:effectLst/>
                          <a:latin typeface="新細明體" panose="02020500000000000000" pitchFamily="18" charset="-120"/>
                          <a:ea typeface="新細明體" panose="02020500000000000000" pitchFamily="18" charset="-120"/>
                        </a:rPr>
                        <a:t>12</a:t>
                      </a: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題</a:t>
                      </a:r>
                    </a:p>
                  </a:txBody>
                  <a:tcPr marL="9525" marR="9525" marT="9525" marB="0" anchor="ctr">
                    <a:lnL>
                      <a:noFill/>
                    </a:lnL>
                    <a:lnR>
                      <a:noFill/>
                    </a:lnR>
                    <a:lnT>
                      <a:noFill/>
                    </a:lnT>
                    <a:lnB>
                      <a:noFill/>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0.579</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0.943</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0.94</a:t>
                      </a:r>
                    </a:p>
                  </a:txBody>
                  <a:tcPr marL="9525" marR="9525" marT="9525" marB="0" anchor="ctr">
                    <a:lnL>
                      <a:noFill/>
                    </a:lnL>
                    <a:lnR>
                      <a:noFill/>
                    </a:lnR>
                    <a:lnT>
                      <a:noFill/>
                    </a:lnT>
                    <a:lnB>
                      <a:noFill/>
                    </a:lnB>
                  </a:tcPr>
                </a:tc>
                <a:extLst>
                  <a:ext uri="{0D108BD9-81ED-4DB2-BD59-A6C34878D82A}">
                    <a16:rowId xmlns:a16="http://schemas.microsoft.com/office/drawing/2014/main" xmlns="" val="10003"/>
                  </a:ext>
                </a:extLst>
              </a:tr>
              <a:tr h="280435">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秘書室專業服務共</a:t>
                      </a:r>
                      <a:r>
                        <a:rPr lang="en-US" altLang="zh-TW" sz="1600" b="0" i="0" u="none" strike="noStrike" dirty="0">
                          <a:solidFill>
                            <a:srgbClr val="000000"/>
                          </a:solidFill>
                          <a:effectLst/>
                          <a:latin typeface="新細明體" panose="02020500000000000000" pitchFamily="18" charset="-120"/>
                          <a:ea typeface="新細明體" panose="02020500000000000000" pitchFamily="18" charset="-120"/>
                        </a:rPr>
                        <a:t>7</a:t>
                      </a: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題</a:t>
                      </a:r>
                    </a:p>
                  </a:txBody>
                  <a:tcPr marL="9525" marR="9525" marT="9525" marB="0" anchor="ctr">
                    <a:lnL>
                      <a:noFill/>
                    </a:lnL>
                    <a:lnR>
                      <a:noFill/>
                    </a:lnR>
                    <a:lnT>
                      <a:noFill/>
                    </a:lnT>
                    <a:lnB>
                      <a:noFill/>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0.737</a:t>
                      </a:r>
                    </a:p>
                  </a:txBody>
                  <a:tcPr marL="9525" marR="9525" marT="9525" marB="0" anchor="ctr">
                    <a:lnL>
                      <a:noFill/>
                    </a:lnL>
                    <a:lnR>
                      <a:noFill/>
                    </a:lnR>
                    <a:lnT>
                      <a:noFill/>
                    </a:lnT>
                    <a:lnB>
                      <a:noFill/>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0.951</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0.948</a:t>
                      </a:r>
                    </a:p>
                  </a:txBody>
                  <a:tcPr marL="9525" marR="9525" marT="9525" marB="0" anchor="ctr">
                    <a:lnL>
                      <a:noFill/>
                    </a:lnL>
                    <a:lnR>
                      <a:noFill/>
                    </a:lnR>
                    <a:lnT>
                      <a:noFill/>
                    </a:lnT>
                    <a:lnB>
                      <a:noFill/>
                    </a:lnB>
                  </a:tcPr>
                </a:tc>
                <a:extLst>
                  <a:ext uri="{0D108BD9-81ED-4DB2-BD59-A6C34878D82A}">
                    <a16:rowId xmlns:a16="http://schemas.microsoft.com/office/drawing/2014/main" xmlns="" val="10004"/>
                  </a:ext>
                </a:extLst>
              </a:tr>
              <a:tr h="280435">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教資中心專業服務共</a:t>
                      </a:r>
                      <a:r>
                        <a:rPr lang="en-US" altLang="zh-TW" sz="1600" b="0" i="0" u="none" strike="noStrike" dirty="0">
                          <a:solidFill>
                            <a:srgbClr val="000000"/>
                          </a:solidFill>
                          <a:effectLst/>
                          <a:latin typeface="新細明體" panose="02020500000000000000" pitchFamily="18" charset="-120"/>
                          <a:ea typeface="新細明體" panose="02020500000000000000" pitchFamily="18" charset="-120"/>
                        </a:rPr>
                        <a:t>7</a:t>
                      </a: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題</a:t>
                      </a:r>
                    </a:p>
                  </a:txBody>
                  <a:tcPr marL="9525" marR="9525" marT="9525" marB="0" anchor="ctr">
                    <a:lnL>
                      <a:noFill/>
                    </a:lnL>
                    <a:lnR>
                      <a:noFill/>
                    </a:lnR>
                    <a:lnT>
                      <a:noFill/>
                    </a:lnT>
                    <a:lnB>
                      <a:noFill/>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0.824</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0.97</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0.97</a:t>
                      </a:r>
                    </a:p>
                  </a:txBody>
                  <a:tcPr marL="9525" marR="9525" marT="9525" marB="0" anchor="ctr">
                    <a:lnL>
                      <a:noFill/>
                    </a:lnL>
                    <a:lnR>
                      <a:noFill/>
                    </a:lnR>
                    <a:lnT>
                      <a:noFill/>
                    </a:lnT>
                    <a:lnB>
                      <a:noFill/>
                    </a:lnB>
                  </a:tcPr>
                </a:tc>
                <a:extLst>
                  <a:ext uri="{0D108BD9-81ED-4DB2-BD59-A6C34878D82A}">
                    <a16:rowId xmlns:a16="http://schemas.microsoft.com/office/drawing/2014/main" xmlns="" val="10005"/>
                  </a:ext>
                </a:extLst>
              </a:tr>
              <a:tr h="280435">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人事室專業服務共</a:t>
                      </a:r>
                      <a:r>
                        <a:rPr lang="en-US" altLang="zh-TW" sz="1600" b="0" i="0" u="none" strike="noStrike" dirty="0">
                          <a:solidFill>
                            <a:srgbClr val="000000"/>
                          </a:solidFill>
                          <a:effectLst/>
                          <a:latin typeface="新細明體" panose="02020500000000000000" pitchFamily="18" charset="-120"/>
                          <a:ea typeface="新細明體" panose="02020500000000000000" pitchFamily="18" charset="-120"/>
                        </a:rPr>
                        <a:t>7</a:t>
                      </a: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題</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0.716</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0.946</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0.945</a:t>
                      </a:r>
                    </a:p>
                  </a:txBody>
                  <a:tcPr marL="9525" marR="9525" marT="9525" marB="0" anchor="ctr">
                    <a:lnL>
                      <a:noFill/>
                    </a:lnL>
                    <a:lnR>
                      <a:noFill/>
                    </a:lnR>
                    <a:lnT>
                      <a:noFill/>
                    </a:lnT>
                    <a:lnB>
                      <a:noFill/>
                    </a:lnB>
                  </a:tcPr>
                </a:tc>
                <a:extLst>
                  <a:ext uri="{0D108BD9-81ED-4DB2-BD59-A6C34878D82A}">
                    <a16:rowId xmlns:a16="http://schemas.microsoft.com/office/drawing/2014/main" xmlns="" val="10006"/>
                  </a:ext>
                </a:extLst>
              </a:tr>
              <a:tr h="280435">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會計室專業服務共</a:t>
                      </a:r>
                      <a:r>
                        <a:rPr lang="en-US" altLang="zh-TW" sz="1600" b="0" i="0" u="none" strike="noStrike" dirty="0">
                          <a:solidFill>
                            <a:srgbClr val="000000"/>
                          </a:solidFill>
                          <a:effectLst/>
                          <a:latin typeface="新細明體" panose="02020500000000000000" pitchFamily="18" charset="-120"/>
                          <a:ea typeface="新細明體" panose="02020500000000000000" pitchFamily="18" charset="-120"/>
                        </a:rPr>
                        <a:t>6</a:t>
                      </a: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題</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0.74</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0.945</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0.944</a:t>
                      </a:r>
                    </a:p>
                  </a:txBody>
                  <a:tcPr marL="9525" marR="9525" marT="9525" marB="0" anchor="ctr">
                    <a:lnL>
                      <a:noFill/>
                    </a:lnL>
                    <a:lnR>
                      <a:noFill/>
                    </a:lnR>
                    <a:lnT>
                      <a:noFill/>
                    </a:lnT>
                    <a:lnB>
                      <a:noFill/>
                    </a:lnB>
                  </a:tcPr>
                </a:tc>
                <a:extLst>
                  <a:ext uri="{0D108BD9-81ED-4DB2-BD59-A6C34878D82A}">
                    <a16:rowId xmlns:a16="http://schemas.microsoft.com/office/drawing/2014/main" xmlns="" val="10007"/>
                  </a:ext>
                </a:extLst>
              </a:tr>
              <a:tr h="280435">
                <a:tc>
                  <a:txBody>
                    <a:bodyPr/>
                    <a:lstStyle/>
                    <a:p>
                      <a:pPr algn="l" fontAlgn="ct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研究發展處專業服務共</a:t>
                      </a:r>
                      <a:r>
                        <a:rPr lang="en-US" altLang="zh-TW" sz="1600" b="0" i="0" u="none" strike="noStrike">
                          <a:solidFill>
                            <a:srgbClr val="000000"/>
                          </a:solidFill>
                          <a:effectLst/>
                          <a:latin typeface="新細明體" panose="02020500000000000000" pitchFamily="18" charset="-120"/>
                          <a:ea typeface="新細明體" panose="02020500000000000000" pitchFamily="18" charset="-120"/>
                        </a:rPr>
                        <a:t>7</a:t>
                      </a: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題</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0.846</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0.975</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0.974</a:t>
                      </a:r>
                    </a:p>
                  </a:txBody>
                  <a:tcPr marL="9525" marR="9525" marT="9525" marB="0" anchor="ctr">
                    <a:lnL>
                      <a:noFill/>
                    </a:lnL>
                    <a:lnR>
                      <a:noFill/>
                    </a:lnR>
                    <a:lnT>
                      <a:noFill/>
                    </a:lnT>
                    <a:lnB>
                      <a:noFill/>
                    </a:lnB>
                  </a:tcPr>
                </a:tc>
                <a:extLst>
                  <a:ext uri="{0D108BD9-81ED-4DB2-BD59-A6C34878D82A}">
                    <a16:rowId xmlns:a16="http://schemas.microsoft.com/office/drawing/2014/main" xmlns="" val="10008"/>
                  </a:ext>
                </a:extLst>
              </a:tr>
              <a:tr h="280435">
                <a:tc>
                  <a:txBody>
                    <a:bodyPr/>
                    <a:lstStyle/>
                    <a:p>
                      <a:pPr algn="l" fontAlgn="ct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國際及兩岸事務處專業服務共</a:t>
                      </a:r>
                      <a:r>
                        <a:rPr lang="en-US" altLang="zh-TW" sz="1600" b="0" i="0" u="none" strike="noStrike">
                          <a:solidFill>
                            <a:srgbClr val="000000"/>
                          </a:solidFill>
                          <a:effectLst/>
                          <a:latin typeface="新細明體" panose="02020500000000000000" pitchFamily="18" charset="-120"/>
                          <a:ea typeface="新細明體" panose="02020500000000000000" pitchFamily="18" charset="-120"/>
                        </a:rPr>
                        <a:t>7</a:t>
                      </a: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題</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0.742</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0.952</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0.956</a:t>
                      </a:r>
                    </a:p>
                  </a:txBody>
                  <a:tcPr marL="9525" marR="9525" marT="9525" marB="0" anchor="ctr">
                    <a:lnL>
                      <a:noFill/>
                    </a:lnL>
                    <a:lnR>
                      <a:noFill/>
                    </a:lnR>
                    <a:lnT>
                      <a:noFill/>
                    </a:lnT>
                    <a:lnB>
                      <a:noFill/>
                    </a:lnB>
                  </a:tcPr>
                </a:tc>
                <a:extLst>
                  <a:ext uri="{0D108BD9-81ED-4DB2-BD59-A6C34878D82A}">
                    <a16:rowId xmlns:a16="http://schemas.microsoft.com/office/drawing/2014/main" xmlns="" val="10009"/>
                  </a:ext>
                </a:extLst>
              </a:tr>
              <a:tr h="280435">
                <a:tc>
                  <a:txBody>
                    <a:bodyPr/>
                    <a:lstStyle/>
                    <a:p>
                      <a:pPr algn="l" fontAlgn="ct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進修部專業服務共</a:t>
                      </a:r>
                      <a:r>
                        <a:rPr lang="en-US" altLang="zh-TW" sz="1600" b="0" i="0" u="none" strike="noStrike">
                          <a:solidFill>
                            <a:srgbClr val="000000"/>
                          </a:solidFill>
                          <a:effectLst/>
                          <a:latin typeface="新細明體" panose="02020500000000000000" pitchFamily="18" charset="-120"/>
                          <a:ea typeface="新細明體" panose="02020500000000000000" pitchFamily="18" charset="-120"/>
                        </a:rPr>
                        <a:t>8</a:t>
                      </a: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題</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0.87</a:t>
                      </a:r>
                    </a:p>
                  </a:txBody>
                  <a:tcPr marL="9525" marR="9525" marT="9525" marB="0" anchor="ctr">
                    <a:lnL>
                      <a:noFill/>
                    </a:lnL>
                    <a:lnR>
                      <a:noFill/>
                    </a:lnR>
                    <a:lnT>
                      <a:noFill/>
                    </a:lnT>
                    <a:lnB>
                      <a:noFill/>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0.982</a:t>
                      </a:r>
                    </a:p>
                  </a:txBody>
                  <a:tcPr marL="9525" marR="9525" marT="9525" marB="0" anchor="ctr">
                    <a:lnL>
                      <a:noFill/>
                    </a:lnL>
                    <a:lnR>
                      <a:noFill/>
                    </a:lnR>
                    <a:lnT>
                      <a:noFill/>
                    </a:lnT>
                    <a:lnB>
                      <a:noFill/>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1700" b="0" i="0" u="none" strike="noStrike" dirty="0" smtClean="0">
                          <a:solidFill>
                            <a:srgbClr val="0070C0"/>
                          </a:solidFill>
                          <a:effectLst/>
                          <a:latin typeface="Times New Roman" panose="02020603050405020304" pitchFamily="18" charset="0"/>
                          <a:cs typeface="Times New Roman" panose="02020603050405020304" pitchFamily="18" charset="0"/>
                        </a:rPr>
                        <a:t>0.982</a:t>
                      </a:r>
                      <a:r>
                        <a:rPr lang="zh-TW" altLang="en-US" sz="1700" b="0" i="0" u="none" strike="noStrike" dirty="0" smtClean="0">
                          <a:solidFill>
                            <a:srgbClr val="0070C0"/>
                          </a:solidFill>
                          <a:effectLst/>
                          <a:latin typeface="Times New Roman" panose="02020603050405020304" pitchFamily="18" charset="0"/>
                          <a:cs typeface="Times New Roman" panose="02020603050405020304" pitchFamily="18" charset="0"/>
                        </a:rPr>
                        <a:t>　最高</a:t>
                      </a:r>
                      <a:endParaRPr lang="en-US" altLang="zh-TW" sz="1700" b="0" i="0" u="none" strike="noStrike" dirty="0" smtClean="0">
                        <a:solidFill>
                          <a:srgbClr val="0070C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xmlns="" val="10010"/>
                  </a:ext>
                </a:extLst>
              </a:tr>
              <a:tr h="280435">
                <a:tc>
                  <a:txBody>
                    <a:bodyPr/>
                    <a:lstStyle/>
                    <a:p>
                      <a:pPr algn="l" fontAlgn="ct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推廣教育中心專業服務共</a:t>
                      </a:r>
                      <a:r>
                        <a:rPr lang="en-US" altLang="zh-TW" sz="1600" b="0" i="0" u="none" strike="noStrike">
                          <a:solidFill>
                            <a:srgbClr val="000000"/>
                          </a:solidFill>
                          <a:effectLst/>
                          <a:latin typeface="新細明體" panose="02020500000000000000" pitchFamily="18" charset="-120"/>
                          <a:ea typeface="新細明體" panose="02020500000000000000" pitchFamily="18" charset="-120"/>
                        </a:rPr>
                        <a:t>7</a:t>
                      </a: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題</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0.864</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0.978</a:t>
                      </a:r>
                    </a:p>
                  </a:txBody>
                  <a:tcPr marL="9525" marR="9525" marT="9525" marB="0" anchor="ctr">
                    <a:lnL>
                      <a:noFill/>
                    </a:lnL>
                    <a:lnR>
                      <a:noFill/>
                    </a:lnR>
                    <a:lnT>
                      <a:noFill/>
                    </a:lnT>
                    <a:lnB>
                      <a:noFill/>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0.977</a:t>
                      </a:r>
                    </a:p>
                  </a:txBody>
                  <a:tcPr marL="9525" marR="9525" marT="9525" marB="0" anchor="ctr">
                    <a:lnL>
                      <a:noFill/>
                    </a:lnL>
                    <a:lnR>
                      <a:noFill/>
                    </a:lnR>
                    <a:lnT>
                      <a:noFill/>
                    </a:lnT>
                    <a:lnB>
                      <a:noFill/>
                    </a:lnB>
                  </a:tcPr>
                </a:tc>
                <a:extLst>
                  <a:ext uri="{0D108BD9-81ED-4DB2-BD59-A6C34878D82A}">
                    <a16:rowId xmlns:a16="http://schemas.microsoft.com/office/drawing/2014/main" xmlns="" val="10011"/>
                  </a:ext>
                </a:extLst>
              </a:tr>
              <a:tr h="280435">
                <a:tc>
                  <a:txBody>
                    <a:bodyPr/>
                    <a:lstStyle/>
                    <a:p>
                      <a:pPr algn="l" fontAlgn="ct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公共事務室專業服務共</a:t>
                      </a:r>
                      <a:r>
                        <a:rPr lang="en-US" altLang="zh-TW" sz="1600" b="0" i="0" u="none" strike="noStrike">
                          <a:solidFill>
                            <a:srgbClr val="000000"/>
                          </a:solidFill>
                          <a:effectLst/>
                          <a:latin typeface="新細明體" panose="02020500000000000000" pitchFamily="18" charset="-120"/>
                          <a:ea typeface="新細明體" panose="02020500000000000000" pitchFamily="18" charset="-120"/>
                        </a:rPr>
                        <a:t>7</a:t>
                      </a: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題</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0.744</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0.953</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0.956</a:t>
                      </a:r>
                    </a:p>
                  </a:txBody>
                  <a:tcPr marL="9525" marR="9525" marT="9525" marB="0" anchor="ctr">
                    <a:lnL>
                      <a:noFill/>
                    </a:lnL>
                    <a:lnR>
                      <a:noFill/>
                    </a:lnR>
                    <a:lnT>
                      <a:noFill/>
                    </a:lnT>
                    <a:lnB>
                      <a:noFill/>
                    </a:lnB>
                  </a:tcPr>
                </a:tc>
                <a:extLst>
                  <a:ext uri="{0D108BD9-81ED-4DB2-BD59-A6C34878D82A}">
                    <a16:rowId xmlns:a16="http://schemas.microsoft.com/office/drawing/2014/main" xmlns="" val="10012"/>
                  </a:ext>
                </a:extLst>
              </a:tr>
              <a:tr h="280435">
                <a:tc>
                  <a:txBody>
                    <a:bodyPr/>
                    <a:lstStyle/>
                    <a:p>
                      <a:pPr algn="l" fontAlgn="ct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電算中心專業服務共</a:t>
                      </a:r>
                      <a:r>
                        <a:rPr lang="en-US" altLang="zh-TW" sz="1600" b="0" i="0" u="none" strike="noStrike">
                          <a:solidFill>
                            <a:srgbClr val="000000"/>
                          </a:solidFill>
                          <a:effectLst/>
                          <a:latin typeface="新細明體" panose="02020500000000000000" pitchFamily="18" charset="-120"/>
                          <a:ea typeface="新細明體" panose="02020500000000000000" pitchFamily="18" charset="-120"/>
                        </a:rPr>
                        <a:t>7</a:t>
                      </a: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題</a:t>
                      </a:r>
                    </a:p>
                  </a:txBody>
                  <a:tcPr marL="9525" marR="9525" marT="9525" marB="0" anchor="ctr">
                    <a:lnL>
                      <a:noFill/>
                    </a:lnL>
                    <a:lnR>
                      <a:noFill/>
                    </a:lnR>
                    <a:lnT>
                      <a:noFill/>
                    </a:lnT>
                    <a:lnB>
                      <a:noFill/>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0.791</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0.964</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0.964</a:t>
                      </a:r>
                    </a:p>
                  </a:txBody>
                  <a:tcPr marL="9525" marR="9525" marT="9525" marB="0" anchor="ctr">
                    <a:lnL>
                      <a:noFill/>
                    </a:lnL>
                    <a:lnR>
                      <a:noFill/>
                    </a:lnR>
                    <a:lnT>
                      <a:noFill/>
                    </a:lnT>
                    <a:lnB>
                      <a:noFill/>
                    </a:lnB>
                  </a:tcPr>
                </a:tc>
                <a:extLst>
                  <a:ext uri="{0D108BD9-81ED-4DB2-BD59-A6C34878D82A}">
                    <a16:rowId xmlns:a16="http://schemas.microsoft.com/office/drawing/2014/main" xmlns="" val="10013"/>
                  </a:ext>
                </a:extLst>
              </a:tr>
              <a:tr h="280435">
                <a:tc>
                  <a:txBody>
                    <a:bodyPr/>
                    <a:lstStyle/>
                    <a:p>
                      <a:pPr algn="l" fontAlgn="ct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稽核室專業服務共</a:t>
                      </a:r>
                      <a:r>
                        <a:rPr lang="en-US" altLang="zh-TW" sz="1600" b="0" i="0" u="none" strike="noStrike">
                          <a:solidFill>
                            <a:srgbClr val="000000"/>
                          </a:solidFill>
                          <a:effectLst/>
                          <a:latin typeface="新細明體" panose="02020500000000000000" pitchFamily="18" charset="-120"/>
                          <a:ea typeface="新細明體" panose="02020500000000000000" pitchFamily="18" charset="-120"/>
                        </a:rPr>
                        <a:t>5</a:t>
                      </a: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題</a:t>
                      </a:r>
                    </a:p>
                  </a:txBody>
                  <a:tcPr marL="9525" marR="9525" marT="9525" marB="0" anchor="ctr">
                    <a:lnL>
                      <a:noFill/>
                    </a:lnL>
                    <a:lnR>
                      <a:noFill/>
                    </a:lnR>
                    <a:lnT>
                      <a:noFill/>
                    </a:lnT>
                    <a:lnB>
                      <a:noFill/>
                    </a:lnB>
                  </a:tcPr>
                </a:tc>
                <a:tc>
                  <a:txBody>
                    <a:bodyPr/>
                    <a:lstStyle/>
                    <a:p>
                      <a:pPr algn="ctr" fontAlgn="b"/>
                      <a:r>
                        <a:rPr lang="en-US" altLang="zh-TW" sz="1700" b="0" i="0" u="none" strike="noStrike" dirty="0" smtClean="0">
                          <a:solidFill>
                            <a:srgbClr val="0070C0"/>
                          </a:solidFill>
                          <a:effectLst/>
                          <a:latin typeface="Times New Roman" panose="02020603050405020304" pitchFamily="18" charset="0"/>
                          <a:cs typeface="Times New Roman" panose="02020603050405020304" pitchFamily="18" charset="0"/>
                        </a:rPr>
                        <a:t>0.919</a:t>
                      </a:r>
                      <a:r>
                        <a:rPr lang="zh-TW" altLang="en-US" sz="1700" b="0" i="0" u="none" strike="noStrike" dirty="0" smtClean="0">
                          <a:solidFill>
                            <a:srgbClr val="0070C0"/>
                          </a:solidFill>
                          <a:effectLst/>
                          <a:latin typeface="Times New Roman" panose="02020603050405020304" pitchFamily="18" charset="0"/>
                          <a:cs typeface="Times New Roman" panose="02020603050405020304" pitchFamily="18" charset="0"/>
                        </a:rPr>
                        <a:t>　最高</a:t>
                      </a:r>
                      <a:endParaRPr lang="en-US" altLang="zh-TW" sz="17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1700" b="0" i="0" u="none" strike="noStrike" kern="1200" dirty="0" smtClean="0">
                          <a:solidFill>
                            <a:srgbClr val="0070C0"/>
                          </a:solidFill>
                          <a:effectLst/>
                          <a:latin typeface="Times New Roman" panose="02020603050405020304" pitchFamily="18" charset="0"/>
                          <a:ea typeface="+mn-ea"/>
                          <a:cs typeface="Times New Roman" panose="02020603050405020304" pitchFamily="18" charset="0"/>
                        </a:rPr>
                        <a:t>0.983</a:t>
                      </a:r>
                      <a:r>
                        <a:rPr lang="zh-TW" altLang="en-US" sz="1700" b="0" i="0" u="none" strike="noStrike" kern="1200" dirty="0" smtClean="0">
                          <a:solidFill>
                            <a:srgbClr val="0070C0"/>
                          </a:solidFill>
                          <a:effectLst/>
                          <a:latin typeface="Times New Roman" panose="02020603050405020304" pitchFamily="18" charset="0"/>
                          <a:ea typeface="+mn-ea"/>
                          <a:cs typeface="Times New Roman" panose="02020603050405020304" pitchFamily="18" charset="0"/>
                        </a:rPr>
                        <a:t>　</a:t>
                      </a:r>
                      <a:r>
                        <a:rPr lang="zh-TW" altLang="en-US" sz="1700" b="0" i="0" u="none" strike="noStrike" dirty="0" smtClean="0">
                          <a:solidFill>
                            <a:srgbClr val="0070C0"/>
                          </a:solidFill>
                          <a:effectLst/>
                          <a:latin typeface="Times New Roman" panose="02020603050405020304" pitchFamily="18" charset="0"/>
                          <a:cs typeface="Times New Roman" panose="02020603050405020304" pitchFamily="18" charset="0"/>
                        </a:rPr>
                        <a:t>最高</a:t>
                      </a:r>
                      <a:endParaRPr lang="en-US" altLang="zh-TW" sz="1700" b="0" i="0" u="none" strike="noStrike" dirty="0" smtClean="0">
                        <a:solidFill>
                          <a:srgbClr val="0070C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1700" b="0" i="0" u="none" strike="noStrike" dirty="0" smtClean="0">
                          <a:solidFill>
                            <a:srgbClr val="0070C0"/>
                          </a:solidFill>
                          <a:effectLst/>
                          <a:latin typeface="Times New Roman" panose="02020603050405020304" pitchFamily="18" charset="0"/>
                          <a:cs typeface="Times New Roman" panose="02020603050405020304" pitchFamily="18" charset="0"/>
                        </a:rPr>
                        <a:t>0.982</a:t>
                      </a:r>
                      <a:r>
                        <a:rPr lang="zh-TW" altLang="en-US" sz="1700" b="0" i="0" u="none" strike="noStrike" dirty="0" smtClean="0">
                          <a:solidFill>
                            <a:srgbClr val="0070C0"/>
                          </a:solidFill>
                          <a:effectLst/>
                          <a:latin typeface="Times New Roman" panose="02020603050405020304" pitchFamily="18" charset="0"/>
                          <a:cs typeface="Times New Roman" panose="02020603050405020304" pitchFamily="18" charset="0"/>
                        </a:rPr>
                        <a:t>　最高</a:t>
                      </a:r>
                      <a:endParaRPr lang="en-US" altLang="zh-TW" sz="1700" b="0" i="0" u="none" strike="noStrike" dirty="0" smtClean="0">
                        <a:solidFill>
                          <a:srgbClr val="0070C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xmlns="" val="10014"/>
                  </a:ext>
                </a:extLst>
              </a:tr>
              <a:tr h="280435">
                <a:tc>
                  <a:txBody>
                    <a:bodyPr/>
                    <a:lstStyle/>
                    <a:p>
                      <a:pPr algn="l" fontAlgn="ct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圖書館專業服務共</a:t>
                      </a:r>
                      <a:r>
                        <a:rPr lang="en-US" altLang="zh-TW" sz="1600" b="0" i="0" u="none" strike="noStrike">
                          <a:solidFill>
                            <a:srgbClr val="000000"/>
                          </a:solidFill>
                          <a:effectLst/>
                          <a:latin typeface="新細明體" panose="02020500000000000000" pitchFamily="18" charset="-120"/>
                          <a:ea typeface="新細明體" panose="02020500000000000000" pitchFamily="18" charset="-120"/>
                        </a:rPr>
                        <a:t>8</a:t>
                      </a: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題</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0.848</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0.978</a:t>
                      </a:r>
                    </a:p>
                  </a:txBody>
                  <a:tcPr marL="9525" marR="9525" marT="9525" marB="0" anchor="ctr">
                    <a:lnL>
                      <a:noFill/>
                    </a:lnL>
                    <a:lnR>
                      <a:noFill/>
                    </a:lnR>
                    <a:lnT>
                      <a:noFill/>
                    </a:lnT>
                    <a:lnB>
                      <a:noFill/>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0.978</a:t>
                      </a:r>
                    </a:p>
                  </a:txBody>
                  <a:tcPr marL="9525" marR="9525" marT="9525" marB="0" anchor="ctr">
                    <a:lnL>
                      <a:noFill/>
                    </a:lnL>
                    <a:lnR>
                      <a:noFill/>
                    </a:lnR>
                    <a:lnT>
                      <a:noFill/>
                    </a:lnT>
                    <a:lnB>
                      <a:noFill/>
                    </a:lnB>
                  </a:tcPr>
                </a:tc>
                <a:extLst>
                  <a:ext uri="{0D108BD9-81ED-4DB2-BD59-A6C34878D82A}">
                    <a16:rowId xmlns:a16="http://schemas.microsoft.com/office/drawing/2014/main" xmlns="" val="10015"/>
                  </a:ext>
                </a:extLst>
              </a:tr>
              <a:tr h="280435">
                <a:tc>
                  <a:txBody>
                    <a:bodyPr/>
                    <a:lstStyle/>
                    <a:p>
                      <a:pPr algn="l" fontAlgn="ct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語文中心專業服務共</a:t>
                      </a:r>
                      <a:r>
                        <a:rPr lang="en-US" altLang="zh-TW" sz="1600" b="0" i="0" u="none" strike="noStrike">
                          <a:solidFill>
                            <a:srgbClr val="000000"/>
                          </a:solidFill>
                          <a:effectLst/>
                          <a:latin typeface="新細明體" panose="02020500000000000000" pitchFamily="18" charset="-120"/>
                          <a:ea typeface="新細明體" panose="02020500000000000000" pitchFamily="18" charset="-120"/>
                        </a:rPr>
                        <a:t>6</a:t>
                      </a:r>
                      <a:r>
                        <a:rPr lang="zh-TW" altLang="en-US" sz="1600" b="0" i="0" u="none" strike="noStrike">
                          <a:solidFill>
                            <a:srgbClr val="000000"/>
                          </a:solidFill>
                          <a:effectLst/>
                          <a:latin typeface="新細明體" panose="02020500000000000000" pitchFamily="18" charset="-120"/>
                          <a:ea typeface="新細明體" panose="02020500000000000000" pitchFamily="18" charset="-120"/>
                        </a:rPr>
                        <a:t>題</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0.874</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0.977</a:t>
                      </a:r>
                    </a:p>
                  </a:txBody>
                  <a:tcPr marL="9525" marR="9525" marT="9525" marB="0" anchor="ctr">
                    <a:lnL>
                      <a:noFill/>
                    </a:lnL>
                    <a:lnR>
                      <a:noFill/>
                    </a:lnR>
                    <a:lnT>
                      <a:noFill/>
                    </a:lnT>
                    <a:lnB>
                      <a:noFill/>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0.975</a:t>
                      </a:r>
                    </a:p>
                  </a:txBody>
                  <a:tcPr marL="9525" marR="9525" marT="9525" marB="0" anchor="ctr">
                    <a:lnL>
                      <a:noFill/>
                    </a:lnL>
                    <a:lnR>
                      <a:noFill/>
                    </a:lnR>
                    <a:lnT>
                      <a:noFill/>
                    </a:lnT>
                    <a:lnB>
                      <a:noFill/>
                    </a:lnB>
                  </a:tcPr>
                </a:tc>
                <a:extLst>
                  <a:ext uri="{0D108BD9-81ED-4DB2-BD59-A6C34878D82A}">
                    <a16:rowId xmlns:a16="http://schemas.microsoft.com/office/drawing/2014/main" xmlns="" val="10016"/>
                  </a:ext>
                </a:extLst>
              </a:tr>
              <a:tr h="280435">
                <a:tc>
                  <a:txBody>
                    <a:bodyPr/>
                    <a:lstStyle/>
                    <a:p>
                      <a:pPr algn="l" fontAlgn="ct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體育室專業服務共</a:t>
                      </a:r>
                      <a:r>
                        <a:rPr lang="en-US" altLang="zh-TW" sz="1600" b="0" i="0" u="none" strike="noStrike" dirty="0">
                          <a:solidFill>
                            <a:srgbClr val="000000"/>
                          </a:solidFill>
                          <a:effectLst/>
                          <a:latin typeface="新細明體" panose="02020500000000000000" pitchFamily="18" charset="-120"/>
                          <a:ea typeface="新細明體" panose="02020500000000000000" pitchFamily="18" charset="-120"/>
                        </a:rPr>
                        <a:t>7</a:t>
                      </a:r>
                      <a:r>
                        <a:rPr lang="zh-TW" altLang="en-US" sz="1600" b="0" i="0" u="none" strike="noStrike" dirty="0">
                          <a:solidFill>
                            <a:srgbClr val="000000"/>
                          </a:solidFill>
                          <a:effectLst/>
                          <a:latin typeface="新細明體" panose="02020500000000000000" pitchFamily="18" charset="-120"/>
                          <a:ea typeface="新細明體" panose="02020500000000000000" pitchFamily="18" charset="-120"/>
                        </a:rPr>
                        <a:t>題</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altLang="zh-TW" sz="1700" b="0" i="0" u="none" strike="noStrike">
                          <a:solidFill>
                            <a:srgbClr val="000000"/>
                          </a:solidFill>
                          <a:effectLst/>
                          <a:latin typeface="Times New Roman" panose="02020603050405020304" pitchFamily="18" charset="0"/>
                          <a:cs typeface="Times New Roman" panose="02020603050405020304" pitchFamily="18" charset="0"/>
                        </a:rPr>
                        <a:t>0.718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0.946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altLang="zh-TW" sz="1700" b="0" i="0" u="none" strike="noStrike" dirty="0">
                          <a:solidFill>
                            <a:srgbClr val="000000"/>
                          </a:solidFill>
                          <a:effectLst/>
                          <a:latin typeface="Times New Roman" panose="02020603050405020304" pitchFamily="18" charset="0"/>
                          <a:cs typeface="Times New Roman" panose="02020603050405020304" pitchFamily="18" charset="0"/>
                        </a:rPr>
                        <a:t>0.945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bl>
          </a:graphicData>
        </a:graphic>
      </p:graphicFrame>
      <p:sp>
        <p:nvSpPr>
          <p:cNvPr id="3" name="日期版面配置區 2"/>
          <p:cNvSpPr>
            <a:spLocks noGrp="1"/>
          </p:cNvSpPr>
          <p:nvPr>
            <p:ph type="dt" sz="half" idx="4294967295"/>
          </p:nvPr>
        </p:nvSpPr>
        <p:spPr>
          <a:xfrm>
            <a:off x="9808856" y="6492874"/>
            <a:ext cx="1143000" cy="365125"/>
          </a:xfrm>
        </p:spPr>
        <p:txBody>
          <a:bodyPr/>
          <a:lstStyle/>
          <a:p>
            <a:fld id="{55355D55-1C48-43EA-B009-B9959E16D502}" type="datetime1">
              <a:rPr lang="en-US" altLang="zh-TW" smtClean="0"/>
              <a:t>6/25/2018</a:t>
            </a:fld>
            <a:endParaRPr lang="en-US"/>
          </a:p>
        </p:txBody>
      </p:sp>
      <p:sp>
        <p:nvSpPr>
          <p:cNvPr id="6" name="投影片編號版面配置區 5"/>
          <p:cNvSpPr>
            <a:spLocks noGrp="1"/>
          </p:cNvSpPr>
          <p:nvPr>
            <p:ph type="sldNum" sz="quarter" idx="12"/>
          </p:nvPr>
        </p:nvSpPr>
        <p:spPr/>
        <p:txBody>
          <a:bodyPr/>
          <a:lstStyle/>
          <a:p>
            <a:fld id="{4FAB73BC-B049-4115-A692-8D63A059BFB8}" type="slidenum">
              <a:rPr lang="en-US" smtClean="0"/>
              <a:t>9</a:t>
            </a:fld>
            <a:endParaRPr lang="en-US"/>
          </a:p>
        </p:txBody>
      </p:sp>
      <p:sp>
        <p:nvSpPr>
          <p:cNvPr id="7" name="矩形 6"/>
          <p:cNvSpPr/>
          <p:nvPr/>
        </p:nvSpPr>
        <p:spPr>
          <a:xfrm>
            <a:off x="3960229" y="6168310"/>
            <a:ext cx="6096000" cy="646331"/>
          </a:xfrm>
          <a:prstGeom prst="rect">
            <a:avLst/>
          </a:prstGeom>
        </p:spPr>
        <p:txBody>
          <a:bodyPr>
            <a:spAutoFit/>
          </a:bodyPr>
          <a:lstStyle/>
          <a:p>
            <a:r>
              <a:rPr lang="zh-TW" altLang="en-US" dirty="0">
                <a:solidFill>
                  <a:srgbClr val="FF0000"/>
                </a:solidFill>
                <a:latin typeface="cwmu67"/>
              </a:rPr>
              <a:t>本</a:t>
            </a:r>
            <a:r>
              <a:rPr lang="zh-TW" altLang="en-US" dirty="0">
                <a:solidFill>
                  <a:srgbClr val="FF0000"/>
                </a:solidFill>
                <a:latin typeface="cwmu8a"/>
              </a:rPr>
              <a:t>調</a:t>
            </a:r>
            <a:r>
              <a:rPr lang="zh-TW" altLang="en-US" dirty="0">
                <a:solidFill>
                  <a:srgbClr val="FF0000"/>
                </a:solidFill>
                <a:latin typeface="cwmu67"/>
              </a:rPr>
              <a:t>查</a:t>
            </a:r>
            <a:r>
              <a:rPr lang="zh-TW" altLang="en-US" dirty="0">
                <a:solidFill>
                  <a:srgbClr val="FF0000"/>
                </a:solidFill>
                <a:latin typeface="cwmu54"/>
              </a:rPr>
              <a:t>各</a:t>
            </a:r>
            <a:r>
              <a:rPr lang="zh-TW" altLang="en-US" dirty="0">
                <a:solidFill>
                  <a:srgbClr val="FF0000"/>
                </a:solidFill>
                <a:latin typeface="cwmu55"/>
              </a:rPr>
              <a:t>單</a:t>
            </a:r>
            <a:r>
              <a:rPr lang="zh-TW" altLang="en-US" dirty="0">
                <a:solidFill>
                  <a:srgbClr val="FF0000"/>
                </a:solidFill>
                <a:latin typeface="cwmu4f"/>
              </a:rPr>
              <a:t>位</a:t>
            </a:r>
            <a:r>
              <a:rPr lang="zh-TW" altLang="en-US" dirty="0">
                <a:solidFill>
                  <a:srgbClr val="FF0000"/>
                </a:solidFill>
                <a:latin typeface="cwmu4e"/>
              </a:rPr>
              <a:t>之</a:t>
            </a:r>
            <a:r>
              <a:rPr lang="zh-TW" altLang="en-US" dirty="0">
                <a:solidFill>
                  <a:srgbClr val="FF0000"/>
                </a:solidFill>
                <a:latin typeface="cwmu5c"/>
              </a:rPr>
              <a:t>專</a:t>
            </a:r>
            <a:r>
              <a:rPr lang="zh-TW" altLang="en-US" dirty="0">
                <a:solidFill>
                  <a:srgbClr val="FF0000"/>
                </a:solidFill>
                <a:latin typeface="cwmu69"/>
              </a:rPr>
              <a:t>業</a:t>
            </a:r>
            <a:r>
              <a:rPr lang="zh-TW" altLang="en-US" dirty="0">
                <a:solidFill>
                  <a:srgbClr val="FF0000"/>
                </a:solidFill>
                <a:latin typeface="cwmu67"/>
              </a:rPr>
              <a:t>服</a:t>
            </a:r>
            <a:r>
              <a:rPr lang="zh-TW" altLang="en-US" dirty="0">
                <a:solidFill>
                  <a:srgbClr val="FF0000"/>
                </a:solidFill>
                <a:latin typeface="cwmu52"/>
              </a:rPr>
              <a:t>務</a:t>
            </a:r>
            <a:r>
              <a:rPr lang="zh-TW" altLang="en-US" dirty="0">
                <a:solidFill>
                  <a:srgbClr val="FF0000"/>
                </a:solidFill>
                <a:latin typeface="cwmu91"/>
              </a:rPr>
              <a:t>量</a:t>
            </a:r>
            <a:r>
              <a:rPr lang="zh-TW" altLang="en-US" dirty="0">
                <a:solidFill>
                  <a:srgbClr val="FF0000"/>
                </a:solidFill>
                <a:latin typeface="cwmu88"/>
              </a:rPr>
              <a:t>表</a:t>
            </a:r>
            <a:r>
              <a:rPr lang="zh-TW" altLang="en-US" dirty="0">
                <a:solidFill>
                  <a:srgbClr val="FF0000"/>
                </a:solidFill>
                <a:latin typeface="cwmu76"/>
              </a:rPr>
              <a:t>的</a:t>
            </a:r>
          </a:p>
          <a:p>
            <a:r>
              <a:rPr lang="zh-TW" altLang="en-US" dirty="0">
                <a:solidFill>
                  <a:srgbClr val="FF0000"/>
                </a:solidFill>
                <a:latin typeface="cwmu7d"/>
              </a:rPr>
              <a:t>組</a:t>
            </a:r>
            <a:r>
              <a:rPr lang="zh-TW" altLang="en-US" dirty="0">
                <a:solidFill>
                  <a:srgbClr val="FF0000"/>
                </a:solidFill>
                <a:latin typeface="cwmu62"/>
              </a:rPr>
              <a:t>成</a:t>
            </a:r>
            <a:r>
              <a:rPr lang="zh-TW" altLang="en-US" dirty="0">
                <a:solidFill>
                  <a:srgbClr val="FF0000"/>
                </a:solidFill>
                <a:latin typeface="cwmu4f"/>
              </a:rPr>
              <a:t>信</a:t>
            </a:r>
            <a:r>
              <a:rPr lang="zh-TW" altLang="en-US" dirty="0">
                <a:solidFill>
                  <a:srgbClr val="FF0000"/>
                </a:solidFill>
                <a:latin typeface="cwmu5e"/>
              </a:rPr>
              <a:t>度</a:t>
            </a:r>
            <a:r>
              <a:rPr lang="zh-TW" altLang="en-US" dirty="0">
                <a:solidFill>
                  <a:srgbClr val="FF0000"/>
                </a:solidFill>
                <a:latin typeface="cwmu50"/>
              </a:rPr>
              <a:t>值</a:t>
            </a:r>
            <a:r>
              <a:rPr lang="zh-TW" altLang="en-US" dirty="0">
                <a:solidFill>
                  <a:srgbClr val="FF0000"/>
                </a:solidFill>
                <a:latin typeface="cwmu76"/>
              </a:rPr>
              <a:t>皆</a:t>
            </a:r>
            <a:r>
              <a:rPr lang="zh-TW" altLang="en-US" dirty="0">
                <a:solidFill>
                  <a:srgbClr val="FF0000"/>
                </a:solidFill>
                <a:latin typeface="cwmu59"/>
              </a:rPr>
              <a:t>大</a:t>
            </a:r>
            <a:r>
              <a:rPr lang="zh-TW" altLang="en-US" dirty="0">
                <a:solidFill>
                  <a:srgbClr val="FF0000"/>
                </a:solidFill>
                <a:latin typeface="cwmu65"/>
              </a:rPr>
              <a:t>於</a:t>
            </a:r>
            <a:r>
              <a:rPr lang="en-US" altLang="zh-TW" dirty="0">
                <a:solidFill>
                  <a:srgbClr val="FF0000"/>
                </a:solidFill>
                <a:latin typeface="SFSS1095"/>
              </a:rPr>
              <a:t>0.7</a:t>
            </a:r>
            <a:r>
              <a:rPr lang="zh-TW" altLang="en-US" dirty="0">
                <a:solidFill>
                  <a:srgbClr val="FF0000"/>
                </a:solidFill>
                <a:latin typeface="cwmuff"/>
              </a:rPr>
              <a:t>，</a:t>
            </a:r>
            <a:r>
              <a:rPr lang="zh-TW" altLang="en-US" dirty="0">
                <a:solidFill>
                  <a:srgbClr val="FF0000"/>
                </a:solidFill>
                <a:latin typeface="cwmu88"/>
              </a:rPr>
              <a:t>表</a:t>
            </a:r>
            <a:r>
              <a:rPr lang="zh-TW" altLang="en-US" dirty="0">
                <a:solidFill>
                  <a:srgbClr val="FF0000"/>
                </a:solidFill>
                <a:latin typeface="cwmu79"/>
              </a:rPr>
              <a:t>示</a:t>
            </a:r>
            <a:r>
              <a:rPr lang="zh-TW" altLang="en-US" dirty="0">
                <a:solidFill>
                  <a:srgbClr val="FF0000"/>
                </a:solidFill>
                <a:latin typeface="cwmu51"/>
              </a:rPr>
              <a:t>具</a:t>
            </a:r>
            <a:r>
              <a:rPr lang="zh-TW" altLang="en-US" dirty="0">
                <a:solidFill>
                  <a:srgbClr val="FF0000"/>
                </a:solidFill>
                <a:latin typeface="cwmu67"/>
              </a:rPr>
              <a:t>有</a:t>
            </a:r>
            <a:r>
              <a:rPr lang="zh-TW" altLang="en-US" dirty="0">
                <a:solidFill>
                  <a:srgbClr val="FF0000"/>
                </a:solidFill>
                <a:latin typeface="cwmu82"/>
              </a:rPr>
              <a:t>良</a:t>
            </a:r>
            <a:r>
              <a:rPr lang="zh-TW" altLang="en-US" dirty="0">
                <a:solidFill>
                  <a:srgbClr val="FF0000"/>
                </a:solidFill>
                <a:latin typeface="cwmu59"/>
              </a:rPr>
              <a:t>好</a:t>
            </a:r>
            <a:r>
              <a:rPr lang="zh-TW" altLang="en-US" dirty="0">
                <a:solidFill>
                  <a:srgbClr val="FF0000"/>
                </a:solidFill>
                <a:latin typeface="cwmu76"/>
              </a:rPr>
              <a:t>的</a:t>
            </a:r>
            <a:r>
              <a:rPr lang="zh-TW" altLang="en-US" dirty="0">
                <a:solidFill>
                  <a:srgbClr val="FF0000"/>
                </a:solidFill>
                <a:latin typeface="cwmu51"/>
              </a:rPr>
              <a:t>內</a:t>
            </a:r>
            <a:r>
              <a:rPr lang="zh-TW" altLang="en-US" dirty="0">
                <a:solidFill>
                  <a:srgbClr val="FF0000"/>
                </a:solidFill>
                <a:latin typeface="cwmu90"/>
              </a:rPr>
              <a:t>部</a:t>
            </a:r>
            <a:r>
              <a:rPr lang="zh-TW" altLang="en-US" dirty="0">
                <a:solidFill>
                  <a:srgbClr val="FF0000"/>
                </a:solidFill>
                <a:latin typeface="cwmu4e"/>
              </a:rPr>
              <a:t>一</a:t>
            </a:r>
            <a:r>
              <a:rPr lang="zh-TW" altLang="en-US" dirty="0">
                <a:solidFill>
                  <a:srgbClr val="FF0000"/>
                </a:solidFill>
                <a:latin typeface="cwmu81"/>
              </a:rPr>
              <a:t>致</a:t>
            </a:r>
            <a:r>
              <a:rPr lang="zh-TW" altLang="en-US" dirty="0">
                <a:solidFill>
                  <a:srgbClr val="FF0000"/>
                </a:solidFill>
                <a:latin typeface="cwmu60"/>
              </a:rPr>
              <a:t>性</a:t>
            </a:r>
            <a:endParaRPr lang="zh-TW" altLang="en-US" dirty="0">
              <a:solidFill>
                <a:srgbClr val="FF0000"/>
              </a:solidFill>
            </a:endParaRPr>
          </a:p>
        </p:txBody>
      </p:sp>
    </p:spTree>
    <p:extLst>
      <p:ext uri="{BB962C8B-B14F-4D97-AF65-F5344CB8AC3E}">
        <p14:creationId xmlns:p14="http://schemas.microsoft.com/office/powerpoint/2010/main" val="2411400755"/>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機器人">
  <a:themeElements>
    <a:clrScheme name="機器人">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機器人">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機器人">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TM02900769[[fn=回顧]]</Template>
  <TotalTime>2885</TotalTime>
  <Words>6239</Words>
  <Application>Microsoft Office PowerPoint</Application>
  <PresentationFormat>寬螢幕</PresentationFormat>
  <Paragraphs>1781</Paragraphs>
  <Slides>47</Slides>
  <Notes>0</Notes>
  <HiddenSlides>0</HiddenSlides>
  <MMClips>0</MMClips>
  <ScaleCrop>false</ScaleCrop>
  <HeadingPairs>
    <vt:vector size="6" baseType="variant">
      <vt:variant>
        <vt:lpstr>使用字型</vt:lpstr>
      </vt:variant>
      <vt:variant>
        <vt:i4>39</vt:i4>
      </vt:variant>
      <vt:variant>
        <vt:lpstr>佈景主題</vt:lpstr>
      </vt:variant>
      <vt:variant>
        <vt:i4>2</vt:i4>
      </vt:variant>
      <vt:variant>
        <vt:lpstr>投影片標題</vt:lpstr>
      </vt:variant>
      <vt:variant>
        <vt:i4>47</vt:i4>
      </vt:variant>
    </vt:vector>
  </HeadingPairs>
  <TitlesOfParts>
    <vt:vector size="88" baseType="lpstr">
      <vt:lpstr>cwmu4e</vt:lpstr>
      <vt:lpstr>cwmu4f</vt:lpstr>
      <vt:lpstr>cwmu50</vt:lpstr>
      <vt:lpstr>cwmu51</vt:lpstr>
      <vt:lpstr>cwmu52</vt:lpstr>
      <vt:lpstr>cwmu54</vt:lpstr>
      <vt:lpstr>cwmu55</vt:lpstr>
      <vt:lpstr>cwmu59</vt:lpstr>
      <vt:lpstr>cwmu5c</vt:lpstr>
      <vt:lpstr>cwmu5e</vt:lpstr>
      <vt:lpstr>cwmu5f</vt:lpstr>
      <vt:lpstr>cwmu60</vt:lpstr>
      <vt:lpstr>cwmu62</vt:lpstr>
      <vt:lpstr>cwmu65</vt:lpstr>
      <vt:lpstr>cwmu67</vt:lpstr>
      <vt:lpstr>cwmu69</vt:lpstr>
      <vt:lpstr>cwmu76</vt:lpstr>
      <vt:lpstr>cwmu79</vt:lpstr>
      <vt:lpstr>cwmu7d</vt:lpstr>
      <vt:lpstr>cwmu81</vt:lpstr>
      <vt:lpstr>cwmu82</vt:lpstr>
      <vt:lpstr>cwmu86</vt:lpstr>
      <vt:lpstr>cwmu88</vt:lpstr>
      <vt:lpstr>cwmu8a</vt:lpstr>
      <vt:lpstr>cwmu8c</vt:lpstr>
      <vt:lpstr>cwmu90</vt:lpstr>
      <vt:lpstr>cwmu91</vt:lpstr>
      <vt:lpstr>cwmu95</vt:lpstr>
      <vt:lpstr>cwmu98</vt:lpstr>
      <vt:lpstr>cwmuff</vt:lpstr>
      <vt:lpstr>SFSS1000</vt:lpstr>
      <vt:lpstr>SFSS1095</vt:lpstr>
      <vt:lpstr>新細明體</vt:lpstr>
      <vt:lpstr>Arial</vt:lpstr>
      <vt:lpstr>Calibri</vt:lpstr>
      <vt:lpstr>Calibri Light</vt:lpstr>
      <vt:lpstr>Corbel</vt:lpstr>
      <vt:lpstr>Times New Roman</vt:lpstr>
      <vt:lpstr>Wingdings 2</vt:lpstr>
      <vt:lpstr>HDOfficeLightV0</vt:lpstr>
      <vt:lpstr>機器人</vt:lpstr>
      <vt:lpstr> 樹德科技大學  </vt:lpstr>
      <vt:lpstr>前　　言</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報告完畢，謝謝聆聽。</vt:lpstr>
    </vt:vector>
  </TitlesOfParts>
  <Company>stu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樹德科技大學</dc:title>
  <dc:creator>戴忠淵</dc:creator>
  <cp:lastModifiedBy>許惠玲</cp:lastModifiedBy>
  <cp:revision>197</cp:revision>
  <cp:lastPrinted>2018-06-25T01:08:19Z</cp:lastPrinted>
  <dcterms:created xsi:type="dcterms:W3CDTF">2015-12-13T15:11:15Z</dcterms:created>
  <dcterms:modified xsi:type="dcterms:W3CDTF">2018-06-25T01:18:48Z</dcterms:modified>
</cp:coreProperties>
</file>